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re et sous-titre">
    <p:spTree>
      <p:nvGrpSpPr>
        <p:cNvPr id="1" name=""/>
        <p:cNvGrpSpPr/>
        <p:nvPr/>
      </p:nvGrpSpPr>
      <p:grpSpPr>
        <a:xfrm>
          <a:off x="0" y="0"/>
          <a:ext cx="0" cy="0"/>
          <a:chOff x="0" y="0"/>
          <a:chExt cx="0" cy="0"/>
        </a:xfrm>
      </p:grpSpPr>
      <p:sp>
        <p:nvSpPr>
          <p:cNvPr id="11" name="Texte du titre"/>
          <p:cNvSpPr/>
          <p:nvPr>
            <p:ph type="title"/>
          </p:nvPr>
        </p:nvSpPr>
        <p:spPr>
          <a:xfrm>
            <a:off x="1270000" y="1638300"/>
            <a:ext cx="10464800" cy="3302000"/>
          </a:xfrm>
          <a:prstGeom prst="rect">
            <a:avLst/>
          </a:prstGeom>
        </p:spPr>
        <p:txBody>
          <a:bodyPr anchor="b"/>
          <a:lstStyle/>
          <a:p>
            <a:pPr/>
            <a:r>
              <a:t>Texte du titre</a:t>
            </a:r>
          </a:p>
        </p:txBody>
      </p:sp>
      <p:sp>
        <p:nvSpPr>
          <p:cNvPr id="12" name="Texte niveau 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
        <p:nvSpPr>
          <p:cNvPr id="93" name="-Gilles Allain"/>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-Gilles Allain</a:t>
            </a:r>
          </a:p>
        </p:txBody>
      </p:sp>
      <p:sp>
        <p:nvSpPr>
          <p:cNvPr id="94" name="« Saisissez une citation ici. »"/>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 Saisissez une citation ici. » </a:t>
            </a:r>
          </a:p>
        </p:txBody>
      </p:sp>
      <p:sp>
        <p:nvSpPr>
          <p:cNvPr id="95"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
        <p:nvSpPr>
          <p:cNvPr id="110"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exte du titre"/>
          <p:cNvSpPr/>
          <p:nvPr>
            <p:ph type="title"/>
          </p:nvPr>
        </p:nvSpPr>
        <p:spPr>
          <a:xfrm>
            <a:off x="1270000" y="6718300"/>
            <a:ext cx="10464800" cy="1422400"/>
          </a:xfrm>
          <a:prstGeom prst="rect">
            <a:avLst/>
          </a:prstGeom>
        </p:spPr>
        <p:txBody>
          <a:bodyPr anchor="b"/>
          <a:lstStyle/>
          <a:p>
            <a:pPr/>
            <a:r>
              <a:t>Texte du titre</a:t>
            </a:r>
          </a:p>
        </p:txBody>
      </p:sp>
      <p:sp>
        <p:nvSpPr>
          <p:cNvPr id="22" name="Texte niveau 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30" name="Texte du titre"/>
          <p:cNvSpPr/>
          <p:nvPr>
            <p:ph type="title"/>
          </p:nvPr>
        </p:nvSpPr>
        <p:spPr>
          <a:xfrm>
            <a:off x="1270000" y="3225800"/>
            <a:ext cx="10464800" cy="3302000"/>
          </a:xfrm>
          <a:prstGeom prst="rect">
            <a:avLst/>
          </a:prstGeom>
        </p:spPr>
        <p:txBody>
          <a:bodyPr/>
          <a:lstStyle/>
          <a:p>
            <a:pPr/>
            <a:r>
              <a:t>Texte du titre</a:t>
            </a:r>
          </a:p>
        </p:txBody>
      </p:sp>
      <p:sp>
        <p:nvSpPr>
          <p:cNvPr id="31"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exte du titre"/>
          <p:cNvSpPr/>
          <p:nvPr>
            <p:ph type="title"/>
          </p:nvPr>
        </p:nvSpPr>
        <p:spPr>
          <a:xfrm>
            <a:off x="952500" y="635000"/>
            <a:ext cx="5334000" cy="3987800"/>
          </a:xfrm>
          <a:prstGeom prst="rect">
            <a:avLst/>
          </a:prstGeom>
        </p:spPr>
        <p:txBody>
          <a:bodyPr anchor="b"/>
          <a:lstStyle>
            <a:lvl1pPr>
              <a:defRPr sz="6000"/>
            </a:lvl1pPr>
          </a:lstStyle>
          <a:p>
            <a:pPr/>
            <a:r>
              <a:t>Texte du titre</a:t>
            </a:r>
          </a:p>
        </p:txBody>
      </p:sp>
      <p:sp>
        <p:nvSpPr>
          <p:cNvPr id="40" name="Texte niveau 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48" name="Texte du titre"/>
          <p:cNvSpPr/>
          <p:nvPr>
            <p:ph type="title"/>
          </p:nvPr>
        </p:nvSpPr>
        <p:spPr>
          <a:prstGeom prst="rect">
            <a:avLst/>
          </a:prstGeom>
        </p:spPr>
        <p:txBody>
          <a:bodyPr/>
          <a:lstStyle/>
          <a:p>
            <a:pPr/>
            <a:r>
              <a:t>Texte du titre</a:t>
            </a:r>
          </a:p>
        </p:txBody>
      </p:sp>
      <p:sp>
        <p:nvSpPr>
          <p:cNvPr id="49"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56" name="Texte du titre"/>
          <p:cNvSpPr/>
          <p:nvPr>
            <p:ph type="title"/>
          </p:nvPr>
        </p:nvSpPr>
        <p:spPr>
          <a:prstGeom prst="rect">
            <a:avLst/>
          </a:prstGeom>
        </p:spPr>
        <p:txBody>
          <a:bodyPr/>
          <a:lstStyle/>
          <a:p>
            <a:pPr/>
            <a:r>
              <a:t>Texte du titre</a:t>
            </a:r>
          </a:p>
        </p:txBody>
      </p:sp>
      <p:sp>
        <p:nvSpPr>
          <p:cNvPr id="57" name="Texte niveau 1…"/>
          <p:cNvSpPr/>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exte du titre"/>
          <p:cNvSpPr/>
          <p:nvPr>
            <p:ph type="title"/>
          </p:nvPr>
        </p:nvSpPr>
        <p:spPr>
          <a:prstGeom prst="rect">
            <a:avLst/>
          </a:prstGeom>
        </p:spPr>
        <p:txBody>
          <a:bodyPr/>
          <a:lstStyle/>
          <a:p>
            <a:pPr/>
            <a:r>
              <a:t>Texte du titre</a:t>
            </a:r>
          </a:p>
        </p:txBody>
      </p:sp>
      <p:sp>
        <p:nvSpPr>
          <p:cNvPr id="67" name="Texte niveau 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75" name="Texte niveau 1…"/>
          <p:cNvSpPr/>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e du titre"/>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2.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Rectangle"/>
          <p:cNvSpPr/>
          <p:nvPr/>
        </p:nvSpPr>
        <p:spPr>
          <a:xfrm>
            <a:off x="514002" y="623044"/>
            <a:ext cx="11976796" cy="2538512"/>
          </a:xfrm>
          <a:prstGeom prst="rect">
            <a:avLst/>
          </a:pr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20" name="Thème 1 : De l’individu à l’acteur…"/>
          <p:cNvSpPr/>
          <p:nvPr/>
        </p:nvSpPr>
        <p:spPr>
          <a:xfrm>
            <a:off x="853987" y="908049"/>
            <a:ext cx="11576225"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Thème 1 : De l’individu à l’acteur</a:t>
            </a:r>
          </a:p>
          <a:p>
            <a:pPr>
              <a:defRPr b="1">
                <a:latin typeface="Helvetica"/>
                <a:ea typeface="Helvetica"/>
                <a:cs typeface="Helvetica"/>
                <a:sym typeface="Helvetica"/>
              </a:defRPr>
            </a:pPr>
          </a:p>
          <a:p>
            <a:pPr>
              <a:defRPr b="1">
                <a:latin typeface="Helvetica"/>
                <a:ea typeface="Helvetica"/>
                <a:cs typeface="Helvetica"/>
                <a:sym typeface="Helvetica"/>
              </a:defRPr>
            </a:pPr>
            <a:r>
              <a:t>Chapitre n°4 : La communication dans l’organisation</a:t>
            </a:r>
          </a:p>
        </p:txBody>
      </p:sp>
      <p:sp>
        <p:nvSpPr>
          <p:cNvPr id="121" name="Introduction au chapitre"/>
          <p:cNvSpPr/>
          <p:nvPr/>
        </p:nvSpPr>
        <p:spPr>
          <a:xfrm>
            <a:off x="514250" y="3549650"/>
            <a:ext cx="5473900"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2600"/>
                </a:solidFill>
                <a:latin typeface="Helvetica"/>
                <a:ea typeface="Helvetica"/>
                <a:cs typeface="Helvetica"/>
                <a:sym typeface="Helvetica"/>
              </a:defRPr>
            </a:lvl1pPr>
          </a:lstStyle>
          <a:p>
            <a:pPr/>
            <a:r>
              <a:t>Introduction au chapitre </a:t>
            </a:r>
          </a:p>
        </p:txBody>
      </p:sp>
      <p:graphicFrame>
        <p:nvGraphicFramePr>
          <p:cNvPr id="122" name="Tableau"/>
          <p:cNvGraphicFramePr/>
          <p:nvPr/>
        </p:nvGraphicFramePr>
        <p:xfrm>
          <a:off x="546100" y="4432300"/>
          <a:ext cx="11912600" cy="403860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978150"/>
                <a:gridCol w="2978150"/>
                <a:gridCol w="2978150"/>
                <a:gridCol w="2978150"/>
              </a:tblGrid>
              <a:tr h="807720">
                <a:tc gridSpan="4">
                  <a:txBody>
                    <a:bodyPr/>
                    <a:lstStyle/>
                    <a:p>
                      <a:pPr defTabSz="914400">
                        <a:defRPr b="0">
                          <a:solidFill>
                            <a:srgbClr val="000000"/>
                          </a:solidFill>
                        </a:defRPr>
                      </a:pPr>
                      <a:r>
                        <a:rPr b="1" sz="2600">
                          <a:solidFill>
                            <a:srgbClr val="FFFFFF"/>
                          </a:solidFill>
                          <a:sym typeface="Helvetica"/>
                        </a:rPr>
                        <a:t>Je me teste sur les précédents chapitres</a:t>
                      </a:r>
                    </a:p>
                  </a:txBody>
                  <a:tcPr marL="50800" marR="50800" marT="50800" marB="50800" anchor="ctr" anchorCtr="0" horzOverflow="overflow"/>
                </a:tc>
                <a:tc hMerge="1">
                  <a:tcPr/>
                </a:tc>
                <a:tc hMerge="1">
                  <a:tcPr/>
                </a:tc>
                <a:tc hMerge="1">
                  <a:tcPr/>
                </a:tc>
              </a:tr>
              <a:tr h="807720">
                <a:tc gridSpan="4">
                  <a:txBody>
                    <a:bodyPr/>
                    <a:lstStyle/>
                    <a:p>
                      <a:pPr defTabSz="914400"/>
                      <a:r>
                        <a:rPr b="1" sz="2600">
                          <a:latin typeface="Helvetica"/>
                          <a:ea typeface="Helvetica"/>
                          <a:cs typeface="Helvetica"/>
                          <a:sym typeface="Helvetica"/>
                        </a:rPr>
                        <a:t>Rappeler ce qu’est une organisation.</a:t>
                      </a:r>
                    </a:p>
                  </a:txBody>
                  <a:tcPr marL="50800" marR="50800" marT="50800" marB="50800" anchor="ctr" anchorCtr="0" horzOverflow="overflow"/>
                </a:tc>
                <a:tc hMerge="1">
                  <a:tcPr/>
                </a:tc>
                <a:tc hMerge="1">
                  <a:tcPr/>
                </a:tc>
                <a:tc hMerge="1">
                  <a:tcPr/>
                </a:tc>
              </a:tr>
              <a:tr h="807720">
                <a:tc gridSpan="4">
                  <a:txBody>
                    <a:bodyPr/>
                    <a:lstStyle/>
                    <a:p>
                      <a:pPr defTabSz="914400"/>
                      <a:r>
                        <a:rPr b="1" sz="2600">
                          <a:latin typeface="Helvetica"/>
                          <a:ea typeface="Helvetica"/>
                          <a:cs typeface="Helvetica"/>
                          <a:sym typeface="Helvetica"/>
                        </a:rPr>
                        <a:t>Expliquer en quoi la culture est un facteur de la performance d’une organisation</a:t>
                      </a:r>
                    </a:p>
                  </a:txBody>
                  <a:tcPr marL="50800" marR="50800" marT="50800" marB="50800" anchor="ctr" anchorCtr="0" horzOverflow="overflow"/>
                </a:tc>
                <a:tc hMerge="1">
                  <a:tcPr/>
                </a:tc>
                <a:tc hMerge="1">
                  <a:tcPr/>
                </a:tc>
                <a:tc hMerge="1">
                  <a:tcPr/>
                </a:tc>
              </a:tr>
              <a:tr h="807720">
                <a:tc gridSpan="4">
                  <a:txBody>
                    <a:bodyPr/>
                    <a:lstStyle/>
                    <a:p>
                      <a:pPr defTabSz="914400"/>
                      <a:r>
                        <a:rPr b="1" sz="2600">
                          <a:latin typeface="Helvetica"/>
                          <a:ea typeface="Helvetica"/>
                          <a:cs typeface="Helvetica"/>
                          <a:sym typeface="Helvetica"/>
                        </a:rPr>
                        <a:t>Proposer des facteurs influençant le comportement</a:t>
                      </a:r>
                    </a:p>
                  </a:txBody>
                  <a:tcPr marL="50800" marR="50800" marT="50800" marB="50800" anchor="ctr" anchorCtr="0" horzOverflow="overflow"/>
                </a:tc>
                <a:tc hMerge="1">
                  <a:tcPr/>
                </a:tc>
                <a:tc hMerge="1">
                  <a:tcPr/>
                </a:tc>
                <a:tc hMerge="1">
                  <a:tcPr/>
                </a:tc>
              </a:tr>
              <a:tr h="807720">
                <a:tc gridSpan="4">
                  <a:txBody>
                    <a:bodyPr/>
                    <a:lstStyle/>
                    <a:p>
                      <a:pPr defTabSz="914400"/>
                      <a:r>
                        <a:rPr b="1" sz="2600">
                          <a:latin typeface="Helvetica"/>
                          <a:ea typeface="Helvetica"/>
                          <a:cs typeface="Helvetica"/>
                          <a:sym typeface="Helvetica"/>
                        </a:rPr>
                        <a:t>Distinguer relation formelle et relation informelle</a:t>
                      </a:r>
                    </a:p>
                  </a:txBody>
                  <a:tcPr marL="50800" marR="50800" marT="50800" marB="50800" anchor="ctr" anchorCtr="0" horzOverflow="overflow"/>
                </a:tc>
                <a:tc hMerge="1">
                  <a:tcPr/>
                </a:tc>
                <a:tc hMerge="1">
                  <a:tcPr/>
                </a:tc>
                <a:tc hMerge="1">
                  <a:tcPr/>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1. Comment décrire une situation de communication interpersonnelle ?"/>
          <p:cNvSpPr/>
          <p:nvPr/>
        </p:nvSpPr>
        <p:spPr>
          <a:xfrm>
            <a:off x="351231" y="304799"/>
            <a:ext cx="11647885"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a:r>
              <a:t>1. Comment décrire une situation de communication interpersonnelle ? </a:t>
            </a:r>
          </a:p>
        </p:txBody>
      </p:sp>
      <p:sp>
        <p:nvSpPr>
          <p:cNvPr id="125" name="Avant de commencer, il est important de comprendre les enjeux de la communication au sein d’une organisation."/>
          <p:cNvSpPr/>
          <p:nvPr/>
        </p:nvSpPr>
        <p:spPr>
          <a:xfrm>
            <a:off x="419100" y="1676400"/>
            <a:ext cx="9753898" cy="860822"/>
          </a:xfrm>
          <a:prstGeom prst="rect">
            <a:avLst/>
          </a:prstGeom>
          <a:blipFill>
            <a:blip r:embed="rId2"/>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sz="2400">
                <a:solidFill>
                  <a:srgbClr val="FFFFFF"/>
                </a:solidFill>
              </a:defRPr>
            </a:lvl1pPr>
          </a:lstStyle>
          <a:p>
            <a:pPr/>
            <a:r>
              <a:t>Avant de commencer, il est important de comprendre les enjeux de la communication au sein d’une organisation.</a:t>
            </a:r>
          </a:p>
        </p:txBody>
      </p:sp>
      <p:sp>
        <p:nvSpPr>
          <p:cNvPr id="126" name="Question : D’après vous, pourquoi est-il important de communiquer au sein d’une organisation ?…"/>
          <p:cNvSpPr/>
          <p:nvPr/>
        </p:nvSpPr>
        <p:spPr>
          <a:xfrm>
            <a:off x="330199" y="2971799"/>
            <a:ext cx="11736389" cy="238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500"/>
            </a:pPr>
            <a:r>
              <a:t>Question : D’après vous, pourquoi est-il important de communiquer au sein d’une organisation ?</a:t>
            </a:r>
          </a:p>
          <a:p>
            <a:pPr algn="l">
              <a:defRPr sz="2500"/>
            </a:pPr>
          </a:p>
          <a:p>
            <a:pPr algn="l">
              <a:defRPr sz="2500"/>
            </a:pPr>
            <a:r>
              <a:t>Question : Quelle définition donnez-vous à la communication.</a:t>
            </a:r>
          </a:p>
          <a:p>
            <a:pPr algn="l">
              <a:defRPr sz="2500"/>
            </a:pPr>
          </a:p>
          <a:p>
            <a:pPr algn="l">
              <a:defRPr sz="2500"/>
            </a:pPr>
            <a:r>
              <a:t>Question : Qui la communication concerne-t-elle dans l’organisation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1. Comment décrire une situation de communication interpersonnelle ?"/>
          <p:cNvSpPr/>
          <p:nvPr/>
        </p:nvSpPr>
        <p:spPr>
          <a:xfrm>
            <a:off x="351231" y="304800"/>
            <a:ext cx="11647885"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a:r>
              <a:t>1. Comment décrire une situation de communication interpersonnelle ? </a:t>
            </a:r>
          </a:p>
        </p:txBody>
      </p:sp>
      <p:sp>
        <p:nvSpPr>
          <p:cNvPr id="129" name="A. Repérer les composantes de la communication"/>
          <p:cNvSpPr/>
          <p:nvPr/>
        </p:nvSpPr>
        <p:spPr>
          <a:xfrm>
            <a:off x="325932" y="1581150"/>
            <a:ext cx="11065000"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FF2600"/>
                </a:solidFill>
                <a:latin typeface="Helvetica"/>
                <a:ea typeface="Helvetica"/>
                <a:cs typeface="Helvetica"/>
                <a:sym typeface="Helvetica"/>
              </a:defRPr>
            </a:lvl1pPr>
          </a:lstStyle>
          <a:p>
            <a:pPr/>
            <a:r>
              <a:t>A. Repérer les composantes de la communication </a:t>
            </a:r>
          </a:p>
        </p:txBody>
      </p:sp>
      <p:sp>
        <p:nvSpPr>
          <p:cNvPr id="130" name="Situation 1 :  Un employé d’une boulangerie bagnolaise réceptionne des marchandises pendant la matinée. Il s’agissait d’une commande de matières premières prévue par l’entreprise. L’employé vérifie, en présence du livreur, que la commande reçue est bien conforme à ce qui était prévu"/>
          <p:cNvSpPr/>
          <p:nvPr/>
        </p:nvSpPr>
        <p:spPr>
          <a:xfrm>
            <a:off x="419100" y="2463800"/>
            <a:ext cx="10877575" cy="1891904"/>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p>
            <a:pPr lvl="1" algn="l">
              <a:defRPr sz="2400"/>
            </a:pPr>
            <a:r>
              <a:t>Situation 1 :  Un employé d’une boulangerie bagnolaise réceptionne des marchandises pendant la matinée. Il s’agissait d’une commande de matières premières prévue par l’entreprise. L’employé vérifie, en présence du livreur, que la commande reçue est bien conforme à ce qui était prévu</a:t>
            </a:r>
          </a:p>
        </p:txBody>
      </p:sp>
      <p:sp>
        <p:nvSpPr>
          <p:cNvPr id="131" name="Situation 2 : Un employé d’une boutique Alésienne s’entretient en arrivant le matin avec sa responsable qui l’informe d’une urgence pouvant entraîner une modification de son planning hebdomadaire."/>
          <p:cNvSpPr/>
          <p:nvPr/>
        </p:nvSpPr>
        <p:spPr>
          <a:xfrm>
            <a:off x="419100" y="4711700"/>
            <a:ext cx="10878666" cy="1270000"/>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p>
            <a:pPr lvl="1" algn="l">
              <a:defRPr sz="2400"/>
            </a:pPr>
            <a:r>
              <a:t>Situation 2 : Un employé d’une boutique Alésienne s’entretient en arrivant le matin avec sa responsable qui l’informe d’une urgence pouvant entraîner une modification de son planning hebdomadaire. </a:t>
            </a:r>
          </a:p>
        </p:txBody>
      </p:sp>
      <p:sp>
        <p:nvSpPr>
          <p:cNvPr id="132" name="Situation 3 : Une cliente s’adresse à un vendeur concernant une promotion sur un article. Elle a besoin d’informations car elle a vu sur le site du magasin que certains articles bénéficiaient de réductions ce jour. La cliente est âgée et semble avoir du mal à entendre les précisions du vendeur"/>
          <p:cNvSpPr/>
          <p:nvPr/>
        </p:nvSpPr>
        <p:spPr>
          <a:xfrm>
            <a:off x="419100" y="6337696"/>
            <a:ext cx="10877575" cy="1891904"/>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p>
            <a:pPr lvl="1" algn="l">
              <a:defRPr sz="2400"/>
            </a:pPr>
            <a:r>
              <a:t>Situation 3 : Une cliente s’adresse à un vendeur concernant une promotion sur un article. Elle a besoin d’informations car elle a vu sur le site du magasin que certains articles bénéficiaient de réductions ce jour. La cliente est âgée et semble avoir du mal à entendre les précisions du vendeur</a:t>
            </a:r>
          </a:p>
        </p:txBody>
      </p:sp>
      <p:sp>
        <p:nvSpPr>
          <p:cNvPr id="133" name="Question : Repérer les composantes de la communication dans chaque situation"/>
          <p:cNvSpPr/>
          <p:nvPr/>
        </p:nvSpPr>
        <p:spPr>
          <a:xfrm>
            <a:off x="393699" y="8572896"/>
            <a:ext cx="12411380"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500">
                <a:latin typeface="Helvetica"/>
                <a:ea typeface="Helvetica"/>
                <a:cs typeface="Helvetica"/>
                <a:sym typeface="Helvetica"/>
              </a:defRPr>
            </a:lvl1pPr>
          </a:lstStyle>
          <a:p>
            <a:pPr/>
            <a:r>
              <a:t>Question : Repérer les composantes de la communication dans chaque situation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1. Comment décrire une situation de communication interpersonnelle ?"/>
          <p:cNvSpPr/>
          <p:nvPr/>
        </p:nvSpPr>
        <p:spPr>
          <a:xfrm>
            <a:off x="351231" y="304800"/>
            <a:ext cx="11647885"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a:r>
              <a:t>1. Comment décrire une situation de communication interpersonnelle ? </a:t>
            </a:r>
          </a:p>
        </p:txBody>
      </p:sp>
      <p:sp>
        <p:nvSpPr>
          <p:cNvPr id="136" name="A. Repérer les composantes de la communication"/>
          <p:cNvSpPr/>
          <p:nvPr/>
        </p:nvSpPr>
        <p:spPr>
          <a:xfrm>
            <a:off x="325932" y="1581150"/>
            <a:ext cx="1106500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FF2600"/>
                </a:solidFill>
                <a:latin typeface="Helvetica"/>
                <a:ea typeface="Helvetica"/>
                <a:cs typeface="Helvetica"/>
                <a:sym typeface="Helvetica"/>
              </a:defRPr>
            </a:lvl1pPr>
          </a:lstStyle>
          <a:p>
            <a:pPr/>
            <a:r>
              <a:t>A. Repérer les composantes de la communication </a:t>
            </a:r>
          </a:p>
        </p:txBody>
      </p:sp>
      <p:sp>
        <p:nvSpPr>
          <p:cNvPr id="137" name="Situation 1 : Contexte, acteurs, message, objectif, bruit, canal"/>
          <p:cNvSpPr/>
          <p:nvPr/>
        </p:nvSpPr>
        <p:spPr>
          <a:xfrm>
            <a:off x="419100" y="2463800"/>
            <a:ext cx="10877575" cy="1891904"/>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p>
            <a:pPr lvl="1" algn="l">
              <a:defRPr sz="2400"/>
            </a:pPr>
            <a:r>
              <a:t>Situation 1 : Contexte, acteurs, message, objectif, bruit, canal</a:t>
            </a:r>
          </a:p>
        </p:txBody>
      </p:sp>
      <p:sp>
        <p:nvSpPr>
          <p:cNvPr id="138" name="Situation 2 : Contexte, acteurs, message, objectif, bruit, canal"/>
          <p:cNvSpPr/>
          <p:nvPr/>
        </p:nvSpPr>
        <p:spPr>
          <a:xfrm>
            <a:off x="419100" y="4711700"/>
            <a:ext cx="10878666" cy="1270000"/>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p>
            <a:pPr lvl="1" algn="l">
              <a:defRPr sz="2400"/>
            </a:pPr>
            <a:r>
              <a:t>Situation 2 : Contexte, acteurs, message, objectif, bruit, canal</a:t>
            </a:r>
          </a:p>
        </p:txBody>
      </p:sp>
      <p:sp>
        <p:nvSpPr>
          <p:cNvPr id="139" name="Situation 3 : Contexte, acteurs, message, objectif, bruit, canal"/>
          <p:cNvSpPr/>
          <p:nvPr/>
        </p:nvSpPr>
        <p:spPr>
          <a:xfrm>
            <a:off x="419100" y="6337696"/>
            <a:ext cx="10877575" cy="1891904"/>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p>
            <a:pPr lvl="1" algn="l">
              <a:defRPr sz="2400"/>
            </a:pPr>
            <a:r>
              <a:t>Situation 3 : Contexte, acteurs, message, objectif, bruit, canal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1. Comment décrire une situation de communication interpersonnelle ?"/>
          <p:cNvSpPr/>
          <p:nvPr/>
        </p:nvSpPr>
        <p:spPr>
          <a:xfrm>
            <a:off x="351231" y="304800"/>
            <a:ext cx="11647885"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a:r>
              <a:t>1. Comment décrire une situation de communication interpersonnelle ? </a:t>
            </a:r>
          </a:p>
        </p:txBody>
      </p:sp>
      <p:sp>
        <p:nvSpPr>
          <p:cNvPr id="142" name="B. Caractériser une situation de communication interpersonnelle"/>
          <p:cNvSpPr/>
          <p:nvPr/>
        </p:nvSpPr>
        <p:spPr>
          <a:xfrm>
            <a:off x="287832" y="1511300"/>
            <a:ext cx="10632357"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FF2600"/>
                </a:solidFill>
                <a:latin typeface="Helvetica"/>
                <a:ea typeface="Helvetica"/>
                <a:cs typeface="Helvetica"/>
                <a:sym typeface="Helvetica"/>
              </a:defRPr>
            </a:lvl1pPr>
          </a:lstStyle>
          <a:p>
            <a:pPr/>
            <a:r>
              <a:t>B. Caractériser une situation de communication interpersonnelle</a:t>
            </a:r>
          </a:p>
        </p:txBody>
      </p:sp>
      <p:sp>
        <p:nvSpPr>
          <p:cNvPr id="143" name="Question : Quels sont les différents registres de langage que l’on peux utiliser lorsqu’on communique ?"/>
          <p:cNvSpPr/>
          <p:nvPr/>
        </p:nvSpPr>
        <p:spPr>
          <a:xfrm>
            <a:off x="279399" y="2882899"/>
            <a:ext cx="12005514"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500">
                <a:latin typeface="Helvetica"/>
                <a:ea typeface="Helvetica"/>
                <a:cs typeface="Helvetica"/>
                <a:sym typeface="Helvetica"/>
              </a:defRPr>
            </a:lvl1pPr>
          </a:lstStyle>
          <a:p>
            <a:pPr/>
            <a:r>
              <a:t>Question : Quels sont les différents registres de langage que l’on peux utiliser lorsqu’on communique ?</a:t>
            </a:r>
          </a:p>
        </p:txBody>
      </p:sp>
      <p:sp>
        <p:nvSpPr>
          <p:cNvPr id="144" name="Question : Quel est l’objectif d’une communication entre un employé et un responsable d’équipe ? entre un employé et un client de l’entreprise ?"/>
          <p:cNvSpPr/>
          <p:nvPr/>
        </p:nvSpPr>
        <p:spPr>
          <a:xfrm>
            <a:off x="279399" y="3924300"/>
            <a:ext cx="11439812"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500">
                <a:latin typeface="Helvetica"/>
                <a:ea typeface="Helvetica"/>
                <a:cs typeface="Helvetica"/>
                <a:sym typeface="Helvetica"/>
              </a:defRPr>
            </a:lvl1pPr>
          </a:lstStyle>
          <a:p>
            <a:pPr/>
            <a:r>
              <a:t>Question : Quel est l’objectif d’une communication entre un employé et un responsable d’équipe ? entre un employé et un client de l’entreprise ?</a:t>
            </a:r>
          </a:p>
        </p:txBody>
      </p:sp>
      <p:sp>
        <p:nvSpPr>
          <p:cNvPr id="145" name="Question : Après avoir défini la notion de communication, distinguer communication verbale de communication non verbale et montrer qu’elles sont complémentaires."/>
          <p:cNvSpPr/>
          <p:nvPr/>
        </p:nvSpPr>
        <p:spPr>
          <a:xfrm>
            <a:off x="239542" y="4965700"/>
            <a:ext cx="12525717"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500">
                <a:latin typeface="Helvetica"/>
                <a:ea typeface="Helvetica"/>
                <a:cs typeface="Helvetica"/>
                <a:sym typeface="Helvetica"/>
              </a:defRPr>
            </a:lvl1pPr>
          </a:lstStyle>
          <a:p>
            <a:pPr/>
            <a:r>
              <a:t>Question : Après avoir défini la notion de communication, distinguer communication verbale de communication non verbale et montrer qu’elles sont complémentaires.</a:t>
            </a:r>
          </a:p>
        </p:txBody>
      </p:sp>
      <p:sp>
        <p:nvSpPr>
          <p:cNvPr id="146" name="La tenue vestimentaire d’un salarié est-elle un élément de communication ? Expliquer."/>
          <p:cNvSpPr/>
          <p:nvPr/>
        </p:nvSpPr>
        <p:spPr>
          <a:xfrm>
            <a:off x="355600" y="7048500"/>
            <a:ext cx="12138659" cy="127000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La tenue vestimentaire d’un salarié est-elle un élément de communication ? Expliquer.</a:t>
            </a:r>
          </a:p>
        </p:txBody>
      </p:sp>
      <p:sp>
        <p:nvSpPr>
          <p:cNvPr id="147" name="Question bilan"/>
          <p:cNvSpPr/>
          <p:nvPr/>
        </p:nvSpPr>
        <p:spPr>
          <a:xfrm>
            <a:off x="5118100" y="6607720"/>
            <a:ext cx="2768601" cy="669381"/>
          </a:xfrm>
          <a:prstGeom prst="roundRect">
            <a:avLst>
              <a:gd name="adj" fmla="val 28459"/>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Question bilan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pasted-image.tiff" descr="pasted-image.tiff"/>
          <p:cNvPicPr>
            <a:picLocks noChangeAspect="1"/>
          </p:cNvPicPr>
          <p:nvPr/>
        </p:nvPicPr>
        <p:blipFill>
          <a:blip r:embed="rId2">
            <a:extLst/>
          </a:blip>
          <a:stretch>
            <a:fillRect/>
          </a:stretch>
        </p:blipFill>
        <p:spPr>
          <a:xfrm>
            <a:off x="337227" y="1069428"/>
            <a:ext cx="12330346" cy="5019083"/>
          </a:xfrm>
          <a:prstGeom prst="rect">
            <a:avLst/>
          </a:prstGeom>
          <a:ln w="12700">
            <a:miter lim="400000"/>
          </a:ln>
        </p:spPr>
      </p:pic>
      <p:pic>
        <p:nvPicPr>
          <p:cNvPr id="150" name="pasted-image.tiff" descr="pasted-image.tiff"/>
          <p:cNvPicPr>
            <a:picLocks noChangeAspect="1"/>
          </p:cNvPicPr>
          <p:nvPr/>
        </p:nvPicPr>
        <p:blipFill>
          <a:blip r:embed="rId3">
            <a:extLst/>
          </a:blip>
          <a:stretch>
            <a:fillRect/>
          </a:stretch>
        </p:blipFill>
        <p:spPr>
          <a:xfrm>
            <a:off x="203200" y="6032420"/>
            <a:ext cx="13004800" cy="340376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2. Comment analyser une situation de communication ?"/>
          <p:cNvSpPr/>
          <p:nvPr/>
        </p:nvSpPr>
        <p:spPr>
          <a:xfrm>
            <a:off x="351231" y="577850"/>
            <a:ext cx="1225778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a:r>
              <a:t>2. Comment analyser une situation de communication ?</a:t>
            </a:r>
          </a:p>
        </p:txBody>
      </p:sp>
      <p:sp>
        <p:nvSpPr>
          <p:cNvPr id="153" name="A. Les techniques et méthodes de la communication interpersonnelle"/>
          <p:cNvSpPr/>
          <p:nvPr/>
        </p:nvSpPr>
        <p:spPr>
          <a:xfrm>
            <a:off x="287832" y="1511300"/>
            <a:ext cx="11648332"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FF2600"/>
                </a:solidFill>
                <a:latin typeface="Helvetica"/>
                <a:ea typeface="Helvetica"/>
                <a:cs typeface="Helvetica"/>
                <a:sym typeface="Helvetica"/>
              </a:defRPr>
            </a:lvl1pPr>
          </a:lstStyle>
          <a:p>
            <a:pPr/>
            <a:r>
              <a:t>A. Les techniques et méthodes de la communication interpersonnelle</a:t>
            </a:r>
          </a:p>
        </p:txBody>
      </p:sp>
      <p:sp>
        <p:nvSpPr>
          <p:cNvPr id="154" name="Question : Indiquez les enjeux de la communication pour chaque acteur et précisez la stratégie utilisée."/>
          <p:cNvSpPr/>
          <p:nvPr/>
        </p:nvSpPr>
        <p:spPr>
          <a:xfrm>
            <a:off x="279400" y="2882899"/>
            <a:ext cx="12781899"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500">
                <a:latin typeface="Helvetica"/>
                <a:ea typeface="Helvetica"/>
                <a:cs typeface="Helvetica"/>
                <a:sym typeface="Helvetica"/>
              </a:defRPr>
            </a:lvl1pPr>
          </a:lstStyle>
          <a:p>
            <a:pPr/>
            <a:r>
              <a:t>Question : Indiquez les enjeux de la communication pour chaque acteur et précisez la stratégie utilisée.</a:t>
            </a:r>
          </a:p>
        </p:txBody>
      </p:sp>
      <p:sp>
        <p:nvSpPr>
          <p:cNvPr id="155" name="Question : Indiquez au travers de cette communication ce qui relève des valeurs de l’organisation"/>
          <p:cNvSpPr/>
          <p:nvPr/>
        </p:nvSpPr>
        <p:spPr>
          <a:xfrm>
            <a:off x="279400" y="3924300"/>
            <a:ext cx="1278298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500">
                <a:latin typeface="Helvetica"/>
                <a:ea typeface="Helvetica"/>
                <a:cs typeface="Helvetica"/>
                <a:sym typeface="Helvetica"/>
              </a:defRPr>
            </a:lvl1pPr>
          </a:lstStyle>
          <a:p>
            <a:pPr/>
            <a:r>
              <a:t>Question : Indiquez au travers de cette communication ce qui relève des valeurs de l’organisation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pasted-image.tiff" descr="pasted-image.tiff"/>
          <p:cNvPicPr>
            <a:picLocks noChangeAspect="1"/>
          </p:cNvPicPr>
          <p:nvPr/>
        </p:nvPicPr>
        <p:blipFill>
          <a:blip r:embed="rId2">
            <a:extLst/>
          </a:blip>
          <a:stretch>
            <a:fillRect/>
          </a:stretch>
        </p:blipFill>
        <p:spPr>
          <a:xfrm>
            <a:off x="79336" y="78835"/>
            <a:ext cx="9943260" cy="8938165"/>
          </a:xfrm>
          <a:prstGeom prst="rect">
            <a:avLst/>
          </a:prstGeom>
          <a:ln w="12700">
            <a:miter lim="400000"/>
          </a:ln>
        </p:spPr>
      </p:pic>
      <p:pic>
        <p:nvPicPr>
          <p:cNvPr id="158" name="pasted-image.tiff" descr="pasted-image.tiff"/>
          <p:cNvPicPr>
            <a:picLocks noChangeAspect="1"/>
          </p:cNvPicPr>
          <p:nvPr/>
        </p:nvPicPr>
        <p:blipFill>
          <a:blip r:embed="rId3">
            <a:extLst/>
          </a:blip>
          <a:stretch>
            <a:fillRect/>
          </a:stretch>
        </p:blipFill>
        <p:spPr>
          <a:xfrm>
            <a:off x="8189012" y="7604297"/>
            <a:ext cx="4824854" cy="2117575"/>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