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Texte du titre"/>
          <p:cNvSpPr/>
          <p:nvPr>
            <p:ph type="title"/>
          </p:nvPr>
        </p:nvSpPr>
        <p:spPr>
          <a:xfrm>
            <a:off x="1270000" y="1638300"/>
            <a:ext cx="10464800" cy="3302000"/>
          </a:xfrm>
          <a:prstGeom prst="rect">
            <a:avLst/>
          </a:prstGeom>
        </p:spPr>
        <p:txBody>
          <a:bodyPr anchor="b"/>
          <a:lstStyle/>
          <a:p>
            <a:pPr/>
            <a:r>
              <a:t>Texte du titre</a:t>
            </a:r>
          </a:p>
        </p:txBody>
      </p:sp>
      <p:sp>
        <p:nvSpPr>
          <p:cNvPr id="12" name="Texte niveau 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Texte niveau 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atin typeface="+mj-lt"/>
                <a:ea typeface="+mj-ea"/>
                <a:cs typeface="+mj-cs"/>
                <a:sym typeface="Helvetica"/>
              </a:defRPr>
            </a:lvl1pPr>
            <a:lvl2pPr marL="740833" indent="-296333" algn="ctr">
              <a:spcBef>
                <a:spcPts val="0"/>
              </a:spcBef>
              <a:defRPr sz="2400">
                <a:latin typeface="+mj-lt"/>
                <a:ea typeface="+mj-ea"/>
                <a:cs typeface="+mj-cs"/>
                <a:sym typeface="Helvetica"/>
              </a:defRPr>
            </a:lvl2pPr>
            <a:lvl3pPr marL="1185333" indent="-296333" algn="ctr">
              <a:spcBef>
                <a:spcPts val="0"/>
              </a:spcBef>
              <a:defRPr sz="2400">
                <a:latin typeface="+mj-lt"/>
                <a:ea typeface="+mj-ea"/>
                <a:cs typeface="+mj-cs"/>
                <a:sym typeface="Helvetica"/>
              </a:defRPr>
            </a:lvl3pPr>
            <a:lvl4pPr marL="1629833" indent="-296333" algn="ctr">
              <a:spcBef>
                <a:spcPts val="0"/>
              </a:spcBef>
              <a:defRPr sz="2400">
                <a:latin typeface="+mj-lt"/>
                <a:ea typeface="+mj-ea"/>
                <a:cs typeface="+mj-cs"/>
                <a:sym typeface="Helvetica"/>
              </a:defRPr>
            </a:lvl4pPr>
            <a:lvl5pPr marL="2074333" indent="-296333" algn="ctr">
              <a:spcBef>
                <a:spcPts val="0"/>
              </a:spcBef>
              <a:defRPr sz="2400">
                <a:latin typeface="+mj-lt"/>
                <a:ea typeface="+mj-ea"/>
                <a:cs typeface="+mj-cs"/>
                <a:sym typeface="Helvetica"/>
              </a:defRPr>
            </a:lvl5pPr>
          </a:lstStyle>
          <a:p>
            <a:pPr/>
            <a:r>
              <a:t>Texte niveau 1</a:t>
            </a:r>
          </a:p>
          <a:p>
            <a:pPr lvl="1"/>
            <a:r>
              <a:t>Texte niveau 2</a:t>
            </a:r>
          </a:p>
          <a:p>
            <a:pPr lvl="2"/>
            <a:r>
              <a:t>Texte niveau 3</a:t>
            </a:r>
          </a:p>
          <a:p>
            <a:pPr lvl="3"/>
            <a:r>
              <a:t>Texte niveau 4</a:t>
            </a:r>
          </a:p>
          <a:p>
            <a:pPr lvl="4"/>
            <a:r>
              <a:t>Texte niveau 5</a:t>
            </a:r>
          </a:p>
        </p:txBody>
      </p:sp>
      <p:sp>
        <p:nvSpPr>
          <p:cNvPr id="94" name="« Saisissez une citation ici. »"/>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p>
        </p:txBody>
      </p:sp>
      <p:sp>
        <p:nvSpPr>
          <p:cNvPr id="95"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exte du titre"/>
          <p:cNvSpPr/>
          <p:nvPr>
            <p:ph type="title"/>
          </p:nvPr>
        </p:nvSpPr>
        <p:spPr>
          <a:xfrm>
            <a:off x="1270000" y="6718300"/>
            <a:ext cx="10464800" cy="1422400"/>
          </a:xfrm>
          <a:prstGeom prst="rect">
            <a:avLst/>
          </a:prstGeom>
        </p:spPr>
        <p:txBody>
          <a:bodyPr anchor="b"/>
          <a:lstStyle/>
          <a:p>
            <a:pPr/>
            <a:r>
              <a:t>Texte du titre</a:t>
            </a:r>
          </a:p>
        </p:txBody>
      </p:sp>
      <p:sp>
        <p:nvSpPr>
          <p:cNvPr id="22" name="Texte niveau 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Texte du titre"/>
          <p:cNvSpPr/>
          <p:nvPr>
            <p:ph type="title"/>
          </p:nvPr>
        </p:nvSpPr>
        <p:spPr>
          <a:xfrm>
            <a:off x="1270000" y="3225800"/>
            <a:ext cx="10464800" cy="3302000"/>
          </a:xfrm>
          <a:prstGeom prst="rect">
            <a:avLst/>
          </a:prstGeom>
        </p:spPr>
        <p:txBody>
          <a:bodyPr/>
          <a:lstStyle/>
          <a:p>
            <a:pPr/>
            <a:r>
              <a:t>Texte du titre</a:t>
            </a:r>
          </a:p>
        </p:txBody>
      </p:sp>
      <p:sp>
        <p:nvSpPr>
          <p:cNvPr id="3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exte du titre"/>
          <p:cNvSpPr/>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Texte du titre"/>
          <p:cNvSpPr/>
          <p:nvPr>
            <p:ph type="title"/>
          </p:nvPr>
        </p:nvSpPr>
        <p:spPr>
          <a:prstGeom prst="rect">
            <a:avLst/>
          </a:prstGeom>
        </p:spPr>
        <p:txBody>
          <a:bodyPr/>
          <a:lstStyle/>
          <a:p>
            <a:pPr/>
            <a:r>
              <a:t>Texte du titre</a:t>
            </a:r>
          </a:p>
        </p:txBody>
      </p:sp>
      <p:sp>
        <p:nvSpPr>
          <p:cNvPr id="49"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Texte du titre"/>
          <p:cNvSpPr/>
          <p:nvPr>
            <p:ph type="title"/>
          </p:nvPr>
        </p:nvSpPr>
        <p:spPr>
          <a:prstGeom prst="rect">
            <a:avLst/>
          </a:prstGeom>
        </p:spPr>
        <p:txBody>
          <a:bodyPr/>
          <a:lstStyle/>
          <a:p>
            <a:pPr/>
            <a:r>
              <a:t>Texte du titre</a:t>
            </a:r>
          </a:p>
        </p:txBody>
      </p:sp>
      <p:sp>
        <p:nvSpPr>
          <p:cNvPr id="57" name="Texte niveau 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exte du titre"/>
          <p:cNvSpPr/>
          <p:nvPr>
            <p:ph type="title"/>
          </p:nvPr>
        </p:nvSpPr>
        <p:spPr>
          <a:prstGeom prst="rect">
            <a:avLst/>
          </a:prstGeom>
        </p:spPr>
        <p:txBody>
          <a:bodyPr/>
          <a:lstStyle/>
          <a:p>
            <a:pPr/>
            <a:r>
              <a:t>Texte du titre</a:t>
            </a:r>
          </a:p>
        </p:txBody>
      </p:sp>
      <p:sp>
        <p:nvSpPr>
          <p:cNvPr id="67" name="Texte niveau 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Texte niveau 1…"/>
          <p:cNvSpPr/>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2"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hyperlink" Target="http://fr.wikipedia.org/wiki/Entreprise" TargetMode="External"/><Relationship Id="rId4" Type="http://schemas.openxmlformats.org/officeDocument/2006/relationships/hyperlink" Target="http://fr.wikipedia.org/wiki/Investissement"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Rectangle"/>
          <p:cNvSpPr/>
          <p:nvPr/>
        </p:nvSpPr>
        <p:spPr>
          <a:xfrm>
            <a:off x="1224610" y="272964"/>
            <a:ext cx="10555580" cy="3180559"/>
          </a:xfrm>
          <a:prstGeom prst="rect">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20" name="Rectangle"/>
          <p:cNvSpPr/>
          <p:nvPr/>
        </p:nvSpPr>
        <p:spPr>
          <a:xfrm>
            <a:off x="1299495" y="4396149"/>
            <a:ext cx="10405810" cy="1270002"/>
          </a:xfrm>
          <a:prstGeom prst="rect">
            <a:avLst/>
          </a:prstGeom>
          <a:solidFill>
            <a:srgbClr val="51A8F9"/>
          </a:solidFill>
          <a:ln w="25400">
            <a:solidFill>
              <a:srgbClr val="85888D"/>
            </a:solidFill>
            <a:miter lim="400000"/>
          </a:ln>
        </p:spPr>
        <p:txBody>
          <a:bodyPr lIns="50800" tIns="50800" rIns="50800" bIns="50800" anchor="ctr"/>
          <a:lstStyle/>
          <a:p>
            <a:pPr>
              <a:defRPr sz="2400"/>
            </a:pPr>
          </a:p>
        </p:txBody>
      </p:sp>
      <p:sp>
        <p:nvSpPr>
          <p:cNvPr id="121" name="3ème Partie : Le financement de l’activité économique et les politiques économiques nationales dans un cadre européen"/>
          <p:cNvSpPr/>
          <p:nvPr>
            <p:ph type="ctrTitle"/>
          </p:nvPr>
        </p:nvSpPr>
        <p:spPr>
          <a:xfrm>
            <a:off x="1681658" y="357016"/>
            <a:ext cx="9926143" cy="3012455"/>
          </a:xfrm>
          <a:prstGeom prst="rect">
            <a:avLst/>
          </a:prstGeom>
        </p:spPr>
        <p:txBody>
          <a:bodyPr/>
          <a:lstStyle>
            <a:lvl1pPr defTabSz="361005">
              <a:lnSpc>
                <a:spcPts val="7300"/>
              </a:lnSpc>
              <a:defRPr b="1" sz="3780">
                <a:uFill>
                  <a:solidFill>
                    <a:srgbClr val="000000"/>
                  </a:solidFill>
                </a:uFill>
                <a:latin typeface="+mj-lt"/>
                <a:ea typeface="+mj-ea"/>
                <a:cs typeface="+mj-cs"/>
                <a:sym typeface="Helvetica"/>
              </a:defRPr>
            </a:lvl1pPr>
          </a:lstStyle>
          <a:p>
            <a:pPr/>
            <a:r>
              <a:t>3ème Partie : Le financement de l’activité économique et les politiques économiques nationales dans un cadre européen</a:t>
            </a:r>
          </a:p>
        </p:txBody>
      </p:sp>
      <p:sp>
        <p:nvSpPr>
          <p:cNvPr id="122" name="Chapitre 1 : Le financement de l’activité économique des agents économiques (entreprises)"/>
          <p:cNvSpPr/>
          <p:nvPr>
            <p:ph type="subTitle" sz="quarter" idx="1"/>
          </p:nvPr>
        </p:nvSpPr>
        <p:spPr>
          <a:xfrm>
            <a:off x="1270000" y="4465999"/>
            <a:ext cx="10464800" cy="1130302"/>
          </a:xfrm>
          <a:prstGeom prst="rect">
            <a:avLst/>
          </a:prstGeom>
        </p:spPr>
        <p:txBody>
          <a:bodyPr/>
          <a:lstStyle>
            <a:lvl1pPr>
              <a:defRPr b="1">
                <a:latin typeface="+mj-lt"/>
                <a:ea typeface="+mj-ea"/>
                <a:cs typeface="+mj-cs"/>
                <a:sym typeface="Helvetica"/>
              </a:defRPr>
            </a:lvl1pPr>
          </a:lstStyle>
          <a:p>
            <a:pPr/>
            <a:r>
              <a:t>Chapitre 1 : Le financement de l’activité économique des agents économiques (entreprises)</a:t>
            </a:r>
          </a:p>
        </p:txBody>
      </p:sp>
      <p:grpSp>
        <p:nvGrpSpPr>
          <p:cNvPr id="126" name="Grouper"/>
          <p:cNvGrpSpPr/>
          <p:nvPr/>
        </p:nvGrpSpPr>
        <p:grpSpPr>
          <a:xfrm>
            <a:off x="-738" y="6111251"/>
            <a:ext cx="7080635" cy="1609056"/>
            <a:chOff x="0" y="0"/>
            <a:chExt cx="7080633" cy="1609055"/>
          </a:xfrm>
        </p:grpSpPr>
        <p:sp>
          <p:nvSpPr>
            <p:cNvPr id="123" name="Mieux comprendre la notion de financement"/>
            <p:cNvSpPr/>
            <p:nvPr/>
          </p:nvSpPr>
          <p:spPr>
            <a:xfrm rot="21120000">
              <a:off x="522384" y="551506"/>
              <a:ext cx="5967104"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solidFill>
                    <a:srgbClr val="FF2600"/>
                  </a:solidFill>
                  <a:latin typeface="+mj-lt"/>
                  <a:ea typeface="+mj-ea"/>
                  <a:cs typeface="+mj-cs"/>
                  <a:sym typeface="Helvetica"/>
                </a:defRPr>
              </a:lvl1pPr>
            </a:lstStyle>
            <a:p>
              <a:pPr/>
              <a:r>
                <a:t>Mieux comprendre la notion de financement</a:t>
              </a:r>
            </a:p>
          </p:txBody>
        </p:sp>
        <p:sp>
          <p:nvSpPr>
            <p:cNvPr id="124" name="Figure"/>
            <p:cNvSpPr/>
            <p:nvPr/>
          </p:nvSpPr>
          <p:spPr>
            <a:xfrm rot="21120000">
              <a:off x="37309" y="1000103"/>
              <a:ext cx="541713" cy="5740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5" name="Figure"/>
            <p:cNvSpPr/>
            <p:nvPr/>
          </p:nvSpPr>
          <p:spPr>
            <a:xfrm rot="21120000">
              <a:off x="6501610" y="34902"/>
              <a:ext cx="541714" cy="5740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129" name="Grouper"/>
          <p:cNvGrpSpPr/>
          <p:nvPr/>
        </p:nvGrpSpPr>
        <p:grpSpPr>
          <a:xfrm>
            <a:off x="1054099" y="7499349"/>
            <a:ext cx="10769255" cy="1666239"/>
            <a:chOff x="0" y="0"/>
            <a:chExt cx="10769254" cy="1666237"/>
          </a:xfrm>
        </p:grpSpPr>
        <p:sp>
          <p:nvSpPr>
            <p:cNvPr id="127" name="Rectangle"/>
            <p:cNvSpPr/>
            <p:nvPr/>
          </p:nvSpPr>
          <p:spPr>
            <a:xfrm>
              <a:off x="-1" y="-1"/>
              <a:ext cx="10769255" cy="1666239"/>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defRPr b="1" sz="2200">
                  <a:solidFill>
                    <a:srgbClr val="333333"/>
                  </a:solidFill>
                  <a:latin typeface="+mj-lt"/>
                  <a:ea typeface="+mj-ea"/>
                  <a:cs typeface="+mj-cs"/>
                  <a:sym typeface="Helvetica"/>
                </a:defRPr>
              </a:pPr>
            </a:p>
          </p:txBody>
        </p:sp>
        <p:sp>
          <p:nvSpPr>
            <p:cNvPr id="128" name="Le financement peut être défini comme le fait d'apporter des fonds (de la monnaie) à un agent économique. Le financement de l'économie désigne l'ensemble des modalités par lesquelles les agents économiques se procurent les fonds nécessaires à la réalisation de leurs activités."/>
            <p:cNvSpPr/>
            <p:nvPr/>
          </p:nvSpPr>
          <p:spPr>
            <a:xfrm>
              <a:off x="106836" y="121917"/>
              <a:ext cx="10555580" cy="142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defTabSz="457200">
                <a:defRPr b="1" sz="2200">
                  <a:solidFill>
                    <a:srgbClr val="FF9300"/>
                  </a:solidFill>
                  <a:latin typeface="+mj-lt"/>
                  <a:ea typeface="+mj-ea"/>
                  <a:cs typeface="+mj-cs"/>
                  <a:sym typeface="Helvetica"/>
                </a:defRPr>
              </a:lvl1pPr>
            </a:lstStyle>
            <a:p>
              <a:pPr/>
              <a:r>
                <a:t>Le financement peut être défini comme le fait d'apporter des fonds (de la monnaie) à un agent économique. Le financement de l'économie désigne l'ensemble des modalités par lesquelles les agents économiques se procurent les fonds nécessaires à la réalisation de leurs activités.</a:t>
              </a:r>
            </a:p>
          </p:txBody>
        </p:sp>
      </p:grpSp>
      <p:pic>
        <p:nvPicPr>
          <p:cNvPr id="130" name="pasted-image.tiff" descr="pasted-image.tiff"/>
          <p:cNvPicPr>
            <a:picLocks noChangeAspect="1"/>
          </p:cNvPicPr>
          <p:nvPr/>
        </p:nvPicPr>
        <p:blipFill>
          <a:blip r:embed="rId3">
            <a:extLst/>
          </a:blip>
          <a:stretch>
            <a:fillRect/>
          </a:stretch>
        </p:blipFill>
        <p:spPr>
          <a:xfrm>
            <a:off x="664200" y="792630"/>
            <a:ext cx="2749469" cy="5848581"/>
          </a:xfrm>
          <a:prstGeom prst="rect">
            <a:avLst/>
          </a:prstGeom>
          <a:ln w="12700">
            <a:miter lim="400000"/>
          </a:ln>
        </p:spPr>
      </p:pic>
      <p:sp>
        <p:nvSpPr>
          <p:cNvPr id="131" name="Rectangle"/>
          <p:cNvSpPr/>
          <p:nvPr/>
        </p:nvSpPr>
        <p:spPr>
          <a:xfrm>
            <a:off x="3619500" y="869949"/>
            <a:ext cx="8927208" cy="5171433"/>
          </a:xfrm>
          <a:prstGeom prst="rect">
            <a:avLst/>
          </a:prstGeom>
          <a:gradFill>
            <a:gsLst>
              <a:gs pos="0">
                <a:srgbClr val="EE941A"/>
              </a:gs>
              <a:gs pos="100000">
                <a:srgbClr val="FFFFFF"/>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2" name="Questionnement :"/>
          <p:cNvSpPr/>
          <p:nvPr/>
        </p:nvSpPr>
        <p:spPr>
          <a:xfrm>
            <a:off x="3727337" y="1003299"/>
            <a:ext cx="40007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2600"/>
                </a:solidFill>
                <a:latin typeface="+mj-lt"/>
                <a:ea typeface="+mj-ea"/>
                <a:cs typeface="+mj-cs"/>
                <a:sym typeface="Helvetica"/>
              </a:defRPr>
            </a:lvl1pPr>
          </a:lstStyle>
          <a:p>
            <a:pPr/>
            <a:r>
              <a:t>Questionnement :</a:t>
            </a:r>
          </a:p>
        </p:txBody>
      </p:sp>
      <p:sp>
        <p:nvSpPr>
          <p:cNvPr id="133" name="Rappeler ce qu’est un agent à capacité de financement puis à besoin de financement."/>
          <p:cNvSpPr/>
          <p:nvPr/>
        </p:nvSpPr>
        <p:spPr>
          <a:xfrm>
            <a:off x="3728820" y="1724750"/>
            <a:ext cx="892720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400">
                <a:latin typeface="+mj-lt"/>
                <a:ea typeface="+mj-ea"/>
                <a:cs typeface="+mj-cs"/>
                <a:sym typeface="Helvetica"/>
              </a:defRPr>
            </a:lvl1pPr>
          </a:lstStyle>
          <a:p>
            <a:pPr/>
            <a:r>
              <a:t>Rappeler ce qu’est un agent à capacité de financement puis à besoin de financement.</a:t>
            </a:r>
          </a:p>
        </p:txBody>
      </p:sp>
      <p:sp>
        <p:nvSpPr>
          <p:cNvPr id="134" name="Après avoir rappelé les différents agents économiques, classez-les suivant qu’ils dégagent un besoin ou une capacité de financement."/>
          <p:cNvSpPr/>
          <p:nvPr/>
        </p:nvSpPr>
        <p:spPr>
          <a:xfrm>
            <a:off x="3728820" y="2686049"/>
            <a:ext cx="892720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400">
                <a:latin typeface="+mj-lt"/>
                <a:ea typeface="+mj-ea"/>
                <a:cs typeface="+mj-cs"/>
                <a:sym typeface="Helvetica"/>
              </a:defRPr>
            </a:lvl1pPr>
          </a:lstStyle>
          <a:p>
            <a:pPr/>
            <a:r>
              <a:t>Après avoir rappelé les différents agents économiques, classez-les suivant qu’ils dégagent un besoin ou une capacité de financement.</a:t>
            </a:r>
          </a:p>
        </p:txBody>
      </p:sp>
      <p:sp>
        <p:nvSpPr>
          <p:cNvPr id="135" name="Tous les ménages ont-ils des capacités de financement ? Expliquer."/>
          <p:cNvSpPr/>
          <p:nvPr/>
        </p:nvSpPr>
        <p:spPr>
          <a:xfrm>
            <a:off x="3728820" y="4344656"/>
            <a:ext cx="892720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400">
                <a:latin typeface="+mj-lt"/>
                <a:ea typeface="+mj-ea"/>
                <a:cs typeface="+mj-cs"/>
                <a:sym typeface="Helvetica"/>
              </a:defRPr>
            </a:lvl1pPr>
          </a:lstStyle>
          <a:p>
            <a:pPr/>
            <a:r>
              <a:t>Tous les ménages ont-ils des capacités de financement ? Expliquer.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1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1"/>
      <p:bldP build="whole" bldLvl="1" animBg="1" rev="0" advAuto="0" spid="126" grpId="5"/>
      <p:bldP build="whole" bldLvl="1" animBg="1" rev="0" advAuto="0" spid="120" grpId="3"/>
      <p:bldP build="whole" bldLvl="1" animBg="1" rev="0" advAuto="0" spid="131" grpId="8"/>
      <p:bldP build="whole" bldLvl="1" animBg="1" rev="0" advAuto="0" spid="122" grpId="4"/>
      <p:bldP build="whole" bldLvl="1" animBg="1" rev="0" advAuto="0" spid="130" grpId="7"/>
      <p:bldP build="whole" bldLvl="1" animBg="1" rev="0" advAuto="0" spid="135" grpId="12"/>
      <p:bldP build="whole" bldLvl="1" animBg="1" rev="0" advAuto="0" spid="129" grpId="6"/>
      <p:bldP build="whole" bldLvl="1" animBg="1" rev="0" advAuto="0" spid="132" grpId="9"/>
      <p:bldP build="whole" bldLvl="1" animBg="1" rev="0" advAuto="0" spid="134" grpId="11"/>
      <p:bldP build="whole" bldLvl="1" animBg="1" rev="0" advAuto="0" spid="133" grpId="10"/>
      <p:bldP build="whole" bldLvl="1" animBg="1" rev="0" advAuto="0" spid="121"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2" name="Grouper"/>
          <p:cNvGrpSpPr/>
          <p:nvPr/>
        </p:nvGrpSpPr>
        <p:grpSpPr>
          <a:xfrm>
            <a:off x="109447" y="209549"/>
            <a:ext cx="12168188" cy="3289302"/>
            <a:chOff x="0" y="0"/>
            <a:chExt cx="12168186" cy="3289300"/>
          </a:xfrm>
        </p:grpSpPr>
        <p:sp>
          <p:nvSpPr>
            <p:cNvPr id="268" name="2. Les caractéristiques de l’autofinancement"/>
            <p:cNvSpPr/>
            <p:nvPr/>
          </p:nvSpPr>
          <p:spPr>
            <a:xfrm>
              <a:off x="-1" y="774700"/>
              <a:ext cx="119489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a:solidFill>
                    <a:srgbClr val="FF2600"/>
                  </a:solidFill>
                  <a:latin typeface="+mj-lt"/>
                  <a:ea typeface="+mj-ea"/>
                  <a:cs typeface="+mj-cs"/>
                  <a:sym typeface="Helvetica"/>
                </a:defRPr>
              </a:lvl1pPr>
            </a:lstStyle>
            <a:p>
              <a:pPr/>
              <a:r>
                <a:t>2. Les caractéristiques de l’autofinancement</a:t>
              </a:r>
            </a:p>
          </p:txBody>
        </p:sp>
        <p:sp>
          <p:nvSpPr>
            <p:cNvPr id="269" name="I - Le financement interne : l’autofinancement"/>
            <p:cNvSpPr/>
            <p:nvPr/>
          </p:nvSpPr>
          <p:spPr>
            <a:xfrm>
              <a:off x="23205" y="-1"/>
              <a:ext cx="997089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mj-lt"/>
                  <a:ea typeface="+mj-ea"/>
                  <a:cs typeface="+mj-cs"/>
                  <a:sym typeface="Helvetica"/>
                </a:defRPr>
              </a:lvl1pPr>
            </a:lstStyle>
            <a:p>
              <a:pPr/>
              <a:r>
                <a:t>I - Le financement interne : l’autofinancement</a:t>
              </a:r>
            </a:p>
          </p:txBody>
        </p:sp>
        <p:sp>
          <p:nvSpPr>
            <p:cNvPr id="270" name="A. Les avantages de l’autofinancement"/>
            <p:cNvSpPr/>
            <p:nvPr/>
          </p:nvSpPr>
          <p:spPr>
            <a:xfrm>
              <a:off x="-1" y="1549400"/>
              <a:ext cx="119489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a:solidFill>
                    <a:srgbClr val="0433FF"/>
                  </a:solidFill>
                  <a:latin typeface="+mj-lt"/>
                  <a:ea typeface="+mj-ea"/>
                  <a:cs typeface="+mj-cs"/>
                  <a:sym typeface="Helvetica"/>
                </a:defRPr>
              </a:lvl1pPr>
            </a:lstStyle>
            <a:p>
              <a:pPr/>
              <a:r>
                <a:t>B. Les contraintes de l’autofinancement</a:t>
              </a:r>
            </a:p>
          </p:txBody>
        </p:sp>
        <p:sp>
          <p:nvSpPr>
            <p:cNvPr id="271" name="Question de réflexion : L’autofinancement est-il toujours avantageux pour l’entreprise ?"/>
            <p:cNvSpPr/>
            <p:nvPr/>
          </p:nvSpPr>
          <p:spPr>
            <a:xfrm>
              <a:off x="5637" y="2324100"/>
              <a:ext cx="1216255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800">
                  <a:solidFill>
                    <a:srgbClr val="008F00"/>
                  </a:solidFill>
                  <a:latin typeface="+mj-lt"/>
                  <a:ea typeface="+mj-ea"/>
                  <a:cs typeface="+mj-cs"/>
                  <a:sym typeface="Helvetica"/>
                </a:defRPr>
              </a:lvl1pPr>
            </a:lstStyle>
            <a:p>
              <a:pPr/>
              <a:r>
                <a:t>Question de réflexion : L’autofinancement est-il toujours avantageux pour l’entreprise ? </a:t>
              </a:r>
            </a:p>
          </p:txBody>
        </p:sp>
      </p:grpSp>
      <p:grpSp>
        <p:nvGrpSpPr>
          <p:cNvPr id="275" name="Grouper"/>
          <p:cNvGrpSpPr/>
          <p:nvPr/>
        </p:nvGrpSpPr>
        <p:grpSpPr>
          <a:xfrm>
            <a:off x="-57151" y="3746500"/>
            <a:ext cx="3551730" cy="2708712"/>
            <a:chOff x="0" y="0"/>
            <a:chExt cx="3551728" cy="2708711"/>
          </a:xfrm>
        </p:grpSpPr>
        <p:pic>
          <p:nvPicPr>
            <p:cNvPr id="273" name="pasted-image.tiff" descr="pasted-image.tiff"/>
            <p:cNvPicPr>
              <a:picLocks noChangeAspect="1"/>
            </p:cNvPicPr>
            <p:nvPr/>
          </p:nvPicPr>
          <p:blipFill>
            <a:blip r:embed="rId2">
              <a:extLst/>
            </a:blip>
            <a:stretch>
              <a:fillRect/>
            </a:stretch>
          </p:blipFill>
          <p:spPr>
            <a:xfrm>
              <a:off x="-1" y="0"/>
              <a:ext cx="3551730" cy="2708712"/>
            </a:xfrm>
            <a:prstGeom prst="rect">
              <a:avLst/>
            </a:prstGeom>
            <a:ln w="12700" cap="flat">
              <a:noFill/>
              <a:miter lim="400000"/>
            </a:ln>
            <a:effectLst/>
          </p:spPr>
        </p:pic>
        <p:sp>
          <p:nvSpPr>
            <p:cNvPr id="274" name="Synthèse d’un étudiant de BTS"/>
            <p:cNvSpPr/>
            <p:nvPr/>
          </p:nvSpPr>
          <p:spPr>
            <a:xfrm>
              <a:off x="812613" y="846354"/>
              <a:ext cx="1926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000">
                  <a:latin typeface="+mj-lt"/>
                  <a:ea typeface="+mj-ea"/>
                  <a:cs typeface="+mj-cs"/>
                  <a:sym typeface="Helvetica"/>
                </a:defRPr>
              </a:lvl1pPr>
            </a:lstStyle>
            <a:p>
              <a:pPr/>
              <a:r>
                <a:t>Synthèse d’un étudiant de BTS </a:t>
              </a:r>
            </a:p>
          </p:txBody>
        </p:sp>
      </p:grpSp>
      <p:sp>
        <p:nvSpPr>
          <p:cNvPr id="276" name="Rectangle"/>
          <p:cNvSpPr/>
          <p:nvPr/>
        </p:nvSpPr>
        <p:spPr>
          <a:xfrm>
            <a:off x="3436739" y="3076568"/>
            <a:ext cx="9361339" cy="6447683"/>
          </a:xfrm>
          <a:prstGeom prst="rect">
            <a:avLst/>
          </a:prstGeom>
          <a:gradFill>
            <a:gsLst>
              <a:gs pos="0">
                <a:srgbClr val="945200"/>
              </a:gs>
              <a:gs pos="100000">
                <a:srgbClr val="FFD479"/>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77" name="Partie 1 : Le concept et les avantages de l’AF"/>
          <p:cNvSpPr/>
          <p:nvPr/>
        </p:nvSpPr>
        <p:spPr>
          <a:xfrm>
            <a:off x="3544787" y="3149602"/>
            <a:ext cx="914524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7E79"/>
                </a:solidFill>
                <a:latin typeface="+mj-lt"/>
                <a:ea typeface="+mj-ea"/>
                <a:cs typeface="+mj-cs"/>
                <a:sym typeface="Helvetica"/>
              </a:defRPr>
            </a:lvl1pPr>
          </a:lstStyle>
          <a:p>
            <a:pPr/>
            <a:r>
              <a:t>Partie 2 : Les limites et contraintes de l’AF</a:t>
            </a:r>
          </a:p>
        </p:txBody>
      </p:sp>
      <p:sp>
        <p:nvSpPr>
          <p:cNvPr id="278" name="L’autofinancement représente la source de financement interne que l’entreprise se constitue afin d’assurer tout ou partie de ses projets.…"/>
          <p:cNvSpPr/>
          <p:nvPr/>
        </p:nvSpPr>
        <p:spPr>
          <a:xfrm>
            <a:off x="3584449" y="4679949"/>
            <a:ext cx="9065917" cy="429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1800">
                <a:latin typeface="+mj-lt"/>
                <a:ea typeface="+mj-ea"/>
                <a:cs typeface="+mj-cs"/>
                <a:sym typeface="Helvetica"/>
              </a:defRPr>
            </a:pPr>
          </a:p>
          <a:p>
            <a:pPr>
              <a:defRPr b="1" sz="1800">
                <a:latin typeface="+mj-lt"/>
                <a:ea typeface="+mj-ea"/>
                <a:cs typeface="+mj-cs"/>
                <a:sym typeface="Helvetica"/>
              </a:defRPr>
            </a:pPr>
            <a:r>
              <a:t> </a:t>
            </a:r>
          </a:p>
          <a:p>
            <a:pPr algn="just">
              <a:defRPr b="1" sz="1800">
                <a:latin typeface="+mj-lt"/>
                <a:ea typeface="+mj-ea"/>
                <a:cs typeface="+mj-cs"/>
                <a:sym typeface="Helvetica"/>
              </a:defRPr>
            </a:pPr>
            <a:r>
              <a:t>Les entreprises qui privilégient excessivement l’autofinancement dans leurs ressources financières, risquent de se développer trop lentement, faute de moyens suffisants et donc de n’être plus compétitives face à leurs concurrents.</a:t>
            </a:r>
          </a:p>
          <a:p>
            <a:pPr algn="just">
              <a:defRPr b="1" sz="1800">
                <a:latin typeface="+mj-lt"/>
                <a:ea typeface="+mj-ea"/>
                <a:cs typeface="+mj-cs"/>
                <a:sym typeface="Helvetica"/>
              </a:defRPr>
            </a:pPr>
            <a:r>
              <a:t> </a:t>
            </a:r>
          </a:p>
          <a:p>
            <a:pPr algn="just">
              <a:defRPr b="1" sz="1800">
                <a:latin typeface="+mj-lt"/>
                <a:ea typeface="+mj-ea"/>
                <a:cs typeface="+mj-cs"/>
                <a:sym typeface="Helvetica"/>
              </a:defRPr>
            </a:pPr>
            <a:r>
              <a:t>L’excès d’autofinancement d’une entreprise peut décourager les associés qui, ne recevant plus de rémunération, se détournent de l’entreprise, ce qui rend difficile les augmentations de capital lorsqu’elles sont nécessaires.</a:t>
            </a:r>
          </a:p>
          <a:p>
            <a:pPr algn="just">
              <a:defRPr b="1" sz="1800">
                <a:latin typeface="+mj-lt"/>
                <a:ea typeface="+mj-ea"/>
                <a:cs typeface="+mj-cs"/>
                <a:sym typeface="Helvetica"/>
              </a:defRPr>
            </a:pPr>
            <a:r>
              <a:t> </a:t>
            </a:r>
          </a:p>
          <a:p>
            <a:pPr algn="just">
              <a:defRPr b="1" sz="1800">
                <a:latin typeface="+mj-lt"/>
                <a:ea typeface="+mj-ea"/>
                <a:cs typeface="+mj-cs"/>
                <a:sym typeface="Helvetica"/>
              </a:defRPr>
            </a:pPr>
            <a:r>
              <a:t>L'autofinancement est également insuffisant pour couvrir tous les besoins de fonds de l'entreprise. Si cette dernière ne fait pas appel à l'épargne extérieure, elle peut être conduite à étaler ses dépenses sur une période trop longue où à choisir des investissements de taille modeste</a:t>
            </a:r>
          </a:p>
        </p:txBody>
      </p:sp>
      <p:grpSp>
        <p:nvGrpSpPr>
          <p:cNvPr id="281" name="Grouper"/>
          <p:cNvGrpSpPr/>
          <p:nvPr/>
        </p:nvGrpSpPr>
        <p:grpSpPr>
          <a:xfrm>
            <a:off x="76200" y="6715559"/>
            <a:ext cx="3418379" cy="2088904"/>
            <a:chOff x="0" y="0"/>
            <a:chExt cx="3418377" cy="2088903"/>
          </a:xfrm>
        </p:grpSpPr>
        <p:sp>
          <p:nvSpPr>
            <p:cNvPr id="279" name="Travail à faire :…"/>
            <p:cNvSpPr/>
            <p:nvPr/>
          </p:nvSpPr>
          <p:spPr>
            <a:xfrm>
              <a:off x="140014" y="130050"/>
              <a:ext cx="3278365" cy="182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1" sz="2800" u="sng">
                  <a:latin typeface="+mj-lt"/>
                  <a:ea typeface="+mj-ea"/>
                  <a:cs typeface="+mj-cs"/>
                  <a:sym typeface="Helvetica"/>
                </a:defRPr>
              </a:pPr>
              <a:r>
                <a:t>Travail à faire</a:t>
              </a:r>
              <a:r>
                <a:rPr u="none"/>
                <a:t> :</a:t>
              </a:r>
            </a:p>
            <a:p>
              <a:pPr algn="l">
                <a:defRPr sz="2800"/>
              </a:pPr>
              <a:r>
                <a:t>Réaliser la partie 2 sur les inconvénients  </a:t>
              </a:r>
            </a:p>
          </p:txBody>
        </p:sp>
        <p:sp>
          <p:nvSpPr>
            <p:cNvPr id="280" name="Rectangle"/>
            <p:cNvSpPr/>
            <p:nvPr/>
          </p:nvSpPr>
          <p:spPr>
            <a:xfrm>
              <a:off x="0" y="-1"/>
              <a:ext cx="3252962" cy="2088905"/>
            </a:xfrm>
            <a:prstGeom prst="rect">
              <a:avLst/>
            </a:prstGeom>
            <a:noFill/>
            <a:ln w="50800" cap="flat">
              <a:solidFill>
                <a:srgbClr val="FF2600"/>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275"/>
                                        </p:tgtEl>
                                        <p:attrNameLst>
                                          <p:attrName>style.visibility</p:attrName>
                                        </p:attrNameLst>
                                      </p:cBhvr>
                                      <p:to>
                                        <p:strVal val="visible"/>
                                      </p:to>
                                    </p:set>
                                    <p:anim calcmode="lin" valueType="num">
                                      <p:cBhvr>
                                        <p:cTn id="11" dur="1000" fill="hold"/>
                                        <p:tgtEl>
                                          <p:spTgt spid="275"/>
                                        </p:tgtEl>
                                        <p:attrNameLst>
                                          <p:attrName>ppt_x</p:attrName>
                                        </p:attrNameLst>
                                      </p:cBhvr>
                                      <p:tavLst>
                                        <p:tav tm="0">
                                          <p:val>
                                            <p:strVal val="#ppt_x"/>
                                          </p:val>
                                        </p:tav>
                                        <p:tav tm="100000">
                                          <p:val>
                                            <p:strVal val="#ppt_x"/>
                                          </p:val>
                                        </p:tav>
                                      </p:tavLst>
                                    </p:anim>
                                    <p:anim calcmode="lin" valueType="num">
                                      <p:cBhvr>
                                        <p:cTn id="12" dur="1000" fill="hold"/>
                                        <p:tgtEl>
                                          <p:spTgt spid="27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77"/>
                                        </p:tgtEl>
                                        <p:attrNameLst>
                                          <p:attrName>style.visibility</p:attrName>
                                        </p:attrNameLst>
                                      </p:cBhvr>
                                      <p:to>
                                        <p:strVal val="visible"/>
                                      </p:to>
                                    </p:set>
                                    <p:animEffect filter="wipe(left)" transition="in">
                                      <p:cBhvr>
                                        <p:cTn id="21" dur="500"/>
                                        <p:tgtEl>
                                          <p:spTgt spid="277"/>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5" fill="hold">
                                  <p:stCondLst>
                                    <p:cond delay="0"/>
                                  </p:stCondLst>
                                  <p:iterate type="el" backwards="0">
                                    <p:tmAbs val="0"/>
                                  </p:iterate>
                                  <p:childTnLst>
                                    <p:set>
                                      <p:cBhvr>
                                        <p:cTn id="25" fill="hold"/>
                                        <p:tgtEl>
                                          <p:spTgt spid="278"/>
                                        </p:tgtEl>
                                        <p:attrNameLst>
                                          <p:attrName>style.visibility</p:attrName>
                                        </p:attrNameLst>
                                      </p:cBhvr>
                                      <p:to>
                                        <p:strVal val="visible"/>
                                      </p:to>
                                    </p:set>
                                    <p:animEffect filter="wipe(left)" transition="in">
                                      <p:cBhvr>
                                        <p:cTn id="26" dur="1000"/>
                                        <p:tgtEl>
                                          <p:spTgt spid="278"/>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7" grpId="6" fill="hold">
                                  <p:stCondLst>
                                    <p:cond delay="0"/>
                                  </p:stCondLst>
                                  <p:iterate type="el" backwards="0">
                                    <p:tmAbs val="0"/>
                                  </p:iterate>
                                  <p:childTnLst>
                                    <p:set>
                                      <p:cBhvr>
                                        <p:cTn id="30" fill="hold"/>
                                        <p:tgtEl>
                                          <p:spTgt spid="281"/>
                                        </p:tgtEl>
                                        <p:attrNameLst>
                                          <p:attrName>style.visibility</p:attrName>
                                        </p:attrNameLst>
                                      </p:cBhvr>
                                      <p:to>
                                        <p:strVal val="visible"/>
                                      </p:to>
                                    </p:set>
                                    <p:anim calcmode="lin" valueType="num">
                                      <p:cBhvr>
                                        <p:cTn id="31" dur="1500" fill="hold"/>
                                        <p:tgtEl>
                                          <p:spTgt spid="281"/>
                                        </p:tgtEl>
                                        <p:attrNameLst>
                                          <p:attrName>ppt_x</p:attrName>
                                        </p:attrNameLst>
                                      </p:cBhvr>
                                      <p:tavLst>
                                        <p:tav tm="0">
                                          <p:val>
                                            <p:strVal val="#ppt_x"/>
                                          </p:val>
                                        </p:tav>
                                        <p:tav tm="100000">
                                          <p:val>
                                            <p:strVal val="#ppt_x"/>
                                          </p:val>
                                        </p:tav>
                                      </p:tavLst>
                                    </p:anim>
                                    <p:anim calcmode="lin" valueType="num">
                                      <p:cBhvr>
                                        <p:cTn id="32" dur="1500" fill="hold"/>
                                        <p:tgtEl>
                                          <p:spTgt spid="2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3"/>
      <p:bldP build="whole" bldLvl="1" animBg="1" rev="0" advAuto="0" spid="277" grpId="4"/>
      <p:bldP build="whole" bldLvl="1" animBg="1" rev="0" advAuto="0" spid="278" grpId="5"/>
      <p:bldP build="whole" bldLvl="1" animBg="1" rev="0" advAuto="0" spid="272" grpId="1"/>
      <p:bldP build="whole" bldLvl="1" animBg="1" rev="0" advAuto="0" spid="281" grpId="6"/>
      <p:bldP build="whole" bldLvl="1" animBg="1" rev="0" advAuto="0" spid="275"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284"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pic>
        <p:nvPicPr>
          <p:cNvPr id="285" name="pasted-image.tiff" descr="pasted-image.tiff"/>
          <p:cNvPicPr>
            <a:picLocks noChangeAspect="1"/>
          </p:cNvPicPr>
          <p:nvPr/>
        </p:nvPicPr>
        <p:blipFill>
          <a:blip r:embed="rId2">
            <a:extLst/>
          </a:blip>
          <a:stretch>
            <a:fillRect/>
          </a:stretch>
        </p:blipFill>
        <p:spPr>
          <a:xfrm>
            <a:off x="1958675" y="2059231"/>
            <a:ext cx="8682182" cy="3587586"/>
          </a:xfrm>
          <a:prstGeom prst="rect">
            <a:avLst/>
          </a:prstGeom>
          <a:ln w="12700">
            <a:miter lim="400000"/>
          </a:ln>
        </p:spPr>
      </p:pic>
      <p:sp>
        <p:nvSpPr>
          <p:cNvPr id="286" name="Question : selon vous, pourquoi le financement par les banques est qualifié de financement intermédié ?"/>
          <p:cNvSpPr/>
          <p:nvPr/>
        </p:nvSpPr>
        <p:spPr>
          <a:xfrm>
            <a:off x="431800" y="5962650"/>
            <a:ext cx="9297690" cy="1270000"/>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selon vous, pourquoi le financement par les banques est qualifié de financement intermédié ?</a:t>
            </a:r>
          </a:p>
        </p:txBody>
      </p:sp>
      <p:sp>
        <p:nvSpPr>
          <p:cNvPr id="287" name="Le financement est indirect car les emprunteurs obtiennent des financements en s’adressant à des banques qui leur consentent des prêts. Le financement par les banques fait intervenir des intermédiaires (des banques) entre les agents à CF et à BF"/>
          <p:cNvSpPr/>
          <p:nvPr/>
        </p:nvSpPr>
        <p:spPr>
          <a:xfrm>
            <a:off x="457200" y="7573883"/>
            <a:ext cx="12271524" cy="1762572"/>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a:defRPr b="1" sz="2400">
                <a:latin typeface="+mj-lt"/>
                <a:ea typeface="+mj-ea"/>
                <a:cs typeface="+mj-cs"/>
                <a:sym typeface="Helvetica"/>
              </a:defRPr>
            </a:lvl1pPr>
          </a:lstStyle>
          <a:p>
            <a:pPr/>
            <a:r>
              <a:t>Le financement est indirect car les emprunteurs obtiennent des financements en s’adressant à des banques qui leur consentent des prêts. Le financement par les banques fait intervenir des intermédiaires (des banques) entre les agents à CF et à BF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4"/>
      <p:bldP build="whole" bldLvl="1" animBg="1" rev="0" advAuto="0" spid="285" grpId="3"/>
      <p:bldP build="whole" bldLvl="1" animBg="1" rev="0" advAuto="0" spid="284" grpId="2"/>
      <p:bldP build="whole" bldLvl="1" animBg="1" rev="0" advAuto="0" spid="283" grpId="1"/>
      <p:bldP build="whole" bldLvl="1" animBg="1" rev="0" advAuto="0" spid="287" grpId="5"/>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290"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291" name="A. Définition"/>
          <p:cNvSpPr/>
          <p:nvPr/>
        </p:nvSpPr>
        <p:spPr>
          <a:xfrm>
            <a:off x="145268" y="2368551"/>
            <a:ext cx="85740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A. Un rôle de transformation financière</a:t>
            </a:r>
          </a:p>
        </p:txBody>
      </p:sp>
      <p:sp>
        <p:nvSpPr>
          <p:cNvPr id="292" name="Question : Quel est le mécanisme du financement par les banques ?"/>
          <p:cNvSpPr/>
          <p:nvPr/>
        </p:nvSpPr>
        <p:spPr>
          <a:xfrm>
            <a:off x="215900" y="3575050"/>
            <a:ext cx="9297690" cy="1270000"/>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Quel est le mécanisme du financement par les banques ? </a:t>
            </a:r>
          </a:p>
        </p:txBody>
      </p:sp>
      <p:sp>
        <p:nvSpPr>
          <p:cNvPr id="293" name="Banques"/>
          <p:cNvSpPr/>
          <p:nvPr/>
        </p:nvSpPr>
        <p:spPr>
          <a:xfrm>
            <a:off x="5867400" y="5746750"/>
            <a:ext cx="2307581" cy="1270000"/>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r>
              <a:t>Banques</a:t>
            </a:r>
          </a:p>
        </p:txBody>
      </p:sp>
      <p:sp>
        <p:nvSpPr>
          <p:cNvPr id="294" name="ACF"/>
          <p:cNvSpPr/>
          <p:nvPr/>
        </p:nvSpPr>
        <p:spPr>
          <a:xfrm>
            <a:off x="1957709" y="5746750"/>
            <a:ext cx="2307582" cy="127000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ACF</a:t>
            </a:r>
          </a:p>
        </p:txBody>
      </p:sp>
      <p:sp>
        <p:nvSpPr>
          <p:cNvPr id="295" name="ABF"/>
          <p:cNvSpPr/>
          <p:nvPr/>
        </p:nvSpPr>
        <p:spPr>
          <a:xfrm>
            <a:off x="9777090" y="5746750"/>
            <a:ext cx="2307581" cy="127000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ABF</a:t>
            </a:r>
          </a:p>
        </p:txBody>
      </p:sp>
      <p:sp>
        <p:nvSpPr>
          <p:cNvPr id="296" name="Ligne"/>
          <p:cNvSpPr/>
          <p:nvPr/>
        </p:nvSpPr>
        <p:spPr>
          <a:xfrm>
            <a:off x="4330134" y="6438176"/>
            <a:ext cx="1472422"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97" name="Dépôt"/>
          <p:cNvSpPr/>
          <p:nvPr/>
        </p:nvSpPr>
        <p:spPr>
          <a:xfrm>
            <a:off x="4577444" y="5727699"/>
            <a:ext cx="97780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Dépôt</a:t>
            </a:r>
          </a:p>
        </p:txBody>
      </p:sp>
      <p:sp>
        <p:nvSpPr>
          <p:cNvPr id="298" name="Ligne"/>
          <p:cNvSpPr/>
          <p:nvPr/>
        </p:nvSpPr>
        <p:spPr>
          <a:xfrm>
            <a:off x="8239824" y="6381750"/>
            <a:ext cx="1472422" cy="0"/>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99" name="Crédit"/>
          <p:cNvSpPr/>
          <p:nvPr/>
        </p:nvSpPr>
        <p:spPr>
          <a:xfrm>
            <a:off x="8487134" y="5727699"/>
            <a:ext cx="9949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Crédit</a:t>
            </a:r>
          </a:p>
        </p:txBody>
      </p:sp>
      <p:sp>
        <p:nvSpPr>
          <p:cNvPr id="300" name="Ligne"/>
          <p:cNvSpPr/>
          <p:nvPr/>
        </p:nvSpPr>
        <p:spPr>
          <a:xfrm flipH="1">
            <a:off x="8166892" y="6672580"/>
            <a:ext cx="1618286"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01" name="Remboursement"/>
          <p:cNvSpPr/>
          <p:nvPr/>
        </p:nvSpPr>
        <p:spPr>
          <a:xfrm>
            <a:off x="7877534" y="7147559"/>
            <a:ext cx="25193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Remboursement</a:t>
            </a:r>
          </a:p>
        </p:txBody>
      </p:sp>
      <p:sp>
        <p:nvSpPr>
          <p:cNvPr id="302" name="Ligne"/>
          <p:cNvSpPr/>
          <p:nvPr/>
        </p:nvSpPr>
        <p:spPr>
          <a:xfrm flipH="1">
            <a:off x="4257202" y="6672580"/>
            <a:ext cx="1618286"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03" name="Les dépôts font les crédits"/>
          <p:cNvSpPr/>
          <p:nvPr/>
        </p:nvSpPr>
        <p:spPr>
          <a:xfrm>
            <a:off x="939800" y="8083550"/>
            <a:ext cx="7393683" cy="1270000"/>
          </a:xfrm>
          <a:prstGeom prst="roundRect">
            <a:avLst>
              <a:gd name="adj" fmla="val 15000"/>
            </a:avLst>
          </a:prstGeom>
          <a:solidFill>
            <a:schemeClr val="accent3"/>
          </a:solidFill>
          <a:ln w="38100">
            <a:solidFill>
              <a:srgbClr val="FFFFF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a:latin typeface="+mj-lt"/>
                <a:ea typeface="+mj-ea"/>
                <a:cs typeface="+mj-cs"/>
                <a:sym typeface="Helvetica"/>
              </a:defRPr>
            </a:lvl1pPr>
          </a:lstStyle>
          <a:p>
            <a:pPr/>
            <a:r>
              <a:t>Les dépôts font les crédits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9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3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3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3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1"/>
      <p:bldP build="whole" bldLvl="1" animBg="1" rev="0" advAuto="0" spid="294" grpId="5"/>
      <p:bldP build="whole" bldLvl="1" animBg="1" rev="0" advAuto="0" spid="293" grpId="6"/>
      <p:bldP build="whole" bldLvl="1" animBg="1" rev="0" advAuto="0" spid="289" grpId="1"/>
      <p:bldP build="whole" bldLvl="1" animBg="1" rev="0" advAuto="0" spid="301" grpId="13"/>
      <p:bldP build="whole" bldLvl="1" animBg="1" rev="0" advAuto="0" spid="302" grpId="14"/>
      <p:bldP build="whole" bldLvl="1" animBg="1" rev="0" advAuto="0" spid="303" grpId="15"/>
      <p:bldP build="whole" bldLvl="1" animBg="1" rev="0" advAuto="0" spid="296" grpId="7"/>
      <p:bldP build="whole" bldLvl="1" animBg="1" rev="0" advAuto="0" spid="297" grpId="8"/>
      <p:bldP build="whole" bldLvl="1" animBg="1" rev="0" advAuto="0" spid="298" grpId="10"/>
      <p:bldP build="whole" bldLvl="1" animBg="1" rev="0" advAuto="0" spid="291" grpId="3"/>
      <p:bldP build="whole" bldLvl="1" animBg="1" rev="0" advAuto="0" spid="290" grpId="2"/>
      <p:bldP build="whole" bldLvl="1" animBg="1" rev="0" advAuto="0" spid="292" grpId="4"/>
      <p:bldP build="whole" bldLvl="1" animBg="1" rev="0" advAuto="0" spid="300" grpId="12"/>
      <p:bldP build="whole" bldLvl="1" animBg="1" rev="0" advAuto="0" spid="295" grpId="9"/>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06"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07" name="Question : Quelle limite pouvons-nous noter ici ?"/>
          <p:cNvSpPr/>
          <p:nvPr/>
        </p:nvSpPr>
        <p:spPr>
          <a:xfrm>
            <a:off x="215900" y="3204368"/>
            <a:ext cx="7631311"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Quelle limite pouvons-nous noter ici ? </a:t>
            </a:r>
          </a:p>
        </p:txBody>
      </p:sp>
      <p:sp>
        <p:nvSpPr>
          <p:cNvPr id="308" name="Banques"/>
          <p:cNvSpPr/>
          <p:nvPr/>
        </p:nvSpPr>
        <p:spPr>
          <a:xfrm>
            <a:off x="5867400" y="5746750"/>
            <a:ext cx="2307581" cy="1270000"/>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r>
              <a:t>Banques</a:t>
            </a:r>
          </a:p>
        </p:txBody>
      </p:sp>
      <p:sp>
        <p:nvSpPr>
          <p:cNvPr id="309" name="ACF"/>
          <p:cNvSpPr/>
          <p:nvPr/>
        </p:nvSpPr>
        <p:spPr>
          <a:xfrm>
            <a:off x="1957709" y="5746750"/>
            <a:ext cx="2307582" cy="127000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ACF</a:t>
            </a:r>
          </a:p>
        </p:txBody>
      </p:sp>
      <p:sp>
        <p:nvSpPr>
          <p:cNvPr id="310" name="ABF"/>
          <p:cNvSpPr/>
          <p:nvPr/>
        </p:nvSpPr>
        <p:spPr>
          <a:xfrm>
            <a:off x="9777090" y="5746750"/>
            <a:ext cx="2307581" cy="127000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ABF</a:t>
            </a:r>
          </a:p>
        </p:txBody>
      </p:sp>
      <p:sp>
        <p:nvSpPr>
          <p:cNvPr id="311" name="Ligne"/>
          <p:cNvSpPr/>
          <p:nvPr/>
        </p:nvSpPr>
        <p:spPr>
          <a:xfrm>
            <a:off x="4330134" y="6438176"/>
            <a:ext cx="1472422"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12" name="Dépôt"/>
          <p:cNvSpPr/>
          <p:nvPr/>
        </p:nvSpPr>
        <p:spPr>
          <a:xfrm>
            <a:off x="4577444" y="5727699"/>
            <a:ext cx="97780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Dépôt</a:t>
            </a:r>
          </a:p>
        </p:txBody>
      </p:sp>
      <p:sp>
        <p:nvSpPr>
          <p:cNvPr id="313" name="Ligne"/>
          <p:cNvSpPr/>
          <p:nvPr/>
        </p:nvSpPr>
        <p:spPr>
          <a:xfrm>
            <a:off x="8239824" y="6381750"/>
            <a:ext cx="1472422" cy="0"/>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14" name="Crédit"/>
          <p:cNvSpPr/>
          <p:nvPr/>
        </p:nvSpPr>
        <p:spPr>
          <a:xfrm>
            <a:off x="8487134" y="5727699"/>
            <a:ext cx="9949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Crédit</a:t>
            </a:r>
          </a:p>
        </p:txBody>
      </p:sp>
      <p:sp>
        <p:nvSpPr>
          <p:cNvPr id="315" name="Ligne"/>
          <p:cNvSpPr/>
          <p:nvPr/>
        </p:nvSpPr>
        <p:spPr>
          <a:xfrm flipH="1">
            <a:off x="8166892" y="6672580"/>
            <a:ext cx="1618286"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16" name="Remboursement"/>
          <p:cNvSpPr/>
          <p:nvPr/>
        </p:nvSpPr>
        <p:spPr>
          <a:xfrm>
            <a:off x="7877534" y="7147559"/>
            <a:ext cx="25193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mj-lt"/>
                <a:ea typeface="+mj-ea"/>
                <a:cs typeface="+mj-cs"/>
                <a:sym typeface="Helvetica"/>
              </a:defRPr>
            </a:lvl1pPr>
          </a:lstStyle>
          <a:p>
            <a:pPr/>
            <a:r>
              <a:t>Remboursement</a:t>
            </a:r>
          </a:p>
        </p:txBody>
      </p:sp>
      <p:sp>
        <p:nvSpPr>
          <p:cNvPr id="317" name="Ligne"/>
          <p:cNvSpPr/>
          <p:nvPr/>
        </p:nvSpPr>
        <p:spPr>
          <a:xfrm flipH="1">
            <a:off x="4257202" y="6672580"/>
            <a:ext cx="1618286" cy="1"/>
          </a:xfrm>
          <a:prstGeom prst="line">
            <a:avLst/>
          </a:prstGeom>
          <a:ln w="50800">
            <a:solidFill>
              <a:srgbClr val="0433FF"/>
            </a:solidFill>
            <a:tailEnd type="triangle"/>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318" name="Les dépôts font les crédits"/>
          <p:cNvSpPr/>
          <p:nvPr/>
        </p:nvSpPr>
        <p:spPr>
          <a:xfrm>
            <a:off x="939800" y="8083550"/>
            <a:ext cx="7393683" cy="1270000"/>
          </a:xfrm>
          <a:prstGeom prst="roundRect">
            <a:avLst>
              <a:gd name="adj" fmla="val 15000"/>
            </a:avLst>
          </a:prstGeom>
          <a:solidFill>
            <a:schemeClr val="accent3"/>
          </a:solidFill>
          <a:ln w="38100">
            <a:solidFill>
              <a:srgbClr val="FFFFF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a:latin typeface="+mj-lt"/>
                <a:ea typeface="+mj-ea"/>
                <a:cs typeface="+mj-cs"/>
                <a:sym typeface="Helvetica"/>
              </a:defRPr>
            </a:lvl1pPr>
          </a:lstStyle>
          <a:p>
            <a:pPr/>
            <a:r>
              <a:t>Les dépôts font les crédits</a:t>
            </a:r>
          </a:p>
        </p:txBody>
      </p:sp>
      <p:sp>
        <p:nvSpPr>
          <p:cNvPr id="319" name="Réponse : Nécessite que les capacités suffisent à financer les besoins. Or la réalité est différente."/>
          <p:cNvSpPr/>
          <p:nvPr/>
        </p:nvSpPr>
        <p:spPr>
          <a:xfrm>
            <a:off x="215900" y="4319587"/>
            <a:ext cx="7631311"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Réponse : Nécessite que les capacités suffisent à financer les besoins. Or la réalité est différente. </a:t>
            </a:r>
          </a:p>
        </p:txBody>
      </p:sp>
      <p:sp>
        <p:nvSpPr>
          <p:cNvPr id="320" name="Question : Y a t-il création monétaire ?"/>
          <p:cNvSpPr/>
          <p:nvPr/>
        </p:nvSpPr>
        <p:spPr>
          <a:xfrm>
            <a:off x="8128000" y="3204368"/>
            <a:ext cx="4779417"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Y a t-il création monétaire ?</a:t>
            </a:r>
          </a:p>
        </p:txBody>
      </p:sp>
      <p:sp>
        <p:nvSpPr>
          <p:cNvPr id="321" name="Réponse : non"/>
          <p:cNvSpPr/>
          <p:nvPr/>
        </p:nvSpPr>
        <p:spPr>
          <a:xfrm>
            <a:off x="8128000" y="4319587"/>
            <a:ext cx="4779417"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Réponse : non</a:t>
            </a:r>
          </a:p>
        </p:txBody>
      </p:sp>
      <p:sp>
        <p:nvSpPr>
          <p:cNvPr id="322" name="A. Définition"/>
          <p:cNvSpPr/>
          <p:nvPr/>
        </p:nvSpPr>
        <p:spPr>
          <a:xfrm>
            <a:off x="145268" y="2368551"/>
            <a:ext cx="85740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A. Un rôle de transformation financière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3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3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3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3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3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3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30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6" fill="hold">
                                  <p:stCondLst>
                                    <p:cond delay="0"/>
                                  </p:stCondLst>
                                  <p:iterate type="el" backwards="0">
                                    <p:tmAbs val="0"/>
                                  </p:iterate>
                                  <p:childTnLst>
                                    <p:set>
                                      <p:cBhvr>
                                        <p:cTn id="66" fill="hold"/>
                                        <p:tgtEl>
                                          <p:spTgt spid="319"/>
                                        </p:tgtEl>
                                        <p:attrNameLst>
                                          <p:attrName>style.visibility</p:attrName>
                                        </p:attrNameLst>
                                      </p:cBhvr>
                                      <p:to>
                                        <p:strVal val="visible"/>
                                      </p:to>
                                    </p:set>
                                    <p:animEffect filter="wipe(left)" transition="in">
                                      <p:cBhvr>
                                        <p:cTn id="67" dur="1000"/>
                                        <p:tgtEl>
                                          <p:spTgt spid="319"/>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17" fill="hold">
                                  <p:stCondLst>
                                    <p:cond delay="0"/>
                                  </p:stCondLst>
                                  <p:iterate type="el" backwards="0">
                                    <p:tmAbs val="0"/>
                                  </p:iterate>
                                  <p:childTnLst>
                                    <p:set>
                                      <p:cBhvr>
                                        <p:cTn id="71" fill="hold"/>
                                        <p:tgtEl>
                                          <p:spTgt spid="3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8" presetID="22" grpId="18" fill="hold">
                                  <p:stCondLst>
                                    <p:cond delay="0"/>
                                  </p:stCondLst>
                                  <p:iterate type="el" backwards="0">
                                    <p:tmAbs val="0"/>
                                  </p:iterate>
                                  <p:childTnLst>
                                    <p:set>
                                      <p:cBhvr>
                                        <p:cTn id="75" fill="hold"/>
                                        <p:tgtEl>
                                          <p:spTgt spid="321"/>
                                        </p:tgtEl>
                                        <p:attrNameLst>
                                          <p:attrName>style.visibility</p:attrName>
                                        </p:attrNameLst>
                                      </p:cBhvr>
                                      <p:to>
                                        <p:strVal val="visible"/>
                                      </p:to>
                                    </p:set>
                                    <p:animEffect filter="wipe(left)" transition="in">
                                      <p:cBhvr>
                                        <p:cTn id="76"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11"/>
      <p:bldP build="whole" bldLvl="1" animBg="1" rev="0" advAuto="0" spid="305" grpId="1"/>
      <p:bldP build="whole" bldLvl="1" animBg="1" rev="0" advAuto="0" spid="311" grpId="10"/>
      <p:bldP build="whole" bldLvl="1" animBg="1" rev="0" advAuto="0" spid="316" grpId="13"/>
      <p:bldP build="whole" bldLvl="1" animBg="1" rev="0" advAuto="0" spid="318" grpId="14"/>
      <p:bldP build="whole" bldLvl="1" animBg="1" rev="0" advAuto="0" spid="310" grpId="6"/>
      <p:bldP build="whole" bldLvl="1" animBg="1" rev="0" advAuto="0" spid="322" grpId="3"/>
      <p:bldP build="whole" bldLvl="1" animBg="1" rev="0" advAuto="0" spid="314" grpId="8"/>
      <p:bldP build="whole" bldLvl="1" animBg="1" rev="0" advAuto="0" spid="308" grpId="5"/>
      <p:bldP build="whole" bldLvl="1" animBg="1" rev="0" advAuto="0" spid="315" grpId="12"/>
      <p:bldP build="whole" bldLvl="1" animBg="1" rev="0" advAuto="0" spid="319" grpId="16"/>
      <p:bldP build="whole" bldLvl="1" animBg="1" rev="0" advAuto="0" spid="313" grpId="9"/>
      <p:bldP build="whole" bldLvl="1" animBg="1" rev="0" advAuto="0" spid="312" grpId="7"/>
      <p:bldP build="whole" bldLvl="1" animBg="1" rev="0" advAuto="0" spid="306" grpId="2"/>
      <p:bldP build="whole" bldLvl="1" animBg="1" rev="0" advAuto="0" spid="321" grpId="18"/>
      <p:bldP build="whole" bldLvl="1" animBg="1" rev="0" advAuto="0" spid="309" grpId="4"/>
      <p:bldP build="whole" bldLvl="1" animBg="1" rev="0" advAuto="0" spid="307" grpId="15"/>
      <p:bldP build="whole" bldLvl="1" animBg="1" rev="0" advAuto="0" spid="320" grpId="17"/>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25" name="1. Qu’est-ce que l’autofinancement et comment a-t-il évolué ?"/>
          <p:cNvSpPr/>
          <p:nvPr/>
        </p:nvSpPr>
        <p:spPr>
          <a:xfrm>
            <a:off x="147547" y="1016000"/>
            <a:ext cx="950707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26" name="A. Définition"/>
          <p:cNvSpPr/>
          <p:nvPr/>
        </p:nvSpPr>
        <p:spPr>
          <a:xfrm>
            <a:off x="145268" y="2368551"/>
            <a:ext cx="75071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B. Un rôle de création de monnaie</a:t>
            </a:r>
          </a:p>
        </p:txBody>
      </p:sp>
      <p:sp>
        <p:nvSpPr>
          <p:cNvPr id="327" name="Question : Combien la banque doit-elle créer de monnaie dans notre cas ?"/>
          <p:cNvSpPr/>
          <p:nvPr/>
        </p:nvSpPr>
        <p:spPr>
          <a:xfrm>
            <a:off x="215900" y="3204368"/>
            <a:ext cx="7631311"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Combien la banque doit-elle créer de monnaie dans notre cas ?</a:t>
            </a:r>
          </a:p>
        </p:txBody>
      </p:sp>
      <p:sp>
        <p:nvSpPr>
          <p:cNvPr id="328" name="Les crédits font les dépôts"/>
          <p:cNvSpPr/>
          <p:nvPr/>
        </p:nvSpPr>
        <p:spPr>
          <a:xfrm>
            <a:off x="939800" y="8083550"/>
            <a:ext cx="7393683" cy="1270000"/>
          </a:xfrm>
          <a:prstGeom prst="roundRect">
            <a:avLst>
              <a:gd name="adj" fmla="val 15000"/>
            </a:avLst>
          </a:prstGeom>
          <a:solidFill>
            <a:schemeClr val="accent3"/>
          </a:solidFill>
          <a:ln w="38100">
            <a:solidFill>
              <a:srgbClr val="FFFFF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a:latin typeface="+mj-lt"/>
                <a:ea typeface="+mj-ea"/>
                <a:cs typeface="+mj-cs"/>
                <a:sym typeface="Helvetica"/>
              </a:defRPr>
            </a:lvl1pPr>
          </a:lstStyle>
          <a:p>
            <a:pPr/>
            <a:r>
              <a:t>Les crédits font les dépôts</a:t>
            </a:r>
          </a:p>
        </p:txBody>
      </p:sp>
      <p:sp>
        <p:nvSpPr>
          <p:cNvPr id="329" name="Réponse : 70 000 euros. Il s’agit d’une monnaie nouvelle."/>
          <p:cNvSpPr/>
          <p:nvPr/>
        </p:nvSpPr>
        <p:spPr>
          <a:xfrm>
            <a:off x="215900" y="4319587"/>
            <a:ext cx="7631311"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Réponse : 70 000 euros. Il s’agit d’une monnaie nouvelle.</a:t>
            </a:r>
          </a:p>
        </p:txBody>
      </p:sp>
      <p:grpSp>
        <p:nvGrpSpPr>
          <p:cNvPr id="341" name="Grouper"/>
          <p:cNvGrpSpPr/>
          <p:nvPr/>
        </p:nvGrpSpPr>
        <p:grpSpPr>
          <a:xfrm>
            <a:off x="1957709" y="5727699"/>
            <a:ext cx="10126962" cy="1956318"/>
            <a:chOff x="0" y="0"/>
            <a:chExt cx="10126960" cy="1956316"/>
          </a:xfrm>
        </p:grpSpPr>
        <p:sp>
          <p:nvSpPr>
            <p:cNvPr id="330" name="Banques"/>
            <p:cNvSpPr/>
            <p:nvPr/>
          </p:nvSpPr>
          <p:spPr>
            <a:xfrm>
              <a:off x="3909690" y="19050"/>
              <a:ext cx="2307581" cy="1270001"/>
            </a:xfrm>
            <a:prstGeom prst="rect">
              <a:avLst/>
            </a:prstGeom>
            <a:gradFill flip="none" rotWithShape="1">
              <a:gsLst>
                <a:gs pos="0">
                  <a:schemeClr val="accent4">
                    <a:hueOff val="-782216"/>
                    <a:satOff val="13445"/>
                    <a:lumOff val="36756"/>
                  </a:schemeClr>
                </a:gs>
                <a:gs pos="35000">
                  <a:srgbClr val="FFD0C3"/>
                </a:gs>
                <a:gs pos="100000">
                  <a:schemeClr val="accent4">
                    <a:hueOff val="-854692"/>
                    <a:satOff val="13445"/>
                    <a:lumOff val="48875"/>
                  </a:schemeClr>
                </a:gs>
              </a:gsLst>
              <a:lin ang="16200000" scaled="0"/>
            </a:gradFill>
            <a:ln w="9525" cap="flat">
              <a:solidFill>
                <a:srgbClr val="DE670B"/>
              </a:solidFill>
              <a:prstDash val="solid"/>
              <a:round/>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Banques</a:t>
              </a:r>
            </a:p>
          </p:txBody>
        </p:sp>
        <p:sp>
          <p:nvSpPr>
            <p:cNvPr id="331" name="ACF"/>
            <p:cNvSpPr/>
            <p:nvPr/>
          </p:nvSpPr>
          <p:spPr>
            <a:xfrm>
              <a:off x="0" y="19050"/>
              <a:ext cx="2307581" cy="1270001"/>
            </a:xfrm>
            <a:prstGeom prst="rect">
              <a:avLst/>
            </a:prstGeom>
            <a:gradFill flip="none" rotWithShape="1">
              <a:gsLst>
                <a:gs pos="0">
                  <a:srgbClr val="CE2100"/>
                </a:gs>
                <a:gs pos="100000">
                  <a:schemeClr val="accent5">
                    <a:hueOff val="-477027"/>
                    <a:satOff val="5825"/>
                    <a:lumOff val="41095"/>
                  </a:schemeClr>
                </a:gs>
              </a:gsLst>
              <a:lin ang="16200000" scaled="0"/>
            </a:gradFill>
            <a:ln w="9525" cap="flat">
              <a:solidFill>
                <a:srgbClr val="C82101"/>
              </a:solidFill>
              <a:prstDash val="solid"/>
              <a:round/>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defRPr>
              </a:lvl1pPr>
            </a:lstStyle>
            <a:p>
              <a:pPr/>
              <a:r>
                <a:t>ACF</a:t>
              </a:r>
            </a:p>
          </p:txBody>
        </p:sp>
        <p:sp>
          <p:nvSpPr>
            <p:cNvPr id="332" name="ABF"/>
            <p:cNvSpPr/>
            <p:nvPr/>
          </p:nvSpPr>
          <p:spPr>
            <a:xfrm>
              <a:off x="7819380" y="19050"/>
              <a:ext cx="2307581" cy="1270001"/>
            </a:xfrm>
            <a:prstGeom prst="rect">
              <a:avLst/>
            </a:prstGeom>
            <a:gradFill flip="none" rotWithShape="1">
              <a:gsLst>
                <a:gs pos="0">
                  <a:srgbClr val="CE2100"/>
                </a:gs>
                <a:gs pos="100000">
                  <a:schemeClr val="accent5">
                    <a:hueOff val="-477027"/>
                    <a:satOff val="5825"/>
                    <a:lumOff val="41095"/>
                  </a:schemeClr>
                </a:gs>
              </a:gsLst>
              <a:lin ang="16200000" scaled="0"/>
            </a:gradFill>
            <a:ln w="9525" cap="flat">
              <a:solidFill>
                <a:srgbClr val="C82101"/>
              </a:solidFill>
              <a:prstDash val="solid"/>
              <a:round/>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FFFFFF"/>
                  </a:solidFill>
                </a:defRPr>
              </a:lvl1pPr>
            </a:lstStyle>
            <a:p>
              <a:pPr/>
              <a:r>
                <a:t>ABF</a:t>
              </a:r>
            </a:p>
          </p:txBody>
        </p:sp>
        <p:sp>
          <p:nvSpPr>
            <p:cNvPr id="333" name="Ligne"/>
            <p:cNvSpPr/>
            <p:nvPr/>
          </p:nvSpPr>
          <p:spPr>
            <a:xfrm>
              <a:off x="2372424" y="710476"/>
              <a:ext cx="1472422" cy="1"/>
            </a:xfrm>
            <a:prstGeom prst="line">
              <a:avLst/>
            </a:prstGeom>
            <a:noFill/>
            <a:ln w="50800" cap="flat">
              <a:solidFill>
                <a:srgbClr val="0433FF"/>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334" name="Dépôt"/>
            <p:cNvSpPr/>
            <p:nvPr/>
          </p:nvSpPr>
          <p:spPr>
            <a:xfrm>
              <a:off x="2619734" y="0"/>
              <a:ext cx="977802"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2400">
                  <a:latin typeface="+mj-lt"/>
                  <a:ea typeface="+mj-ea"/>
                  <a:cs typeface="+mj-cs"/>
                  <a:sym typeface="Helvetica"/>
                </a:defRPr>
              </a:lvl1pPr>
            </a:lstStyle>
            <a:p>
              <a:pPr/>
              <a:r>
                <a:t>Dépôt</a:t>
              </a:r>
            </a:p>
          </p:txBody>
        </p:sp>
        <p:sp>
          <p:nvSpPr>
            <p:cNvPr id="335" name="Ligne"/>
            <p:cNvSpPr/>
            <p:nvPr/>
          </p:nvSpPr>
          <p:spPr>
            <a:xfrm>
              <a:off x="6282114" y="654050"/>
              <a:ext cx="1472422" cy="1"/>
            </a:xfrm>
            <a:prstGeom prst="line">
              <a:avLst/>
            </a:prstGeom>
            <a:noFill/>
            <a:ln w="50800" cap="flat">
              <a:solidFill>
                <a:srgbClr val="0433FF"/>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336" name="Crédit"/>
            <p:cNvSpPr/>
            <p:nvPr/>
          </p:nvSpPr>
          <p:spPr>
            <a:xfrm>
              <a:off x="6529424" y="0"/>
              <a:ext cx="994917"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2400">
                  <a:latin typeface="+mj-lt"/>
                  <a:ea typeface="+mj-ea"/>
                  <a:cs typeface="+mj-cs"/>
                  <a:sym typeface="Helvetica"/>
                </a:defRPr>
              </a:lvl1pPr>
            </a:lstStyle>
            <a:p>
              <a:pPr/>
              <a:r>
                <a:t>Crédit</a:t>
              </a:r>
            </a:p>
          </p:txBody>
        </p:sp>
        <p:sp>
          <p:nvSpPr>
            <p:cNvPr id="337" name="Ligne"/>
            <p:cNvSpPr/>
            <p:nvPr/>
          </p:nvSpPr>
          <p:spPr>
            <a:xfrm flipH="1" flipV="1">
              <a:off x="6209182" y="944880"/>
              <a:ext cx="1618286" cy="1"/>
            </a:xfrm>
            <a:prstGeom prst="line">
              <a:avLst/>
            </a:prstGeom>
            <a:noFill/>
            <a:ln w="50800" cap="flat">
              <a:solidFill>
                <a:srgbClr val="0433FF"/>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338" name="Remboursement"/>
            <p:cNvSpPr/>
            <p:nvPr/>
          </p:nvSpPr>
          <p:spPr>
            <a:xfrm>
              <a:off x="5919824" y="1419859"/>
              <a:ext cx="251936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sz="2400">
                  <a:latin typeface="+mj-lt"/>
                  <a:ea typeface="+mj-ea"/>
                  <a:cs typeface="+mj-cs"/>
                  <a:sym typeface="Helvetica"/>
                </a:defRPr>
              </a:lvl1pPr>
            </a:lstStyle>
            <a:p>
              <a:pPr/>
              <a:r>
                <a:t>Remboursement</a:t>
              </a:r>
            </a:p>
          </p:txBody>
        </p:sp>
        <p:sp>
          <p:nvSpPr>
            <p:cNvPr id="339" name="Ligne"/>
            <p:cNvSpPr/>
            <p:nvPr/>
          </p:nvSpPr>
          <p:spPr>
            <a:xfrm flipH="1" flipV="1">
              <a:off x="2299492" y="944880"/>
              <a:ext cx="1618286" cy="1"/>
            </a:xfrm>
            <a:prstGeom prst="line">
              <a:avLst/>
            </a:prstGeom>
            <a:noFill/>
            <a:ln w="50800" cap="flat">
              <a:solidFill>
                <a:srgbClr val="0433FF"/>
              </a:solidFill>
              <a:prstDash val="solid"/>
              <a:round/>
              <a:tailEnd type="triangle" w="med" len="me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340" name="10 000"/>
            <p:cNvSpPr/>
            <p:nvPr/>
          </p:nvSpPr>
          <p:spPr>
            <a:xfrm>
              <a:off x="2391474" y="1197640"/>
              <a:ext cx="1434321" cy="758677"/>
            </a:xfrm>
            <a:prstGeom prst="roundRect">
              <a:avLst>
                <a:gd name="adj" fmla="val 25110"/>
              </a:avLst>
            </a:prstGeom>
            <a:solidFill>
              <a:schemeClr val="accent3"/>
            </a:solidFill>
            <a:ln w="38100" cap="flat">
              <a:solidFill>
                <a:srgbClr val="FFFFFF"/>
              </a:solidFill>
              <a:prstDash val="solid"/>
              <a:round/>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2400">
                  <a:solidFill>
                    <a:srgbClr val="FFFFFF"/>
                  </a:solidFill>
                  <a:latin typeface="+mj-lt"/>
                  <a:ea typeface="+mj-ea"/>
                  <a:cs typeface="+mj-cs"/>
                  <a:sym typeface="Helvetica"/>
                </a:defRPr>
              </a:lvl1pPr>
            </a:lstStyle>
            <a:p>
              <a:pPr/>
              <a:r>
                <a:t>10 000</a:t>
              </a:r>
            </a:p>
          </p:txBody>
        </p:sp>
      </p:grpSp>
      <p:sp>
        <p:nvSpPr>
          <p:cNvPr id="342" name="80 000"/>
          <p:cNvSpPr/>
          <p:nvPr/>
        </p:nvSpPr>
        <p:spPr>
          <a:xfrm>
            <a:off x="8420055" y="4872503"/>
            <a:ext cx="1434322" cy="758677"/>
          </a:xfrm>
          <a:prstGeom prst="roundRect">
            <a:avLst>
              <a:gd name="adj" fmla="val 25110"/>
            </a:avLst>
          </a:prstGeom>
          <a:solidFill>
            <a:schemeClr val="accent3"/>
          </a:solidFill>
          <a:ln w="38100">
            <a:solidFill>
              <a:srgbClr val="FFFFF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2400">
                <a:solidFill>
                  <a:srgbClr val="FFFFFF"/>
                </a:solidFill>
                <a:latin typeface="+mj-lt"/>
                <a:ea typeface="+mj-ea"/>
                <a:cs typeface="+mj-cs"/>
                <a:sym typeface="Helvetica"/>
              </a:defRPr>
            </a:lvl1pPr>
          </a:lstStyle>
          <a:p>
            <a:pPr/>
            <a:r>
              <a:t>80 000</a:t>
            </a:r>
          </a:p>
        </p:txBody>
      </p:sp>
      <p:pic>
        <p:nvPicPr>
          <p:cNvPr id="343" name="pasted-image.tiff" descr="pasted-image.tiff"/>
          <p:cNvPicPr>
            <a:picLocks noChangeAspect="1"/>
          </p:cNvPicPr>
          <p:nvPr/>
        </p:nvPicPr>
        <p:blipFill>
          <a:blip r:embed="rId2">
            <a:extLst/>
          </a:blip>
          <a:stretch>
            <a:fillRect/>
          </a:stretch>
        </p:blipFill>
        <p:spPr>
          <a:xfrm>
            <a:off x="8140700" y="507513"/>
            <a:ext cx="4745180" cy="397239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8" fill="hold">
                                  <p:stCondLst>
                                    <p:cond delay="0"/>
                                  </p:stCondLst>
                                  <p:iterate type="el" backwards="0">
                                    <p:tmAbs val="0"/>
                                  </p:iterate>
                                  <p:childTnLst>
                                    <p:set>
                                      <p:cBhvr>
                                        <p:cTn id="34" fill="hold"/>
                                        <p:tgtEl>
                                          <p:spTgt spid="329"/>
                                        </p:tgtEl>
                                        <p:attrNameLst>
                                          <p:attrName>style.visibility</p:attrName>
                                        </p:attrNameLst>
                                      </p:cBhvr>
                                      <p:to>
                                        <p:strVal val="visible"/>
                                      </p:to>
                                    </p:set>
                                    <p:animEffect filter="wipe(left)" transition="in">
                                      <p:cBhvr>
                                        <p:cTn id="35" dur="1000"/>
                                        <p:tgtEl>
                                          <p:spTgt spid="329"/>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9" fill="hold">
                                  <p:stCondLst>
                                    <p:cond delay="0"/>
                                  </p:stCondLst>
                                  <p:iterate type="el" backwards="0">
                                    <p:tmAbs val="0"/>
                                  </p:iterate>
                                  <p:childTnLst>
                                    <p:set>
                                      <p:cBhvr>
                                        <p:cTn id="39" fill="hold"/>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 grpId="6"/>
      <p:bldP build="whole" bldLvl="1" animBg="1" rev="0" advAuto="0" spid="342" grpId="5"/>
      <p:bldP build="whole" bldLvl="1" animBg="1" rev="0" advAuto="0" spid="329" grpId="8"/>
      <p:bldP build="whole" bldLvl="1" animBg="1" rev="0" advAuto="0" spid="343" grpId="9"/>
      <p:bldP build="whole" bldLvl="1" animBg="1" rev="0" advAuto="0" spid="325" grpId="2"/>
      <p:bldP build="whole" bldLvl="1" animBg="1" rev="0" advAuto="0" spid="326" grpId="3"/>
      <p:bldP build="whole" bldLvl="1" animBg="1" rev="0" advAuto="0" spid="324" grpId="1"/>
      <p:bldP build="whole" bldLvl="1" animBg="1" rev="0" advAuto="0" spid="327" grpId="7"/>
      <p:bldP build="whole" bldLvl="1" animBg="1" rev="0" advAuto="0" spid="341"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46"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47" name="A. Définition"/>
          <p:cNvSpPr/>
          <p:nvPr/>
        </p:nvSpPr>
        <p:spPr>
          <a:xfrm>
            <a:off x="145268" y="2368551"/>
            <a:ext cx="75071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B. Un rôle de création de monnaie</a:t>
            </a:r>
          </a:p>
        </p:txBody>
      </p:sp>
      <p:sp>
        <p:nvSpPr>
          <p:cNvPr id="348" name="Impact sur l’économie"/>
          <p:cNvSpPr/>
          <p:nvPr/>
        </p:nvSpPr>
        <p:spPr>
          <a:xfrm>
            <a:off x="215900" y="3204368"/>
            <a:ext cx="1963986" cy="1014413"/>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Impact sur l’économie</a:t>
            </a:r>
          </a:p>
        </p:txBody>
      </p:sp>
      <p:pic>
        <p:nvPicPr>
          <p:cNvPr id="349" name="pasted-image.tiff" descr="pasted-image.tiff"/>
          <p:cNvPicPr>
            <a:picLocks noChangeAspect="1"/>
          </p:cNvPicPr>
          <p:nvPr/>
        </p:nvPicPr>
        <p:blipFill>
          <a:blip r:embed="rId2">
            <a:extLst/>
          </a:blip>
          <a:stretch>
            <a:fillRect/>
          </a:stretch>
        </p:blipFill>
        <p:spPr>
          <a:xfrm>
            <a:off x="186849" y="4527552"/>
            <a:ext cx="12106751" cy="877918"/>
          </a:xfrm>
          <a:prstGeom prst="rect">
            <a:avLst/>
          </a:prstGeom>
          <a:ln w="12700">
            <a:miter lim="400000"/>
          </a:ln>
        </p:spPr>
      </p:pic>
      <p:sp>
        <p:nvSpPr>
          <p:cNvPr id="350" name="Rappel sur le rôle de la monnaie"/>
          <p:cNvSpPr/>
          <p:nvPr/>
        </p:nvSpPr>
        <p:spPr>
          <a:xfrm>
            <a:off x="4406900" y="3708400"/>
            <a:ext cx="4191000" cy="638176"/>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1800">
                <a:latin typeface="+mj-lt"/>
                <a:ea typeface="+mj-ea"/>
                <a:cs typeface="+mj-cs"/>
                <a:sym typeface="Helvetica"/>
              </a:defRPr>
            </a:lvl1pPr>
          </a:lstStyle>
          <a:p>
            <a:pPr/>
            <a:r>
              <a:t>Rappel sur le rôle de la monnaie</a:t>
            </a:r>
          </a:p>
        </p:txBody>
      </p:sp>
      <p:sp>
        <p:nvSpPr>
          <p:cNvPr id="351" name="Impact sur les grandes variables macroéconomiques"/>
          <p:cNvSpPr/>
          <p:nvPr/>
        </p:nvSpPr>
        <p:spPr>
          <a:xfrm>
            <a:off x="4406900" y="5486400"/>
            <a:ext cx="4191000" cy="868392"/>
          </a:xfrm>
          <a:prstGeom prst="rect">
            <a:avLst/>
          </a:prstGeom>
          <a:gradFill>
            <a:gsLst>
              <a:gs pos="0">
                <a:schemeClr val="accent4">
                  <a:hueOff val="-782216"/>
                  <a:satOff val="13445"/>
                  <a:lumOff val="36756"/>
                </a:schemeClr>
              </a:gs>
              <a:gs pos="35000">
                <a:srgbClr val="FFD0C3"/>
              </a:gs>
              <a:gs pos="100000">
                <a:schemeClr val="accent4">
                  <a:hueOff val="-854692"/>
                  <a:satOff val="13445"/>
                  <a:lumOff val="48875"/>
                </a:schemeClr>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1800">
                <a:latin typeface="+mj-lt"/>
                <a:ea typeface="+mj-ea"/>
                <a:cs typeface="+mj-cs"/>
                <a:sym typeface="Helvetica"/>
              </a:defRPr>
            </a:lvl1pPr>
          </a:lstStyle>
          <a:p>
            <a:pPr/>
            <a:r>
              <a:t>Impact sur les grandes variables macroéconomiques</a:t>
            </a:r>
          </a:p>
        </p:txBody>
      </p:sp>
      <p:sp>
        <p:nvSpPr>
          <p:cNvPr id="352" name="Question : Rappeler quelles sont les grandes variables macroéconomiques."/>
          <p:cNvSpPr/>
          <p:nvPr/>
        </p:nvSpPr>
        <p:spPr>
          <a:xfrm>
            <a:off x="279400" y="6942170"/>
            <a:ext cx="7631311" cy="1146027"/>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Rappeler quelles sont les grandes variables macroéconomiques. </a:t>
            </a:r>
          </a:p>
        </p:txBody>
      </p:sp>
      <p:sp>
        <p:nvSpPr>
          <p:cNvPr id="353" name="Question : Proposer un impact de la création de monnaie sur les différentes variables."/>
          <p:cNvSpPr/>
          <p:nvPr/>
        </p:nvSpPr>
        <p:spPr>
          <a:xfrm>
            <a:off x="279400" y="8174070"/>
            <a:ext cx="7631311" cy="1146027"/>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just">
              <a:defRPr b="1" sz="2400">
                <a:latin typeface="+mj-lt"/>
                <a:ea typeface="+mj-ea"/>
                <a:cs typeface="+mj-cs"/>
                <a:sym typeface="Helvetica"/>
              </a:defRPr>
            </a:lvl1pPr>
          </a:lstStyle>
          <a:p>
            <a:pPr/>
            <a:r>
              <a:t>Question : Proposer un impact de la création de monnaie sur les différentes variables.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6" fill="hold">
                                  <p:stCondLst>
                                    <p:cond delay="0"/>
                                  </p:stCondLst>
                                  <p:iterate type="el" backwards="0">
                                    <p:tmAbs val="0"/>
                                  </p:iterate>
                                  <p:childTnLst>
                                    <p:set>
                                      <p:cBhvr>
                                        <p:cTn id="26" fill="hold"/>
                                        <p:tgtEl>
                                          <p:spTgt spid="349"/>
                                        </p:tgtEl>
                                        <p:attrNameLst>
                                          <p:attrName>style.visibility</p:attrName>
                                        </p:attrNameLst>
                                      </p:cBhvr>
                                      <p:to>
                                        <p:strVal val="visible"/>
                                      </p:to>
                                    </p:set>
                                    <p:animEffect filter="wipe(left)" transition="in">
                                      <p:cBhvr>
                                        <p:cTn id="27" dur="1000"/>
                                        <p:tgtEl>
                                          <p:spTgt spid="34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7" fill="hold">
                                  <p:stCondLst>
                                    <p:cond delay="0"/>
                                  </p:stCondLst>
                                  <p:iterate type="el" backwards="0">
                                    <p:tmAbs val="0"/>
                                  </p:iterate>
                                  <p:childTnLst>
                                    <p:set>
                                      <p:cBhvr>
                                        <p:cTn id="31" fill="hold"/>
                                        <p:tgtEl>
                                          <p:spTgt spid="351"/>
                                        </p:tgtEl>
                                        <p:attrNameLst>
                                          <p:attrName>style.visibility</p:attrName>
                                        </p:attrNameLst>
                                      </p:cBhvr>
                                      <p:to>
                                        <p:strVal val="visible"/>
                                      </p:to>
                                    </p:set>
                                    <p:animEffect filter="wipe(left)" transition="in">
                                      <p:cBhvr>
                                        <p:cTn id="32" dur="1000"/>
                                        <p:tgtEl>
                                          <p:spTgt spid="35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3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8"/>
      <p:bldP build="whole" bldLvl="1" animBg="1" rev="0" advAuto="0" spid="346" grpId="2"/>
      <p:bldP build="whole" bldLvl="1" animBg="1" rev="0" advAuto="0" spid="349" grpId="6"/>
      <p:bldP build="whole" bldLvl="1" animBg="1" rev="0" advAuto="0" spid="347" grpId="3"/>
      <p:bldP build="whole" bldLvl="1" animBg="1" rev="0" advAuto="0" spid="351" grpId="7"/>
      <p:bldP build="whole" bldLvl="1" animBg="1" rev="0" advAuto="0" spid="348" grpId="4"/>
      <p:bldP build="whole" bldLvl="1" animBg="1" rev="0" advAuto="0" spid="353" grpId="9"/>
      <p:bldP build="whole" bldLvl="1" animBg="1" rev="0" advAuto="0" spid="350" grpId="5"/>
      <p:bldP build="whole" bldLvl="1" animBg="1" rev="0" advAuto="0" spid="34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56"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57" name="A. Définition"/>
          <p:cNvSpPr/>
          <p:nvPr/>
        </p:nvSpPr>
        <p:spPr>
          <a:xfrm>
            <a:off x="145268" y="2368551"/>
            <a:ext cx="81168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C. Les effets du financement indirect</a:t>
            </a:r>
          </a:p>
        </p:txBody>
      </p:sp>
      <p:sp>
        <p:nvSpPr>
          <p:cNvPr id="358" name="Une intervention décroissante des banques"/>
          <p:cNvSpPr/>
          <p:nvPr/>
        </p:nvSpPr>
        <p:spPr>
          <a:xfrm>
            <a:off x="203200" y="3252010"/>
            <a:ext cx="6387604" cy="81543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Une intervention décroissante des banques </a:t>
            </a:r>
          </a:p>
        </p:txBody>
      </p:sp>
      <p:pic>
        <p:nvPicPr>
          <p:cNvPr id="359" name="pasted-image.pdf" descr="pasted-image.pdf"/>
          <p:cNvPicPr>
            <a:picLocks noChangeAspect="1"/>
          </p:cNvPicPr>
          <p:nvPr/>
        </p:nvPicPr>
        <p:blipFill>
          <a:blip r:embed="rId2">
            <a:extLst/>
          </a:blip>
          <a:stretch>
            <a:fillRect/>
          </a:stretch>
        </p:blipFill>
        <p:spPr>
          <a:xfrm>
            <a:off x="171450" y="4303198"/>
            <a:ext cx="8783556" cy="5304457"/>
          </a:xfrm>
          <a:prstGeom prst="rect">
            <a:avLst/>
          </a:prstGeom>
          <a:ln w="12700">
            <a:miter lim="400000"/>
          </a:ln>
        </p:spPr>
      </p:pic>
      <p:sp>
        <p:nvSpPr>
          <p:cNvPr id="360" name="Questions :…"/>
          <p:cNvSpPr/>
          <p:nvPr/>
        </p:nvSpPr>
        <p:spPr>
          <a:xfrm>
            <a:off x="9098607" y="3792570"/>
            <a:ext cx="3719414" cy="5769174"/>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a:defRPr b="1" sz="2400">
                <a:solidFill>
                  <a:srgbClr val="FF2600"/>
                </a:solidFill>
                <a:latin typeface="+mj-lt"/>
                <a:ea typeface="+mj-ea"/>
                <a:cs typeface="+mj-cs"/>
                <a:sym typeface="Helvetica"/>
              </a:defRPr>
            </a:pPr>
            <a:r>
              <a:t>Questions : </a:t>
            </a:r>
          </a:p>
          <a:p>
            <a:pPr algn="l">
              <a:defRPr b="1" sz="2400">
                <a:latin typeface="+mj-lt"/>
                <a:ea typeface="+mj-ea"/>
                <a:cs typeface="+mj-cs"/>
                <a:sym typeface="Helvetica"/>
              </a:defRPr>
            </a:pPr>
          </a:p>
          <a:p>
            <a:pPr algn="l">
              <a:defRPr b="1" sz="2400">
                <a:latin typeface="+mj-lt"/>
                <a:ea typeface="+mj-ea"/>
                <a:cs typeface="+mj-cs"/>
                <a:sym typeface="Helvetica"/>
              </a:defRPr>
            </a:pPr>
            <a:r>
              <a:t>Que mesure le taux d’intermédiation ?</a:t>
            </a:r>
          </a:p>
          <a:p>
            <a:pPr algn="l">
              <a:defRPr b="1" sz="2400">
                <a:latin typeface="+mj-lt"/>
                <a:ea typeface="+mj-ea"/>
                <a:cs typeface="+mj-cs"/>
                <a:sym typeface="Helvetica"/>
              </a:defRPr>
            </a:pPr>
          </a:p>
          <a:p>
            <a:pPr algn="l">
              <a:defRPr b="1" sz="2400">
                <a:latin typeface="+mj-lt"/>
                <a:ea typeface="+mj-ea"/>
                <a:cs typeface="+mj-cs"/>
                <a:sym typeface="Helvetica"/>
              </a:defRPr>
            </a:pPr>
            <a:r>
              <a:t>Comment évolue-t-il sur la période ?</a:t>
            </a:r>
          </a:p>
          <a:p>
            <a:pPr algn="l">
              <a:defRPr b="1" sz="2400">
                <a:latin typeface="+mj-lt"/>
                <a:ea typeface="+mj-ea"/>
                <a:cs typeface="+mj-cs"/>
                <a:sym typeface="Helvetica"/>
              </a:defRPr>
            </a:pPr>
            <a:r>
              <a:t> </a:t>
            </a:r>
          </a:p>
          <a:p>
            <a:pPr algn="l">
              <a:defRPr b="1" sz="2400">
                <a:latin typeface="+mj-lt"/>
                <a:ea typeface="+mj-ea"/>
                <a:cs typeface="+mj-cs"/>
                <a:sym typeface="Helvetica"/>
              </a:defRPr>
            </a:pPr>
            <a:r>
              <a:t>Quelles sont les raisons, selon vous, de cette évolution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5" fill="hold">
                                  <p:stCondLst>
                                    <p:cond delay="0"/>
                                  </p:stCondLst>
                                  <p:iterate type="el" backwards="0">
                                    <p:tmAbs val="0"/>
                                  </p:iterate>
                                  <p:childTnLst>
                                    <p:set>
                                      <p:cBhvr>
                                        <p:cTn id="22" fill="hold"/>
                                        <p:tgtEl>
                                          <p:spTgt spid="359"/>
                                        </p:tgtEl>
                                        <p:attrNameLst>
                                          <p:attrName>style.visibility</p:attrName>
                                        </p:attrNameLst>
                                      </p:cBhvr>
                                      <p:to>
                                        <p:strVal val="visible"/>
                                      </p:to>
                                    </p:set>
                                    <p:animEffect filter="wipe(left)" transition="in">
                                      <p:cBhvr>
                                        <p:cTn id="23" dur="1000"/>
                                        <p:tgtEl>
                                          <p:spTgt spid="359"/>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 grpId="6" fill="hold">
                                  <p:stCondLst>
                                    <p:cond delay="0"/>
                                  </p:stCondLst>
                                  <p:iterate type="el" backwards="0">
                                    <p:tmAbs val="0"/>
                                  </p:iterate>
                                  <p:childTnLst>
                                    <p:set>
                                      <p:cBhvr>
                                        <p:cTn id="27" fill="hold"/>
                                        <p:tgtEl>
                                          <p:spTgt spid="360"/>
                                        </p:tgtEl>
                                        <p:attrNameLst>
                                          <p:attrName>style.visibility</p:attrName>
                                        </p:attrNameLst>
                                      </p:cBhvr>
                                      <p:to>
                                        <p:strVal val="visible"/>
                                      </p:to>
                                    </p:set>
                                    <p:anim calcmode="lin" valueType="num">
                                      <p:cBhvr>
                                        <p:cTn id="28" dur="1500" fill="hold"/>
                                        <p:tgtEl>
                                          <p:spTgt spid="360"/>
                                        </p:tgtEl>
                                        <p:attrNameLst>
                                          <p:attrName>ppt_x</p:attrName>
                                        </p:attrNameLst>
                                      </p:cBhvr>
                                      <p:tavLst>
                                        <p:tav tm="0">
                                          <p:val>
                                            <p:strVal val="#ppt_x"/>
                                          </p:val>
                                        </p:tav>
                                        <p:tav tm="100000">
                                          <p:val>
                                            <p:strVal val="#ppt_x"/>
                                          </p:val>
                                        </p:tav>
                                      </p:tavLst>
                                    </p:anim>
                                    <p:anim calcmode="lin" valueType="num">
                                      <p:cBhvr>
                                        <p:cTn id="29" dur="1500" fill="hold"/>
                                        <p:tgtEl>
                                          <p:spTgt spid="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4"/>
      <p:bldP build="whole" bldLvl="1" animBg="1" rev="0" advAuto="0" spid="359" grpId="5"/>
      <p:bldP build="whole" bldLvl="1" animBg="1" rev="0" advAuto="0" spid="360" grpId="6"/>
      <p:bldP build="whole" bldLvl="1" animBg="1" rev="0" advAuto="0" spid="357" grpId="3"/>
      <p:bldP build="whole" bldLvl="1" animBg="1" rev="0" advAuto="0" spid="355" grpId="1"/>
      <p:bldP build="whole" bldLvl="1" animBg="1" rev="0" advAuto="0" spid="356"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63" name="1. Qu’est-ce que l’autofinancement et comment a-t-il évolué ?"/>
          <p:cNvSpPr/>
          <p:nvPr/>
        </p:nvSpPr>
        <p:spPr>
          <a:xfrm>
            <a:off x="147547" y="12890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64" name="A. Définition"/>
          <p:cNvSpPr/>
          <p:nvPr/>
        </p:nvSpPr>
        <p:spPr>
          <a:xfrm>
            <a:off x="145268" y="2368551"/>
            <a:ext cx="81168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C. Les effets du financement indirect</a:t>
            </a:r>
          </a:p>
        </p:txBody>
      </p:sp>
      <p:sp>
        <p:nvSpPr>
          <p:cNvPr id="365" name="Questions :…"/>
          <p:cNvSpPr/>
          <p:nvPr/>
        </p:nvSpPr>
        <p:spPr>
          <a:xfrm>
            <a:off x="335607" y="3322670"/>
            <a:ext cx="3719414" cy="5769174"/>
          </a:xfrm>
          <a:prstGeom prst="rect">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a:defRPr b="1" sz="2400">
                <a:solidFill>
                  <a:srgbClr val="FF2600"/>
                </a:solidFill>
                <a:latin typeface="+mj-lt"/>
                <a:ea typeface="+mj-ea"/>
                <a:cs typeface="+mj-cs"/>
                <a:sym typeface="Helvetica"/>
              </a:defRPr>
            </a:pPr>
            <a:r>
              <a:t>Questions : </a:t>
            </a:r>
          </a:p>
          <a:p>
            <a:pPr algn="l">
              <a:defRPr b="1" sz="2400">
                <a:latin typeface="+mj-lt"/>
                <a:ea typeface="+mj-ea"/>
                <a:cs typeface="+mj-cs"/>
                <a:sym typeface="Helvetica"/>
              </a:defRPr>
            </a:pPr>
          </a:p>
          <a:p>
            <a:pPr algn="l">
              <a:defRPr b="1" sz="2400">
                <a:latin typeface="+mj-lt"/>
                <a:ea typeface="+mj-ea"/>
                <a:cs typeface="+mj-cs"/>
                <a:sym typeface="Helvetica"/>
              </a:defRPr>
            </a:pPr>
            <a:r>
              <a:t>Que mesure le taux d’intermédiation ?</a:t>
            </a:r>
          </a:p>
          <a:p>
            <a:pPr algn="l">
              <a:defRPr b="1" sz="2400">
                <a:latin typeface="+mj-lt"/>
                <a:ea typeface="+mj-ea"/>
                <a:cs typeface="+mj-cs"/>
                <a:sym typeface="Helvetica"/>
              </a:defRPr>
            </a:pPr>
          </a:p>
          <a:p>
            <a:pPr algn="l">
              <a:defRPr b="1" sz="2400">
                <a:latin typeface="+mj-lt"/>
                <a:ea typeface="+mj-ea"/>
                <a:cs typeface="+mj-cs"/>
                <a:sym typeface="Helvetica"/>
              </a:defRPr>
            </a:pPr>
            <a:r>
              <a:t>Comment évolue-t-il sur la période ?</a:t>
            </a:r>
          </a:p>
          <a:p>
            <a:pPr algn="l">
              <a:defRPr b="1" sz="2400">
                <a:latin typeface="+mj-lt"/>
                <a:ea typeface="+mj-ea"/>
                <a:cs typeface="+mj-cs"/>
                <a:sym typeface="Helvetica"/>
              </a:defRPr>
            </a:pPr>
            <a:r>
              <a:t> </a:t>
            </a:r>
          </a:p>
          <a:p>
            <a:pPr algn="l">
              <a:defRPr b="1" sz="2400">
                <a:latin typeface="+mj-lt"/>
                <a:ea typeface="+mj-ea"/>
                <a:cs typeface="+mj-cs"/>
                <a:sym typeface="Helvetica"/>
              </a:defRPr>
            </a:pPr>
            <a:r>
              <a:t>Quelles sont les raisons, selon vous, de cette évolution ?</a:t>
            </a:r>
          </a:p>
        </p:txBody>
      </p:sp>
      <p:sp>
        <p:nvSpPr>
          <p:cNvPr id="366" name="Flèche"/>
          <p:cNvSpPr/>
          <p:nvPr/>
        </p:nvSpPr>
        <p:spPr>
          <a:xfrm rot="18600000">
            <a:off x="3771900" y="4176492"/>
            <a:ext cx="1270000" cy="1270001"/>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67" name="mesure la part des crédits dans le financement des agents"/>
          <p:cNvSpPr/>
          <p:nvPr/>
        </p:nvSpPr>
        <p:spPr>
          <a:xfrm>
            <a:off x="5092700" y="3460751"/>
            <a:ext cx="6960742" cy="1270001"/>
          </a:xfrm>
          <a:prstGeom prst="roundRect">
            <a:avLst>
              <a:gd name="adj" fmla="val 15000"/>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mesure la part des crédits dans le financement des agents</a:t>
            </a:r>
          </a:p>
        </p:txBody>
      </p:sp>
      <p:sp>
        <p:nvSpPr>
          <p:cNvPr id="368" name="Flèche"/>
          <p:cNvSpPr/>
          <p:nvPr/>
        </p:nvSpPr>
        <p:spPr>
          <a:xfrm rot="20100000">
            <a:off x="3848100" y="5873750"/>
            <a:ext cx="1270000"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69" name="Diminution du financement par le crédit bancaire"/>
          <p:cNvSpPr/>
          <p:nvPr/>
        </p:nvSpPr>
        <p:spPr>
          <a:xfrm>
            <a:off x="5245100" y="5454651"/>
            <a:ext cx="6960742" cy="1270001"/>
          </a:xfrm>
          <a:prstGeom prst="roundRect">
            <a:avLst>
              <a:gd name="adj" fmla="val 15000"/>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Diminution du financement par le crédit bancaire</a:t>
            </a:r>
          </a:p>
        </p:txBody>
      </p:sp>
      <p:sp>
        <p:nvSpPr>
          <p:cNvPr id="370" name="Flèche"/>
          <p:cNvSpPr/>
          <p:nvPr/>
        </p:nvSpPr>
        <p:spPr>
          <a:xfrm>
            <a:off x="3805161" y="7448550"/>
            <a:ext cx="1270002"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71" name="Essor du financement direct, taux d’intérêt trop élevé, hausse du profit des entreprises"/>
          <p:cNvSpPr/>
          <p:nvPr/>
        </p:nvSpPr>
        <p:spPr>
          <a:xfrm>
            <a:off x="5245100" y="7359654"/>
            <a:ext cx="6960742" cy="1270001"/>
          </a:xfrm>
          <a:prstGeom prst="roundRect">
            <a:avLst>
              <a:gd name="adj" fmla="val 15000"/>
            </a:avLst>
          </a:prstGeom>
          <a:solidFill>
            <a:srgbClr val="FFFFFF"/>
          </a:solidFill>
          <a:ln w="50800">
            <a:solidFill>
              <a:schemeClr val="accent1"/>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Essor du financement direct, taux d’intérêt trop élevé, hausse du profit des entreprises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4" fill="hold">
                                  <p:stCondLst>
                                    <p:cond delay="0"/>
                                  </p:stCondLst>
                                  <p:iterate type="el" backwards="0">
                                    <p:tmAbs val="0"/>
                                  </p:iterate>
                                  <p:childTnLst>
                                    <p:set>
                                      <p:cBhvr>
                                        <p:cTn id="18" fill="hold"/>
                                        <p:tgtEl>
                                          <p:spTgt spid="365"/>
                                        </p:tgtEl>
                                        <p:attrNameLst>
                                          <p:attrName>style.visibility</p:attrName>
                                        </p:attrNameLst>
                                      </p:cBhvr>
                                      <p:to>
                                        <p:strVal val="visible"/>
                                      </p:to>
                                    </p:set>
                                    <p:anim calcmode="lin" valueType="num">
                                      <p:cBhvr>
                                        <p:cTn id="19" dur="1500" fill="hold"/>
                                        <p:tgtEl>
                                          <p:spTgt spid="365"/>
                                        </p:tgtEl>
                                        <p:attrNameLst>
                                          <p:attrName>ppt_x</p:attrName>
                                        </p:attrNameLst>
                                      </p:cBhvr>
                                      <p:tavLst>
                                        <p:tav tm="0">
                                          <p:val>
                                            <p:strVal val="#ppt_x"/>
                                          </p:val>
                                        </p:tav>
                                        <p:tav tm="100000">
                                          <p:val>
                                            <p:strVal val="#ppt_x"/>
                                          </p:val>
                                        </p:tav>
                                      </p:tavLst>
                                    </p:anim>
                                    <p:anim calcmode="lin" valueType="num">
                                      <p:cBhvr>
                                        <p:cTn id="20" dur="1500" fill="hold"/>
                                        <p:tgtEl>
                                          <p:spTgt spid="36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3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3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3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8" fill="hold">
                                  <p:stCondLst>
                                    <p:cond delay="0"/>
                                  </p:stCondLst>
                                  <p:iterate type="el" backwards="0">
                                    <p:tmAbs val="0"/>
                                  </p:iterate>
                                  <p:childTnLst>
                                    <p:set>
                                      <p:cBhvr>
                                        <p:cTn id="36" fill="hold"/>
                                        <p:tgtEl>
                                          <p:spTgt spid="367"/>
                                        </p:tgtEl>
                                        <p:attrNameLst>
                                          <p:attrName>style.visibility</p:attrName>
                                        </p:attrNameLst>
                                      </p:cBhvr>
                                      <p:to>
                                        <p:strVal val="visible"/>
                                      </p:to>
                                    </p:set>
                                    <p:animEffect filter="wipe(left)" transition="in">
                                      <p:cBhvr>
                                        <p:cTn id="37" dur="1000"/>
                                        <p:tgtEl>
                                          <p:spTgt spid="36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9" fill="hold">
                                  <p:stCondLst>
                                    <p:cond delay="0"/>
                                  </p:stCondLst>
                                  <p:iterate type="el" backwards="0">
                                    <p:tmAbs val="0"/>
                                  </p:iterate>
                                  <p:childTnLst>
                                    <p:set>
                                      <p:cBhvr>
                                        <p:cTn id="41" fill="hold"/>
                                        <p:tgtEl>
                                          <p:spTgt spid="369"/>
                                        </p:tgtEl>
                                        <p:attrNameLst>
                                          <p:attrName>style.visibility</p:attrName>
                                        </p:attrNameLst>
                                      </p:cBhvr>
                                      <p:to>
                                        <p:strVal val="visible"/>
                                      </p:to>
                                    </p:set>
                                    <p:animEffect filter="wipe(left)" transition="in">
                                      <p:cBhvr>
                                        <p:cTn id="42" dur="1000"/>
                                        <p:tgtEl>
                                          <p:spTgt spid="36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10" fill="hold">
                                  <p:stCondLst>
                                    <p:cond delay="0"/>
                                  </p:stCondLst>
                                  <p:iterate type="el" backwards="0">
                                    <p:tmAbs val="0"/>
                                  </p:iterate>
                                  <p:childTnLst>
                                    <p:set>
                                      <p:cBhvr>
                                        <p:cTn id="46" fill="hold"/>
                                        <p:tgtEl>
                                          <p:spTgt spid="371"/>
                                        </p:tgtEl>
                                        <p:attrNameLst>
                                          <p:attrName>style.visibility</p:attrName>
                                        </p:attrNameLst>
                                      </p:cBhvr>
                                      <p:to>
                                        <p:strVal val="visible"/>
                                      </p:to>
                                    </p:set>
                                    <p:animEffect filter="wipe(left)" transition="in">
                                      <p:cBhvr>
                                        <p:cTn id="47"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4"/>
      <p:bldP build="whole" bldLvl="1" animBg="1" rev="0" advAuto="0" spid="366" grpId="5"/>
      <p:bldP build="whole" bldLvl="1" animBg="1" rev="0" advAuto="0" spid="371" grpId="10"/>
      <p:bldP build="whole" bldLvl="1" animBg="1" rev="0" advAuto="0" spid="370" grpId="7"/>
      <p:bldP build="whole" bldLvl="1" animBg="1" rev="0" advAuto="0" spid="364" grpId="3"/>
      <p:bldP build="whole" bldLvl="1" animBg="1" rev="0" advAuto="0" spid="369" grpId="9"/>
      <p:bldP build="whole" bldLvl="1" animBg="1" rev="0" advAuto="0" spid="363" grpId="2"/>
      <p:bldP build="whole" bldLvl="1" animBg="1" rev="0" advAuto="0" spid="368" grpId="6"/>
      <p:bldP build="whole" bldLvl="1" animBg="1" rev="0" advAuto="0" spid="367" grpId="8"/>
      <p:bldP build="whole" bldLvl="1" animBg="1" rev="0" advAuto="0" spid="36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74" name="1. Qu’est-ce que l’autofinancement et comment a-t-il évolué ?"/>
          <p:cNvSpPr/>
          <p:nvPr/>
        </p:nvSpPr>
        <p:spPr>
          <a:xfrm>
            <a:off x="147547" y="9842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75" name="A. Définition"/>
          <p:cNvSpPr/>
          <p:nvPr/>
        </p:nvSpPr>
        <p:spPr>
          <a:xfrm>
            <a:off x="145268" y="1728398"/>
            <a:ext cx="81168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C. Les effets du financement indirect</a:t>
            </a:r>
          </a:p>
        </p:txBody>
      </p:sp>
      <p:sp>
        <p:nvSpPr>
          <p:cNvPr id="376" name="Quelles orientations pour les banques ?"/>
          <p:cNvSpPr/>
          <p:nvPr/>
        </p:nvSpPr>
        <p:spPr>
          <a:xfrm>
            <a:off x="177800" y="2477309"/>
            <a:ext cx="6387604" cy="81543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Quelles orientations pour les banques ? </a:t>
            </a:r>
          </a:p>
        </p:txBody>
      </p:sp>
      <p:pic>
        <p:nvPicPr>
          <p:cNvPr id="377" name="pasted-image.pdf" descr="pasted-image.pdf"/>
          <p:cNvPicPr>
            <a:picLocks noChangeAspect="1"/>
          </p:cNvPicPr>
          <p:nvPr/>
        </p:nvPicPr>
        <p:blipFill>
          <a:blip r:embed="rId2">
            <a:extLst/>
          </a:blip>
          <a:stretch>
            <a:fillRect/>
          </a:stretch>
        </p:blipFill>
        <p:spPr>
          <a:xfrm>
            <a:off x="127000" y="3511550"/>
            <a:ext cx="7938270" cy="5953703"/>
          </a:xfrm>
          <a:prstGeom prst="rect">
            <a:avLst/>
          </a:prstGeom>
          <a:ln w="12700">
            <a:miter lim="400000"/>
          </a:ln>
        </p:spPr>
      </p:pic>
      <p:sp>
        <p:nvSpPr>
          <p:cNvPr id="378" name="Les banques procèdent à une intermédiation de marché, elles servent d’intermédiaire entre les agents économiques et les marchés financiers.…"/>
          <p:cNvSpPr/>
          <p:nvPr/>
        </p:nvSpPr>
        <p:spPr>
          <a:xfrm>
            <a:off x="8098829" y="3613149"/>
            <a:ext cx="4754117" cy="415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800"/>
              </a:lnSpc>
              <a:defRPr b="1" sz="1800">
                <a:latin typeface="+mj-lt"/>
                <a:ea typeface="+mj-ea"/>
                <a:cs typeface="+mj-cs"/>
                <a:sym typeface="Helvetica"/>
              </a:defRPr>
            </a:pPr>
            <a:r>
              <a:t>Les banques procèdent à une intermédiation de marché, elles servent d’intermédiaire entre les agents économiques et les marchés financiers.</a:t>
            </a:r>
          </a:p>
          <a:p>
            <a:pPr algn="l" defTabSz="457200">
              <a:lnSpc>
                <a:spcPts val="4800"/>
              </a:lnSpc>
              <a:defRPr b="1" sz="1800">
                <a:latin typeface="+mj-lt"/>
                <a:ea typeface="+mj-ea"/>
                <a:cs typeface="+mj-cs"/>
                <a:sym typeface="Helvetica"/>
              </a:defRPr>
            </a:pPr>
          </a:p>
          <a:p>
            <a:pPr algn="l" defTabSz="457200">
              <a:lnSpc>
                <a:spcPts val="4800"/>
              </a:lnSpc>
              <a:defRPr b="1" sz="1800">
                <a:latin typeface="+mj-lt"/>
                <a:ea typeface="+mj-ea"/>
                <a:cs typeface="+mj-cs"/>
                <a:sym typeface="Helvetica"/>
              </a:defRPr>
            </a:pPr>
            <a:r>
              <a:t>Les banques vont de + en + spéculer sur les marchés financiers.</a:t>
            </a:r>
          </a:p>
          <a:p>
            <a:pPr algn="l" defTabSz="457200">
              <a:lnSpc>
                <a:spcPts val="4800"/>
              </a:lnSpc>
              <a:defRPr b="1" sz="1800">
                <a:latin typeface="+mj-lt"/>
                <a:ea typeface="+mj-ea"/>
                <a:cs typeface="+mj-cs"/>
                <a:sym typeface="Helvetica"/>
              </a:defRPr>
            </a:pPr>
          </a:p>
          <a:p>
            <a:pPr algn="l" defTabSz="457200">
              <a:lnSpc>
                <a:spcPts val="4800"/>
              </a:lnSpc>
              <a:defRPr b="1" sz="1800">
                <a:solidFill>
                  <a:srgbClr val="FF2600"/>
                </a:solidFill>
                <a:latin typeface="+mj-lt"/>
                <a:ea typeface="+mj-ea"/>
                <a:cs typeface="+mj-cs"/>
                <a:sym typeface="Helvetica"/>
              </a:defRPr>
            </a:pPr>
            <a:r>
              <a:t>Elles se spécialisent de + en + dans les services financiers ou dans la gestion des actifs financiers des particuliers.</a:t>
            </a:r>
          </a:p>
        </p:txBody>
      </p:sp>
      <p:grpSp>
        <p:nvGrpSpPr>
          <p:cNvPr id="381" name="Grouper"/>
          <p:cNvGrpSpPr/>
          <p:nvPr/>
        </p:nvGrpSpPr>
        <p:grpSpPr>
          <a:xfrm>
            <a:off x="4483100" y="6804173"/>
            <a:ext cx="3660180" cy="2047727"/>
            <a:chOff x="0" y="0"/>
            <a:chExt cx="3660179" cy="2047726"/>
          </a:xfrm>
        </p:grpSpPr>
        <p:sp>
          <p:nvSpPr>
            <p:cNvPr id="379" name="Cercle"/>
            <p:cNvSpPr/>
            <p:nvPr/>
          </p:nvSpPr>
          <p:spPr>
            <a:xfrm>
              <a:off x="0" y="777726"/>
              <a:ext cx="1270000" cy="1270001"/>
            </a:xfrm>
            <a:prstGeom prst="ellipse">
              <a:avLst/>
            </a:prstGeom>
            <a:solidFill>
              <a:srgbClr val="FFFFFF">
                <a:alpha val="0"/>
              </a:srgbClr>
            </a:solidFill>
            <a:ln w="38100" cap="flat">
              <a:solidFill>
                <a:srgbClr val="FF2600"/>
              </a:solidFill>
              <a:prstDash val="solid"/>
              <a:round/>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p>
          </p:txBody>
        </p:sp>
        <p:sp>
          <p:nvSpPr>
            <p:cNvPr id="380" name="Ligne"/>
            <p:cNvSpPr/>
            <p:nvPr/>
          </p:nvSpPr>
          <p:spPr>
            <a:xfrm flipV="1">
              <a:off x="1244600" y="0"/>
              <a:ext cx="2415580" cy="1285727"/>
            </a:xfrm>
            <a:prstGeom prst="line">
              <a:avLst/>
            </a:prstGeom>
            <a:noFill/>
            <a:ln w="50800" cap="flat">
              <a:solidFill>
                <a:srgbClr val="FF2600"/>
              </a:solidFill>
              <a:prstDash val="solid"/>
              <a:roun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7" fill="hold">
                                  <p:stCondLst>
                                    <p:cond delay="0"/>
                                  </p:stCondLst>
                                  <p:iterate type="el" backwards="0">
                                    <p:tmAbs val="0"/>
                                  </p:iterate>
                                  <p:childTnLst>
                                    <p:set>
                                      <p:cBhvr>
                                        <p:cTn id="30" fill="hold"/>
                                        <p:tgtEl>
                                          <p:spTgt spid="381"/>
                                        </p:tgtEl>
                                        <p:attrNameLst>
                                          <p:attrName>style.visibility</p:attrName>
                                        </p:attrNameLst>
                                      </p:cBhvr>
                                      <p:to>
                                        <p:strVal val="visible"/>
                                      </p:to>
                                    </p:set>
                                    <p:animEffect filter="wipe(left)" transition="in">
                                      <p:cBhvr>
                                        <p:cTn id="31"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1"/>
      <p:bldP build="whole" bldLvl="1" animBg="1" rev="0" advAuto="0" spid="381" grpId="7"/>
      <p:bldP build="whole" bldLvl="1" animBg="1" rev="0" advAuto="0" spid="376" grpId="4"/>
      <p:bldP build="whole" bldLvl="1" animBg="1" rev="0" advAuto="0" spid="375" grpId="3"/>
      <p:bldP build="whole" bldLvl="1" animBg="1" rev="0" advAuto="0" spid="378" grpId="6"/>
      <p:bldP build="whole" bldLvl="1" animBg="1" rev="0" advAuto="0" spid="377" grpId="5"/>
      <p:bldP build="whole" bldLvl="1" animBg="1" rev="0" advAuto="0" spid="374"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I - Le financement interne : l’autofinancement"/>
          <p:cNvSpPr/>
          <p:nvPr/>
        </p:nvSpPr>
        <p:spPr>
          <a:xfrm>
            <a:off x="170618" y="209549"/>
            <a:ext cx="58817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II - Le financement externe</a:t>
            </a:r>
          </a:p>
        </p:txBody>
      </p:sp>
      <p:sp>
        <p:nvSpPr>
          <p:cNvPr id="384" name="1. Qu’est-ce que l’autofinancement et comment a-t-il évolué ?"/>
          <p:cNvSpPr/>
          <p:nvPr/>
        </p:nvSpPr>
        <p:spPr>
          <a:xfrm>
            <a:off x="147547" y="9842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Le financement indirect : l’intermédiation bancaire</a:t>
            </a:r>
          </a:p>
        </p:txBody>
      </p:sp>
      <p:sp>
        <p:nvSpPr>
          <p:cNvPr id="385" name="A. Définition"/>
          <p:cNvSpPr/>
          <p:nvPr/>
        </p:nvSpPr>
        <p:spPr>
          <a:xfrm>
            <a:off x="145268" y="1728398"/>
            <a:ext cx="81168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0433FF"/>
                </a:solidFill>
                <a:latin typeface="+mj-lt"/>
                <a:ea typeface="+mj-ea"/>
                <a:cs typeface="+mj-cs"/>
                <a:sym typeface="Helvetica"/>
              </a:defRPr>
            </a:lvl1pPr>
          </a:lstStyle>
          <a:p>
            <a:pPr/>
            <a:r>
              <a:t>C. Les effets du financement indirect</a:t>
            </a:r>
          </a:p>
        </p:txBody>
      </p:sp>
      <p:sp>
        <p:nvSpPr>
          <p:cNvPr id="386" name="Les atouts de l’intermédiation bancaire"/>
          <p:cNvSpPr/>
          <p:nvPr/>
        </p:nvSpPr>
        <p:spPr>
          <a:xfrm>
            <a:off x="177800" y="2477309"/>
            <a:ext cx="6387604" cy="815430"/>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Les atouts de l’intermédiation bancaire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4"/>
      <p:bldP build="whole" bldLvl="1" animBg="1" rev="0" advAuto="0" spid="383" grpId="1"/>
      <p:bldP build="whole" bldLvl="1" animBg="1" rev="0" advAuto="0" spid="385" grpId="3"/>
      <p:bldP build="whole" bldLvl="1" animBg="1" rev="0" advAuto="0" spid="384"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Rectangle"/>
          <p:cNvSpPr/>
          <p:nvPr/>
        </p:nvSpPr>
        <p:spPr>
          <a:xfrm>
            <a:off x="190499" y="5626100"/>
            <a:ext cx="12362262" cy="383019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40" name="Grouper"/>
          <p:cNvGrpSpPr/>
          <p:nvPr/>
        </p:nvGrpSpPr>
        <p:grpSpPr>
          <a:xfrm>
            <a:off x="-8461" y="98235"/>
            <a:ext cx="13021718" cy="1270002"/>
            <a:chOff x="-1" y="0"/>
            <a:chExt cx="13021716" cy="1270000"/>
          </a:xfrm>
        </p:grpSpPr>
        <p:sp>
          <p:nvSpPr>
            <p:cNvPr id="138" name="Rectangle aux angles arrondis"/>
            <p:cNvSpPr/>
            <p:nvPr/>
          </p:nvSpPr>
          <p:spPr>
            <a:xfrm>
              <a:off x="84657" y="0"/>
              <a:ext cx="12852404" cy="1270001"/>
            </a:xfrm>
            <a:prstGeom prst="roundRect">
              <a:avLst>
                <a:gd name="adj" fmla="val 15000"/>
              </a:avLst>
            </a:prstGeom>
            <a:gradFill flip="none" rotWithShape="1">
              <a:gsLst>
                <a:gs pos="0">
                  <a:srgbClr val="9437FF"/>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39" name="Pourquoi les entreprises doivent-elles trouver des sources de financement ?"/>
            <p:cNvSpPr/>
            <p:nvPr/>
          </p:nvSpPr>
          <p:spPr>
            <a:xfrm>
              <a:off x="-2" y="38096"/>
              <a:ext cx="13021718" cy="11938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latin typeface="+mj-lt"/>
                  <a:ea typeface="+mj-ea"/>
                  <a:cs typeface="+mj-cs"/>
                  <a:sym typeface="Helvetica"/>
                </a:defRPr>
              </a:pPr>
              <a:r>
                <a:t>Pourquoi les entreprises doivent-elles trouver des sources de financement ?</a:t>
              </a:r>
              <a:r>
                <a:rPr b="0">
                  <a:latin typeface="Helvetica Light"/>
                  <a:ea typeface="Helvetica Light"/>
                  <a:cs typeface="Helvetica Light"/>
                  <a:sym typeface="Helvetica Light"/>
                </a:rPr>
                <a:t> </a:t>
              </a:r>
            </a:p>
          </p:txBody>
        </p:sp>
      </p:grpSp>
      <p:sp>
        <p:nvSpPr>
          <p:cNvPr id="141" name="A travers leur activité économique, les entreprises sont amenées à devoir se procurer des capitaux pour pouvoir fonctionner correctement et agir dans un environnement où elles doivent faire face à de nombreux concurrents."/>
          <p:cNvSpPr/>
          <p:nvPr/>
        </p:nvSpPr>
        <p:spPr>
          <a:xfrm>
            <a:off x="119681" y="1835150"/>
            <a:ext cx="12765436"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0433FF"/>
                </a:solidFill>
                <a:latin typeface="+mj-lt"/>
                <a:ea typeface="+mj-ea"/>
                <a:cs typeface="+mj-cs"/>
                <a:sym typeface="Helvetica"/>
              </a:defRPr>
            </a:lvl1pPr>
          </a:lstStyle>
          <a:p>
            <a:pPr/>
            <a:r>
              <a:t>A travers leur activité économique, les entreprises sont amenées à devoir se procurer des capitaux pour pouvoir fonctionner correctement et agir dans un environnement où elles doivent faire face à de nombreux concurrents.</a:t>
            </a:r>
          </a:p>
        </p:txBody>
      </p:sp>
      <p:sp>
        <p:nvSpPr>
          <p:cNvPr id="142" name="Pour quelles raisons ces capitaux sont-ils nécessaires ?"/>
          <p:cNvSpPr/>
          <p:nvPr/>
        </p:nvSpPr>
        <p:spPr>
          <a:xfrm>
            <a:off x="2354112" y="3460748"/>
            <a:ext cx="829657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212121"/>
                </a:solidFill>
                <a:latin typeface="+mj-lt"/>
                <a:ea typeface="+mj-ea"/>
                <a:cs typeface="+mj-cs"/>
                <a:sym typeface="Helvetica"/>
              </a:defRPr>
            </a:lvl1pPr>
          </a:lstStyle>
          <a:p>
            <a:pPr/>
            <a:r>
              <a:t>Pour quelles raisons ces capitaux sont-ils nécessaires ?</a:t>
            </a:r>
          </a:p>
        </p:txBody>
      </p:sp>
      <p:sp>
        <p:nvSpPr>
          <p:cNvPr id="143" name="Décalage dans le temps entre les encaissements et les décaissements (trésorerie)"/>
          <p:cNvSpPr/>
          <p:nvPr/>
        </p:nvSpPr>
        <p:spPr>
          <a:xfrm>
            <a:off x="541577" y="6023164"/>
            <a:ext cx="5006545"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400">
                <a:solidFill>
                  <a:srgbClr val="8EFA00"/>
                </a:solidFill>
                <a:latin typeface="+mj-lt"/>
                <a:ea typeface="+mj-ea"/>
                <a:cs typeface="+mj-cs"/>
                <a:sym typeface="Helvetica"/>
              </a:defRPr>
            </a:lvl1pPr>
          </a:lstStyle>
          <a:p>
            <a:pPr/>
            <a:r>
              <a:t>Décalage dans le temps entre les encaissements et les décaissements (trésorerie)</a:t>
            </a:r>
          </a:p>
        </p:txBody>
      </p:sp>
      <p:sp>
        <p:nvSpPr>
          <p:cNvPr id="144" name="De lourds investissements très coûteux dont elles n’ont pas les fonds nécessaires"/>
          <p:cNvSpPr/>
          <p:nvPr/>
        </p:nvSpPr>
        <p:spPr>
          <a:xfrm>
            <a:off x="6650277" y="6023164"/>
            <a:ext cx="5006545"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400">
                <a:solidFill>
                  <a:srgbClr val="8EFA00"/>
                </a:solidFill>
                <a:latin typeface="+mj-lt"/>
                <a:ea typeface="+mj-ea"/>
                <a:cs typeface="+mj-cs"/>
                <a:sym typeface="Helvetica"/>
              </a:defRPr>
            </a:lvl1pPr>
          </a:lstStyle>
          <a:p>
            <a:pPr/>
            <a:r>
              <a:t>De lourds investissements très coûteux dont elles n’ont pas les fonds nécessaires</a:t>
            </a:r>
          </a:p>
        </p:txBody>
      </p:sp>
      <p:sp>
        <p:nvSpPr>
          <p:cNvPr id="145" name="Flèche"/>
          <p:cNvSpPr/>
          <p:nvPr/>
        </p:nvSpPr>
        <p:spPr>
          <a:xfrm rot="5400000">
            <a:off x="2143149" y="4102100"/>
            <a:ext cx="1270001"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6" name="Flèche"/>
          <p:cNvSpPr/>
          <p:nvPr/>
        </p:nvSpPr>
        <p:spPr>
          <a:xfrm rot="5400000">
            <a:off x="9382149" y="4102100"/>
            <a:ext cx="1270001"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51" name="Grouper"/>
          <p:cNvGrpSpPr/>
          <p:nvPr/>
        </p:nvGrpSpPr>
        <p:grpSpPr>
          <a:xfrm>
            <a:off x="8636000" y="793750"/>
            <a:ext cx="4168232" cy="971550"/>
            <a:chOff x="0" y="0"/>
            <a:chExt cx="4168231" cy="971550"/>
          </a:xfrm>
        </p:grpSpPr>
        <p:grpSp>
          <p:nvGrpSpPr>
            <p:cNvPr id="149" name="Agent à besoin de financement"/>
            <p:cNvGrpSpPr/>
            <p:nvPr/>
          </p:nvGrpSpPr>
          <p:grpSpPr>
            <a:xfrm>
              <a:off x="0" y="0"/>
              <a:ext cx="4168232" cy="971550"/>
              <a:chOff x="0" y="0"/>
              <a:chExt cx="4168231" cy="971550"/>
            </a:xfrm>
          </p:grpSpPr>
          <p:sp>
            <p:nvSpPr>
              <p:cNvPr id="147" name="Rectangle aux angles arrondis"/>
              <p:cNvSpPr/>
              <p:nvPr/>
            </p:nvSpPr>
            <p:spPr>
              <a:xfrm>
                <a:off x="0" y="0"/>
                <a:ext cx="4168232" cy="971550"/>
              </a:xfrm>
              <a:prstGeom prst="roundRect">
                <a:avLst>
                  <a:gd name="adj" fmla="val 19608"/>
                </a:avLst>
              </a:prstGeom>
              <a:gradFill flip="none" rotWithShape="1">
                <a:gsLst>
                  <a:gs pos="0">
                    <a:srgbClr val="FF9300"/>
                  </a:gs>
                  <a:gs pos="100000">
                    <a:srgbClr val="FF7E79"/>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1" sz="2400">
                    <a:latin typeface="+mj-lt"/>
                    <a:ea typeface="+mj-ea"/>
                    <a:cs typeface="+mj-cs"/>
                    <a:sym typeface="Helvetica"/>
                  </a:defRPr>
                </a:pPr>
              </a:p>
            </p:txBody>
          </p:sp>
          <p:sp>
            <p:nvSpPr>
              <p:cNvPr id="148" name="Agent à besoin de financement"/>
              <p:cNvSpPr/>
              <p:nvPr/>
            </p:nvSpPr>
            <p:spPr>
              <a:xfrm>
                <a:off x="55795" y="66675"/>
                <a:ext cx="4056641"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400">
                    <a:latin typeface="+mj-lt"/>
                    <a:ea typeface="+mj-ea"/>
                    <a:cs typeface="+mj-cs"/>
                    <a:sym typeface="Helvetica"/>
                  </a:defRPr>
                </a:lvl1pPr>
              </a:lstStyle>
              <a:p>
                <a:pPr/>
                <a:r>
                  <a:t>Agent à besoin de financement</a:t>
                </a:r>
              </a:p>
            </p:txBody>
          </p:sp>
        </p:grpSp>
        <p:sp>
          <p:nvSpPr>
            <p:cNvPr id="150" name="Étoile"/>
            <p:cNvSpPr/>
            <p:nvPr/>
          </p:nvSpPr>
          <p:spPr>
            <a:xfrm>
              <a:off x="3404556" y="93098"/>
              <a:ext cx="754335" cy="785354"/>
            </a:xfrm>
            <a:prstGeom prst="star5">
              <a:avLst>
                <a:gd name="adj" fmla="val 19100"/>
                <a:gd name="hf" fmla="val 105146"/>
                <a:gd name="vf" fmla="val 110557"/>
              </a:avLst>
            </a:prstGeom>
            <a:solidFill>
              <a:srgbClr val="174F86"/>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pic>
        <p:nvPicPr>
          <p:cNvPr id="152" name="pasted-image.tiff" descr="pasted-image.tiff"/>
          <p:cNvPicPr>
            <a:picLocks noChangeAspect="1"/>
          </p:cNvPicPr>
          <p:nvPr/>
        </p:nvPicPr>
        <p:blipFill>
          <a:blip r:embed="rId3">
            <a:extLst/>
          </a:blip>
          <a:stretch>
            <a:fillRect/>
          </a:stretch>
        </p:blipFill>
        <p:spPr>
          <a:xfrm>
            <a:off x="4657947" y="3927904"/>
            <a:ext cx="3479406" cy="2123408"/>
          </a:xfrm>
          <a:prstGeom prst="rect">
            <a:avLst/>
          </a:prstGeom>
          <a:ln w="12700">
            <a:miter lim="400000"/>
          </a:ln>
        </p:spPr>
      </p:pic>
      <p:grpSp>
        <p:nvGrpSpPr>
          <p:cNvPr id="157" name="Grouper"/>
          <p:cNvGrpSpPr/>
          <p:nvPr/>
        </p:nvGrpSpPr>
        <p:grpSpPr>
          <a:xfrm>
            <a:off x="332635" y="7235603"/>
            <a:ext cx="4697983" cy="2123409"/>
            <a:chOff x="0" y="0"/>
            <a:chExt cx="4697982" cy="2123407"/>
          </a:xfrm>
        </p:grpSpPr>
        <p:pic>
          <p:nvPicPr>
            <p:cNvPr id="153" name="pasted-image.tiff" descr="pasted-image.tiff"/>
            <p:cNvPicPr>
              <a:picLocks noChangeAspect="1"/>
            </p:cNvPicPr>
            <p:nvPr/>
          </p:nvPicPr>
          <p:blipFill>
            <a:blip r:embed="rId4">
              <a:extLst/>
            </a:blip>
            <a:stretch>
              <a:fillRect/>
            </a:stretch>
          </p:blipFill>
          <p:spPr>
            <a:xfrm>
              <a:off x="0" y="0"/>
              <a:ext cx="998233" cy="2123409"/>
            </a:xfrm>
            <a:prstGeom prst="rect">
              <a:avLst/>
            </a:prstGeom>
            <a:ln w="12700" cap="flat">
              <a:noFill/>
              <a:miter lim="400000"/>
            </a:ln>
            <a:effectLst/>
          </p:spPr>
        </p:pic>
        <p:grpSp>
          <p:nvGrpSpPr>
            <p:cNvPr id="156" name="Quelqu’un peut expliquer ?"/>
            <p:cNvGrpSpPr/>
            <p:nvPr/>
          </p:nvGrpSpPr>
          <p:grpSpPr>
            <a:xfrm>
              <a:off x="1218575" y="91789"/>
              <a:ext cx="3479408" cy="1625156"/>
              <a:chOff x="0" y="0"/>
              <a:chExt cx="3479407" cy="1625155"/>
            </a:xfrm>
          </p:grpSpPr>
          <p:sp>
            <p:nvSpPr>
              <p:cNvPr id="154" name="Bulle de texte"/>
              <p:cNvSpPr/>
              <p:nvPr/>
            </p:nvSpPr>
            <p:spPr>
              <a:xfrm>
                <a:off x="0" y="0"/>
                <a:ext cx="3479408" cy="1625156"/>
              </a:xfrm>
              <a:prstGeom prst="wedgeEllipseCallout">
                <a:avLst>
                  <a:gd name="adj1" fmla="val -49428"/>
                  <a:gd name="adj2" fmla="val 69591"/>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55" name="Quelqu’un peut expliquer ?"/>
              <p:cNvSpPr/>
              <p:nvPr/>
            </p:nvSpPr>
            <p:spPr>
              <a:xfrm>
                <a:off x="509547" y="393477"/>
                <a:ext cx="2460313"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Quelqu’un peut expliquer ?</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5" fill="hold">
                                  <p:stCondLst>
                                    <p:cond delay="0"/>
                                  </p:stCondLst>
                                  <p:iterate type="el" backwards="0">
                                    <p:tmAbs val="0"/>
                                  </p:iterate>
                                  <p:childTnLst>
                                    <p:set>
                                      <p:cBhvr>
                                        <p:cTn id="22" fill="hold"/>
                                        <p:tgtEl>
                                          <p:spTgt spid="152"/>
                                        </p:tgtEl>
                                        <p:attrNameLst>
                                          <p:attrName>style.visibility</p:attrName>
                                        </p:attrNameLst>
                                      </p:cBhvr>
                                      <p:to>
                                        <p:strVal val="visible"/>
                                      </p:to>
                                    </p:set>
                                    <p:animEffect filter="wipe(left)" transition="in">
                                      <p:cBhvr>
                                        <p:cTn id="23" dur="499"/>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6" fill="hold">
                                  <p:stCondLst>
                                    <p:cond delay="0"/>
                                  </p:stCondLst>
                                  <p:iterate type="el" backwards="0">
                                    <p:tmAbs val="0"/>
                                  </p:iterate>
                                  <p:childTnLst>
                                    <p:set>
                                      <p:cBhvr>
                                        <p:cTn id="27" fill="hold"/>
                                        <p:tgtEl>
                                          <p:spTgt spid="146"/>
                                        </p:tgtEl>
                                        <p:attrNameLst>
                                          <p:attrName>style.visibility</p:attrName>
                                        </p:attrNameLst>
                                      </p:cBhvr>
                                      <p:to>
                                        <p:strVal val="visible"/>
                                      </p:to>
                                    </p:set>
                                    <p:animEffect filter="wipe(left)" transition="in">
                                      <p:cBhvr>
                                        <p:cTn id="28" dur="499"/>
                                        <p:tgtEl>
                                          <p:spTgt spid="14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145"/>
                                        </p:tgtEl>
                                        <p:attrNameLst>
                                          <p:attrName>style.visibility</p:attrName>
                                        </p:attrNameLst>
                                      </p:cBhvr>
                                      <p:to>
                                        <p:strVal val="visible"/>
                                      </p:to>
                                    </p:set>
                                    <p:animEffect filter="wipe(left)" transition="in">
                                      <p:cBhvr>
                                        <p:cTn id="33" dur="499"/>
                                        <p:tgtEl>
                                          <p:spTgt spid="14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8" fill="hold">
                                  <p:stCondLst>
                                    <p:cond delay="0"/>
                                  </p:stCondLst>
                                  <p:iterate type="el" backwards="0">
                                    <p:tmAbs val="0"/>
                                  </p:iterate>
                                  <p:childTnLst>
                                    <p:set>
                                      <p:cBhvr>
                                        <p:cTn id="37" fill="hold"/>
                                        <p:tgtEl>
                                          <p:spTgt spid="1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9" fill="hold">
                                  <p:stCondLst>
                                    <p:cond delay="0"/>
                                  </p:stCondLst>
                                  <p:iterate type="el" backwards="0">
                                    <p:tmAbs val="0"/>
                                  </p:iterate>
                                  <p:childTnLst>
                                    <p:set>
                                      <p:cBhvr>
                                        <p:cTn id="41" fill="hold"/>
                                        <p:tgtEl>
                                          <p:spTgt spid="1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0" fill="hold">
                                  <p:stCondLst>
                                    <p:cond delay="0"/>
                                  </p:stCondLst>
                                  <p:iterate type="el" backwards="0">
                                    <p:tmAbs val="0"/>
                                  </p:iterate>
                                  <p:childTnLst>
                                    <p:set>
                                      <p:cBhvr>
                                        <p:cTn id="45" fill="hold"/>
                                        <p:tgtEl>
                                          <p:spTgt spid="15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1" fill="hold">
                                  <p:stCondLst>
                                    <p:cond delay="0"/>
                                  </p:stCondLst>
                                  <p:iterate type="el" backwards="0">
                                    <p:tmAbs val="0"/>
                                  </p:iterate>
                                  <p:childTnLst>
                                    <p:set>
                                      <p:cBhvr>
                                        <p:cTn id="49"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7"/>
      <p:bldP build="whole" bldLvl="1" animBg="1" rev="0" advAuto="0" spid="146" grpId="6"/>
      <p:bldP build="whole" bldLvl="1" animBg="1" rev="0" advAuto="0" spid="141" grpId="3"/>
      <p:bldP build="whole" bldLvl="1" animBg="1" rev="0" advAuto="0" spid="137" grpId="8"/>
      <p:bldP build="whole" bldLvl="1" animBg="1" rev="0" advAuto="0" spid="144" grpId="11"/>
      <p:bldP build="whole" bldLvl="1" animBg="1" rev="0" advAuto="0" spid="140" grpId="1"/>
      <p:bldP build="whole" bldLvl="1" animBg="1" rev="0" advAuto="0" spid="152" grpId="5"/>
      <p:bldP build="whole" bldLvl="1" animBg="1" rev="0" advAuto="0" spid="142" grpId="4"/>
      <p:bldP build="whole" bldLvl="1" animBg="1" rev="0" advAuto="0" spid="151" grpId="2"/>
      <p:bldP build="whole" bldLvl="1" animBg="1" rev="0" advAuto="0" spid="143" grpId="9"/>
      <p:bldP build="whole" bldLvl="1" animBg="1" rev="0" advAuto="0" spid="157" grpId="10"/>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1" name="Grouper"/>
          <p:cNvGrpSpPr/>
          <p:nvPr/>
        </p:nvGrpSpPr>
        <p:grpSpPr>
          <a:xfrm>
            <a:off x="76200" y="123635"/>
            <a:ext cx="12852400" cy="1270002"/>
            <a:chOff x="0" y="0"/>
            <a:chExt cx="12852400" cy="1270000"/>
          </a:xfrm>
        </p:grpSpPr>
        <p:sp>
          <p:nvSpPr>
            <p:cNvPr id="159" name="Rectangle aux angles arrondis"/>
            <p:cNvSpPr/>
            <p:nvPr/>
          </p:nvSpPr>
          <p:spPr>
            <a:xfrm>
              <a:off x="0" y="0"/>
              <a:ext cx="12852400" cy="1270001"/>
            </a:xfrm>
            <a:prstGeom prst="roundRect">
              <a:avLst>
                <a:gd name="adj" fmla="val 15000"/>
              </a:avLst>
            </a:prstGeom>
            <a:gradFill flip="none" rotWithShape="1">
              <a:gsLst>
                <a:gs pos="0">
                  <a:srgbClr val="9437FF"/>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60" name="Où les entreprises peuvent-elles se procurer des financements ?"/>
            <p:cNvSpPr/>
            <p:nvPr/>
          </p:nvSpPr>
          <p:spPr>
            <a:xfrm>
              <a:off x="704478" y="38100"/>
              <a:ext cx="11443445"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a:latin typeface="+mj-lt"/>
                  <a:ea typeface="+mj-ea"/>
                  <a:cs typeface="+mj-cs"/>
                  <a:sym typeface="Helvetica"/>
                </a:defRPr>
              </a:lvl1pPr>
            </a:lstStyle>
            <a:p>
              <a:pPr/>
              <a:r>
                <a:t>Où les entreprises peuvent-elles se procurer des financements ?</a:t>
              </a:r>
            </a:p>
          </p:txBody>
        </p:sp>
      </p:grpSp>
      <p:graphicFrame>
        <p:nvGraphicFramePr>
          <p:cNvPr id="162" name="Tableau"/>
          <p:cNvGraphicFramePr/>
          <p:nvPr/>
        </p:nvGraphicFramePr>
        <p:xfrm>
          <a:off x="1145778" y="1917700"/>
          <a:ext cx="10713243" cy="682128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571080"/>
                <a:gridCol w="3571080"/>
                <a:gridCol w="3571080"/>
              </a:tblGrid>
              <a:tr h="1364257">
                <a:tc>
                  <a:txBody>
                    <a:bodyPr/>
                    <a:lstStyle/>
                    <a:p>
                      <a:pPr defTabSz="914400">
                        <a:tabLst>
                          <a:tab pos="1181100" algn="l"/>
                        </a:tabLst>
                        <a:defRPr b="0" sz="2600">
                          <a:effectLst>
                            <a:outerShdw sx="100000" sy="100000" kx="0" ky="0" algn="b" rotWithShape="0" blurRad="25400" dist="25400" dir="5400000">
                              <a:srgbClr val="000000">
                                <a:alpha val="60000"/>
                              </a:srgbClr>
                            </a:outerShdw>
                          </a:effectLst>
                          <a:latin typeface="Helvetica Light"/>
                          <a:ea typeface="Helvetica Light"/>
                          <a:cs typeface="Helvetica Light"/>
                        </a:defRPr>
                      </a:pPr>
                    </a:p>
                  </a:txBody>
                  <a:tcPr marL="50800" marR="50800" marT="50800" marB="50800" anchor="ctr" anchorCtr="0" horzOverflow="overflow">
                    <a:solidFill>
                      <a:srgbClr val="F38F18"/>
                    </a:solidFill>
                  </a:tcPr>
                </a:tc>
                <a:tc>
                  <a:txBody>
                    <a:bodyPr/>
                    <a:lstStyle/>
                    <a:p>
                      <a:pPr defTabSz="914400">
                        <a:tabLst>
                          <a:tab pos="1181100" algn="l"/>
                        </a:tabLst>
                        <a:defRPr b="0" sz="2600">
                          <a:effectLst>
                            <a:outerShdw sx="100000" sy="100000" kx="0" ky="0" algn="b" rotWithShape="0" blurRad="25400" dist="25400" dir="5400000">
                              <a:srgbClr val="000000">
                                <a:alpha val="60000"/>
                              </a:srgbClr>
                            </a:outerShdw>
                          </a:effectLst>
                          <a:latin typeface="Helvetica Light"/>
                          <a:ea typeface="Helvetica Light"/>
                          <a:cs typeface="Helvetica Light"/>
                        </a:defRPr>
                      </a:pPr>
                    </a:p>
                  </a:txBody>
                  <a:tcPr marL="50800" marR="50800" marT="50800" marB="50800" anchor="ctr" anchorCtr="0" horzOverflow="overflow">
                    <a:solidFill>
                      <a:srgbClr val="F38F18"/>
                    </a:solidFill>
                  </a:tcPr>
                </a:tc>
                <a:tc>
                  <a:txBody>
                    <a:bodyPr/>
                    <a:lstStyle/>
                    <a:p>
                      <a:pPr defTabSz="914400">
                        <a:tabLst>
                          <a:tab pos="1181100" algn="l"/>
                        </a:tabLst>
                        <a:defRPr b="0" sz="2600">
                          <a:effectLst>
                            <a:outerShdw sx="100000" sy="100000" kx="0" ky="0" algn="b" rotWithShape="0" blurRad="25400" dist="25400" dir="5400000">
                              <a:srgbClr val="000000">
                                <a:alpha val="60000"/>
                              </a:srgbClr>
                            </a:outerShdw>
                          </a:effectLst>
                          <a:latin typeface="Helvetica Light"/>
                          <a:ea typeface="Helvetica Light"/>
                          <a:cs typeface="Helvetica Light"/>
                        </a:defRPr>
                      </a:pPr>
                    </a:p>
                  </a:txBody>
                  <a:tcPr marL="50800" marR="50800" marT="50800" marB="50800" anchor="ctr" anchorCtr="0" horzOverflow="overflow">
                    <a:solidFill>
                      <a:srgbClr val="F38F18"/>
                    </a:solidFill>
                  </a:tcPr>
                </a:tc>
              </a:tr>
              <a:tr h="1364257">
                <a:tc rowSpan="4">
                  <a:txBody>
                    <a:bodyPr/>
                    <a:lstStyle/>
                    <a:p>
                      <a:pPr defTabSz="914400">
                        <a:defRPr sz="2600"/>
                      </a:pPr>
                      <a:r>
                        <a:t>Financement interne</a:t>
                      </a:r>
                    </a:p>
                    <a:p>
                      <a:pPr defTabSz="914400">
                        <a:defRPr sz="2600"/>
                      </a:pPr>
                      <a:r>
                        <a:t>(I)</a:t>
                      </a:r>
                    </a:p>
                  </a:txBody>
                  <a:tcPr marL="50800" marR="50800" marT="50800" marB="50800" anchor="ctr" anchorCtr="0" horzOverflow="overflow">
                    <a:lnL w="12700">
                      <a:solidFill>
                        <a:srgbClr val="606060"/>
                      </a:solidFill>
                      <a:miter lim="400000"/>
                    </a:lnL>
                    <a:lnB w="12700">
                      <a:solidFill>
                        <a:srgbClr val="606060"/>
                      </a:solidFill>
                      <a:miter lim="400000"/>
                    </a:lnB>
                  </a:tcPr>
                </a:tc>
                <a:tc gridSpan="2" rowSpan="4">
                  <a:txBody>
                    <a:bodyPr/>
                    <a:lstStyle/>
                    <a:p>
                      <a:pPr defTabSz="914400">
                        <a:defRPr sz="2600"/>
                      </a:pPr>
                      <a:r>
                        <a:t>Financement externe</a:t>
                      </a:r>
                    </a:p>
                    <a:p>
                      <a:pPr defTabSz="914400">
                        <a:defRPr sz="2600"/>
                      </a:pPr>
                      <a:r>
                        <a:t>(II)</a:t>
                      </a:r>
                    </a:p>
                  </a:txBody>
                  <a:tcPr marL="50800" marR="50800" marT="50800" marB="50800" anchor="ctr" anchorCtr="0" horzOverflow="overflow">
                    <a:lnR w="12700">
                      <a:solidFill>
                        <a:srgbClr val="606060"/>
                      </a:solidFill>
                      <a:miter lim="400000"/>
                    </a:lnR>
                    <a:lnB w="12700">
                      <a:solidFill>
                        <a:srgbClr val="606060"/>
                      </a:solidFill>
                      <a:miter lim="400000"/>
                    </a:lnB>
                  </a:tcPr>
                </a:tc>
                <a:tc rowSpan="4" hMerge="1">
                  <a:tcPr/>
                </a:tc>
              </a:tr>
              <a:tr h="1364257">
                <a:tc vMerge="1">
                  <a:tcPr/>
                </a:tc>
                <a:tc gridSpan="2" vMerge="1">
                  <a:tcPr/>
                </a:tc>
                <a:tc hMerge="1" vMerge="1">
                  <a:tcPr/>
                </a:tc>
              </a:tr>
              <a:tr h="1364257">
                <a:tc vMerge="1">
                  <a:tcPr/>
                </a:tc>
                <a:tc gridSpan="2" vMerge="1">
                  <a:tcPr/>
                </a:tc>
                <a:tc hMerge="1" vMerge="1">
                  <a:tcPr/>
                </a:tc>
              </a:tr>
              <a:tr h="1364257">
                <a:tc vMerge="1">
                  <a:tcPr/>
                </a:tc>
                <a:tc gridSpan="2" vMerge="1">
                  <a:tcPr/>
                </a:tc>
                <a:tc hMerge="1" vMerge="1">
                  <a:tcPr/>
                </a:tc>
              </a:tr>
            </a:tbl>
          </a:graphicData>
        </a:graphic>
      </p:graphicFrame>
      <p:sp>
        <p:nvSpPr>
          <p:cNvPr id="163" name="Autofinancement"/>
          <p:cNvSpPr/>
          <p:nvPr/>
        </p:nvSpPr>
        <p:spPr>
          <a:xfrm>
            <a:off x="1320737" y="2286000"/>
            <a:ext cx="32259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latin typeface="+mj-lt"/>
                <a:ea typeface="+mj-ea"/>
                <a:cs typeface="+mj-cs"/>
                <a:sym typeface="Helvetica"/>
              </a:defRPr>
            </a:lvl1pPr>
          </a:lstStyle>
          <a:p>
            <a:pPr/>
            <a:r>
              <a:t>Autofinancement</a:t>
            </a:r>
          </a:p>
        </p:txBody>
      </p:sp>
      <p:sp>
        <p:nvSpPr>
          <p:cNvPr id="164" name="Banques"/>
          <p:cNvSpPr/>
          <p:nvPr/>
        </p:nvSpPr>
        <p:spPr>
          <a:xfrm>
            <a:off x="5640739" y="2286000"/>
            <a:ext cx="172332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latin typeface="+mj-lt"/>
                <a:ea typeface="+mj-ea"/>
                <a:cs typeface="+mj-cs"/>
                <a:sym typeface="Helvetica"/>
              </a:defRPr>
            </a:lvl1pPr>
          </a:lstStyle>
          <a:p>
            <a:pPr/>
            <a:r>
              <a:t>Banques</a:t>
            </a:r>
          </a:p>
        </p:txBody>
      </p:sp>
      <p:sp>
        <p:nvSpPr>
          <p:cNvPr id="165" name="Marché financier"/>
          <p:cNvSpPr/>
          <p:nvPr/>
        </p:nvSpPr>
        <p:spPr>
          <a:xfrm>
            <a:off x="8499994" y="2286000"/>
            <a:ext cx="314221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latin typeface="+mj-lt"/>
                <a:ea typeface="+mj-ea"/>
                <a:cs typeface="+mj-cs"/>
                <a:sym typeface="Helvetica"/>
              </a:defRPr>
            </a:lvl1pPr>
          </a:lstStyle>
          <a:p>
            <a:pPr/>
            <a:r>
              <a:t>Marché financier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3"/>
      <p:bldP build="whole" bldLvl="1" animBg="1" rev="0" advAuto="0" spid="165" grpId="5"/>
      <p:bldP build="whole" bldLvl="1" animBg="1" rev="0" advAuto="0" spid="161" grpId="1"/>
      <p:bldP build="whole" bldLvl="1" animBg="1" rev="0" advAuto="0" spid="164" grpId="4"/>
      <p:bldP build="whole" bldLvl="1" animBg="1" rev="0" advAuto="0" spid="162"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I - Le financement interne : l’autofinancement"/>
          <p:cNvSpPr/>
          <p:nvPr/>
        </p:nvSpPr>
        <p:spPr>
          <a:xfrm>
            <a:off x="132655" y="209549"/>
            <a:ext cx="99708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 - Le financement interne : l’autofinancement</a:t>
            </a:r>
          </a:p>
        </p:txBody>
      </p:sp>
      <p:sp>
        <p:nvSpPr>
          <p:cNvPr id="168" name="1. Qu’est-ce que l’autofinancement et comment a-t-il évolué ?"/>
          <p:cNvSpPr/>
          <p:nvPr/>
        </p:nvSpPr>
        <p:spPr>
          <a:xfrm>
            <a:off x="147547" y="1015999"/>
            <a:ext cx="11948946"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1. Qu’est-ce que l’autofinancement et comment a-t-il évolué ?</a:t>
            </a:r>
          </a:p>
        </p:txBody>
      </p:sp>
      <p:sp>
        <p:nvSpPr>
          <p:cNvPr id="169" name="A. Définition"/>
          <p:cNvSpPr/>
          <p:nvPr/>
        </p:nvSpPr>
        <p:spPr>
          <a:xfrm>
            <a:off x="171610" y="2368550"/>
            <a:ext cx="28063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433FF"/>
                </a:solidFill>
                <a:latin typeface="+mj-lt"/>
                <a:ea typeface="+mj-ea"/>
                <a:cs typeface="+mj-cs"/>
                <a:sym typeface="Helvetica"/>
              </a:defRPr>
            </a:lvl1pPr>
          </a:lstStyle>
          <a:p>
            <a:pPr/>
            <a:r>
              <a:t>A. Définition</a:t>
            </a:r>
          </a:p>
        </p:txBody>
      </p:sp>
      <p:grpSp>
        <p:nvGrpSpPr>
          <p:cNvPr id="172" name="L’autofinancement peut se définir comme la capacité pour un agent économique de dégager lui-même les ressources financières lui permettant de payer les dépenses qu’il doit/souhaite réaliser, sans faire appel à une quelconque aide extérieure."/>
          <p:cNvGrpSpPr/>
          <p:nvPr/>
        </p:nvGrpSpPr>
        <p:grpSpPr>
          <a:xfrm>
            <a:off x="241300" y="3187700"/>
            <a:ext cx="12239229" cy="1270000"/>
            <a:chOff x="0" y="0"/>
            <a:chExt cx="12239228" cy="1270000"/>
          </a:xfrm>
        </p:grpSpPr>
        <p:sp>
          <p:nvSpPr>
            <p:cNvPr id="170" name="Rectangle"/>
            <p:cNvSpPr/>
            <p:nvPr/>
          </p:nvSpPr>
          <p:spPr>
            <a:xfrm>
              <a:off x="0" y="0"/>
              <a:ext cx="12239229" cy="1270000"/>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71" name="L’autofinancement peut se définir comme la capacité pour un agent économique de dégager lui-même les ressources financières lui permettant de payer les dépenses qu’il doit/souhaite réaliser, sans faire appel à une quelconque aide extérieure."/>
            <p:cNvSpPr/>
            <p:nvPr/>
          </p:nvSpPr>
          <p:spPr>
            <a:xfrm>
              <a:off x="0" y="31750"/>
              <a:ext cx="12239229" cy="1206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L’autofinancement peut se définir comme la capacité pour un agent économique de dégager lui-même les ressources financières lui permettant de payer les dépenses qu’il doit/souhaite réaliser, sans faire appel à une quelconque aide extérieure.</a:t>
              </a:r>
            </a:p>
          </p:txBody>
        </p:sp>
      </p:grpSp>
      <p:grpSp>
        <p:nvGrpSpPr>
          <p:cNvPr id="177" name="Grouper"/>
          <p:cNvGrpSpPr/>
          <p:nvPr/>
        </p:nvGrpSpPr>
        <p:grpSpPr>
          <a:xfrm>
            <a:off x="604821" y="4641849"/>
            <a:ext cx="5511645" cy="4336163"/>
            <a:chOff x="0" y="0"/>
            <a:chExt cx="5511643" cy="4336161"/>
          </a:xfrm>
        </p:grpSpPr>
        <p:grpSp>
          <p:nvGrpSpPr>
            <p:cNvPr id="175" name="Par quels moyens les ménages et les entreprises s’autofinancent-ils ?"/>
            <p:cNvGrpSpPr/>
            <p:nvPr/>
          </p:nvGrpSpPr>
          <p:grpSpPr>
            <a:xfrm>
              <a:off x="2049477" y="-1"/>
              <a:ext cx="3462167" cy="1882468"/>
              <a:chOff x="0" y="0"/>
              <a:chExt cx="3462165" cy="1882466"/>
            </a:xfrm>
          </p:grpSpPr>
          <p:sp>
            <p:nvSpPr>
              <p:cNvPr id="173" name="Bulle de texte"/>
              <p:cNvSpPr/>
              <p:nvPr/>
            </p:nvSpPr>
            <p:spPr>
              <a:xfrm>
                <a:off x="0" y="0"/>
                <a:ext cx="3462166" cy="1882467"/>
              </a:xfrm>
              <a:prstGeom prst="wedgeEllipseCallout">
                <a:avLst>
                  <a:gd name="adj1" fmla="val -49385"/>
                  <a:gd name="adj2" fmla="val 68109"/>
                </a:avLst>
              </a:prstGeom>
              <a:noFill/>
              <a:ln w="63500" cap="flat">
                <a:solidFill>
                  <a:srgbClr val="000000"/>
                </a:solidFill>
                <a:prstDash val="solid"/>
                <a:miter lim="400000"/>
              </a:ln>
              <a:effectLst/>
            </p:spPr>
            <p:txBody>
              <a:bodyPr wrap="square" lIns="50800" tIns="50800" rIns="50800" bIns="50800" numCol="1" anchor="ctr">
                <a:noAutofit/>
              </a:bodyPr>
              <a:lstStyle/>
              <a:p>
                <a:pPr>
                  <a:defRPr sz="2000"/>
                </a:pPr>
              </a:p>
            </p:txBody>
          </p:sp>
          <p:sp>
            <p:nvSpPr>
              <p:cNvPr id="174" name="Par quels moyens les ménages et les entreprises s’autofinancent-ils ?"/>
              <p:cNvSpPr/>
              <p:nvPr/>
            </p:nvSpPr>
            <p:spPr>
              <a:xfrm>
                <a:off x="507021" y="280832"/>
                <a:ext cx="2448123"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000"/>
                </a:lvl1pPr>
              </a:lstStyle>
              <a:p>
                <a:pPr/>
                <a:r>
                  <a:t>Par quels moyens les ménages et les entreprises s’autofinancent-ils ?</a:t>
                </a:r>
              </a:p>
            </p:txBody>
          </p:sp>
        </p:grpSp>
        <p:pic>
          <p:nvPicPr>
            <p:cNvPr id="176" name="pasted-image.tiff" descr="pasted-image.tiff"/>
            <p:cNvPicPr>
              <a:picLocks noChangeAspect="1"/>
            </p:cNvPicPr>
            <p:nvPr/>
          </p:nvPicPr>
          <p:blipFill>
            <a:blip r:embed="rId2">
              <a:extLst/>
            </a:blip>
            <a:stretch>
              <a:fillRect/>
            </a:stretch>
          </p:blipFill>
          <p:spPr>
            <a:xfrm>
              <a:off x="-1" y="209549"/>
              <a:ext cx="1939957" cy="4126613"/>
            </a:xfrm>
            <a:prstGeom prst="rect">
              <a:avLst/>
            </a:prstGeom>
            <a:ln w="12700" cap="flat">
              <a:noFill/>
              <a:miter lim="400000"/>
            </a:ln>
            <a:effectLst/>
          </p:spPr>
        </p:pic>
      </p:grpSp>
      <p:grpSp>
        <p:nvGrpSpPr>
          <p:cNvPr id="184" name="Grouper"/>
          <p:cNvGrpSpPr/>
          <p:nvPr/>
        </p:nvGrpSpPr>
        <p:grpSpPr>
          <a:xfrm>
            <a:off x="6857999" y="4800599"/>
            <a:ext cx="2028858" cy="3136901"/>
            <a:chOff x="0" y="0"/>
            <a:chExt cx="2028856" cy="3136900"/>
          </a:xfrm>
        </p:grpSpPr>
        <p:grpSp>
          <p:nvGrpSpPr>
            <p:cNvPr id="180" name="Les ménages"/>
            <p:cNvGrpSpPr/>
            <p:nvPr/>
          </p:nvGrpSpPr>
          <p:grpSpPr>
            <a:xfrm>
              <a:off x="-1" y="-1"/>
              <a:ext cx="1939958" cy="1270001"/>
              <a:chOff x="0" y="0"/>
              <a:chExt cx="1939956" cy="1270000"/>
            </a:xfrm>
          </p:grpSpPr>
          <p:sp>
            <p:nvSpPr>
              <p:cNvPr id="178" name="Rectangle aux angles arrondis"/>
              <p:cNvSpPr/>
              <p:nvPr/>
            </p:nvSpPr>
            <p:spPr>
              <a:xfrm>
                <a:off x="0" y="0"/>
                <a:ext cx="1939957" cy="1270000"/>
              </a:xfrm>
              <a:prstGeom prst="roundRect">
                <a:avLst>
                  <a:gd name="adj" fmla="val 15000"/>
                </a:avLst>
              </a:prstGeom>
              <a:gradFill flip="none" rotWithShape="1">
                <a:gsLst>
                  <a:gs pos="0">
                    <a:srgbClr val="FBFBFB"/>
                  </a:gs>
                  <a:gs pos="100000">
                    <a:srgbClr val="BEBEBE"/>
                  </a:gs>
                </a:gsLst>
                <a:lin ang="5400000" scaled="0"/>
              </a:gradFill>
              <a:ln w="63500" cap="flat">
                <a:solidFill>
                  <a:srgbClr val="9452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79" name="Les ménages"/>
              <p:cNvSpPr/>
              <p:nvPr/>
            </p:nvSpPr>
            <p:spPr>
              <a:xfrm>
                <a:off x="55796" y="215899"/>
                <a:ext cx="1828364"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Les ménages </a:t>
                </a:r>
              </a:p>
            </p:txBody>
          </p:sp>
        </p:grpSp>
        <p:grpSp>
          <p:nvGrpSpPr>
            <p:cNvPr id="183" name="Les entreprises"/>
            <p:cNvGrpSpPr/>
            <p:nvPr/>
          </p:nvGrpSpPr>
          <p:grpSpPr>
            <a:xfrm>
              <a:off x="88900" y="1866900"/>
              <a:ext cx="1939957" cy="1270000"/>
              <a:chOff x="0" y="0"/>
              <a:chExt cx="1939956" cy="1270000"/>
            </a:xfrm>
          </p:grpSpPr>
          <p:sp>
            <p:nvSpPr>
              <p:cNvPr id="181" name="Rectangle aux angles arrondis"/>
              <p:cNvSpPr/>
              <p:nvPr/>
            </p:nvSpPr>
            <p:spPr>
              <a:xfrm>
                <a:off x="0" y="0"/>
                <a:ext cx="1939957" cy="1270000"/>
              </a:xfrm>
              <a:prstGeom prst="roundRect">
                <a:avLst>
                  <a:gd name="adj" fmla="val 15000"/>
                </a:avLst>
              </a:prstGeom>
              <a:gradFill flip="none" rotWithShape="1">
                <a:gsLst>
                  <a:gs pos="0">
                    <a:srgbClr val="FBFBFB"/>
                  </a:gs>
                  <a:gs pos="100000">
                    <a:srgbClr val="BEBEBE"/>
                  </a:gs>
                </a:gsLst>
                <a:lin ang="5400000" scaled="0"/>
              </a:gradFill>
              <a:ln w="63500" cap="flat">
                <a:solidFill>
                  <a:srgbClr val="9452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82" name="Les entreprises"/>
              <p:cNvSpPr/>
              <p:nvPr/>
            </p:nvSpPr>
            <p:spPr>
              <a:xfrm>
                <a:off x="55796" y="215899"/>
                <a:ext cx="1828364"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Les entreprises </a:t>
                </a:r>
              </a:p>
            </p:txBody>
          </p:sp>
        </p:grpSp>
      </p:grpSp>
      <p:grpSp>
        <p:nvGrpSpPr>
          <p:cNvPr id="191" name="Grouper"/>
          <p:cNvGrpSpPr/>
          <p:nvPr/>
        </p:nvGrpSpPr>
        <p:grpSpPr>
          <a:xfrm>
            <a:off x="9156699" y="4800599"/>
            <a:ext cx="3500440" cy="3136901"/>
            <a:chOff x="0" y="0"/>
            <a:chExt cx="3500439" cy="3136900"/>
          </a:xfrm>
        </p:grpSpPr>
        <p:grpSp>
          <p:nvGrpSpPr>
            <p:cNvPr id="187" name="………………………."/>
            <p:cNvGrpSpPr/>
            <p:nvPr/>
          </p:nvGrpSpPr>
          <p:grpSpPr>
            <a:xfrm>
              <a:off x="-1" y="-1"/>
              <a:ext cx="3500440" cy="1270001"/>
              <a:chOff x="0" y="0"/>
              <a:chExt cx="3500439" cy="1270000"/>
            </a:xfrm>
          </p:grpSpPr>
          <p:sp>
            <p:nvSpPr>
              <p:cNvPr id="185" name="Rectangle"/>
              <p:cNvSpPr/>
              <p:nvPr/>
            </p:nvSpPr>
            <p:spPr>
              <a:xfrm>
                <a:off x="-1" y="0"/>
                <a:ext cx="3500441" cy="1270000"/>
              </a:xfrm>
              <a:prstGeom prst="rect">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6" name="………………………."/>
              <p:cNvSpPr/>
              <p:nvPr/>
            </p:nvSpPr>
            <p:spPr>
              <a:xfrm>
                <a:off x="-1" y="400049"/>
                <a:ext cx="350044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a:t>
                </a:r>
              </a:p>
            </p:txBody>
          </p:sp>
        </p:grpSp>
        <p:grpSp>
          <p:nvGrpSpPr>
            <p:cNvPr id="190" name="………………………."/>
            <p:cNvGrpSpPr/>
            <p:nvPr/>
          </p:nvGrpSpPr>
          <p:grpSpPr>
            <a:xfrm>
              <a:off x="-1" y="1866900"/>
              <a:ext cx="3500440" cy="1270000"/>
              <a:chOff x="0" y="0"/>
              <a:chExt cx="3500439" cy="1270000"/>
            </a:xfrm>
          </p:grpSpPr>
          <p:sp>
            <p:nvSpPr>
              <p:cNvPr id="188" name="Rectangle"/>
              <p:cNvSpPr/>
              <p:nvPr/>
            </p:nvSpPr>
            <p:spPr>
              <a:xfrm>
                <a:off x="-1" y="0"/>
                <a:ext cx="3500441" cy="1270000"/>
              </a:xfrm>
              <a:prstGeom prst="rect">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9" name="………………………."/>
              <p:cNvSpPr/>
              <p:nvPr/>
            </p:nvSpPr>
            <p:spPr>
              <a:xfrm>
                <a:off x="-1" y="400049"/>
                <a:ext cx="350044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a:t>
                </a:r>
              </a:p>
            </p:txBody>
          </p:sp>
        </p:grpSp>
      </p:grpSp>
      <p:sp>
        <p:nvSpPr>
          <p:cNvPr id="192" name="L’épargne"/>
          <p:cNvSpPr/>
          <p:nvPr/>
        </p:nvSpPr>
        <p:spPr>
          <a:xfrm>
            <a:off x="9700336" y="4965699"/>
            <a:ext cx="21639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L’épargne</a:t>
            </a:r>
          </a:p>
        </p:txBody>
      </p:sp>
      <p:sp>
        <p:nvSpPr>
          <p:cNvPr id="193" name="Les profits"/>
          <p:cNvSpPr/>
          <p:nvPr/>
        </p:nvSpPr>
        <p:spPr>
          <a:xfrm>
            <a:off x="9786777" y="6788150"/>
            <a:ext cx="22402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 profits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3"/>
      <p:bldP build="whole" bldLvl="1" animBg="1" rev="0" advAuto="0" spid="172" grpId="4"/>
      <p:bldP build="whole" bldLvl="1" animBg="1" rev="0" advAuto="0" spid="177" grpId="5"/>
      <p:bldP build="whole" bldLvl="1" animBg="1" rev="0" advAuto="0" spid="167" grpId="1"/>
      <p:bldP build="whole" bldLvl="1" animBg="1" rev="0" advAuto="0" spid="168" grpId="2"/>
      <p:bldP build="whole" bldLvl="1" animBg="1" rev="0" advAuto="0" spid="191" grpId="7"/>
      <p:bldP build="whole" bldLvl="1" animBg="1" rev="0" advAuto="0" spid="184" grpId="6"/>
      <p:bldP build="whole" bldLvl="1" animBg="1" rev="0" advAuto="0" spid="192" grpId="8"/>
      <p:bldP build="whole" bldLvl="1" animBg="1" rev="0" advAuto="0" spid="193" grpId="9"/>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B. Evolution de l’autofinancement"/>
          <p:cNvSpPr/>
          <p:nvPr/>
        </p:nvSpPr>
        <p:spPr>
          <a:xfrm>
            <a:off x="133077" y="171449"/>
            <a:ext cx="74808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433FF"/>
                </a:solidFill>
                <a:latin typeface="+mj-lt"/>
                <a:ea typeface="+mj-ea"/>
                <a:cs typeface="+mj-cs"/>
                <a:sym typeface="Helvetica"/>
              </a:defRPr>
            </a:lvl1pPr>
          </a:lstStyle>
          <a:p>
            <a:pPr/>
            <a:r>
              <a:t>B. Evolution de l’autofinancement</a:t>
            </a:r>
          </a:p>
        </p:txBody>
      </p:sp>
      <p:sp>
        <p:nvSpPr>
          <p:cNvPr id="196" name="Le taux d’autofinancement : outil de mesure"/>
          <p:cNvSpPr/>
          <p:nvPr/>
        </p:nvSpPr>
        <p:spPr>
          <a:xfrm>
            <a:off x="43667" y="977899"/>
            <a:ext cx="99456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Le taux d’autofinancement : outil de mesure  </a:t>
            </a:r>
          </a:p>
        </p:txBody>
      </p:sp>
      <p:sp>
        <p:nvSpPr>
          <p:cNvPr id="197" name="Flèche"/>
          <p:cNvSpPr/>
          <p:nvPr/>
        </p:nvSpPr>
        <p:spPr>
          <a:xfrm>
            <a:off x="254000" y="1784350"/>
            <a:ext cx="1265388" cy="945308"/>
          </a:xfrm>
          <a:prstGeom prst="rightArrow">
            <a:avLst>
              <a:gd name="adj1" fmla="val 32000"/>
              <a:gd name="adj2" fmla="val 84800"/>
            </a:avLst>
          </a:prstGeom>
          <a:solidFill>
            <a:srgbClr val="FF26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200" name="Formule de calcul : ………………………………………"/>
          <p:cNvGrpSpPr/>
          <p:nvPr/>
        </p:nvGrpSpPr>
        <p:grpSpPr>
          <a:xfrm>
            <a:off x="1803400" y="1885950"/>
            <a:ext cx="8013601" cy="1270000"/>
            <a:chOff x="0" y="0"/>
            <a:chExt cx="8013600" cy="1270000"/>
          </a:xfrm>
        </p:grpSpPr>
        <p:sp>
          <p:nvSpPr>
            <p:cNvPr id="198" name="Rectangle"/>
            <p:cNvSpPr/>
            <p:nvPr/>
          </p:nvSpPr>
          <p:spPr>
            <a:xfrm>
              <a:off x="0" y="0"/>
              <a:ext cx="8013601" cy="1270000"/>
            </a:xfrm>
            <a:prstGeom prst="rect">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99" name="Formule de calcul : ………………………………………"/>
            <p:cNvSpPr/>
            <p:nvPr/>
          </p:nvSpPr>
          <p:spPr>
            <a:xfrm>
              <a:off x="0" y="400049"/>
              <a:ext cx="801360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Formule de calcul : ………………………………………</a:t>
              </a:r>
            </a:p>
          </p:txBody>
        </p:sp>
      </p:grpSp>
      <p:grpSp>
        <p:nvGrpSpPr>
          <p:cNvPr id="205" name="Grouper"/>
          <p:cNvGrpSpPr/>
          <p:nvPr/>
        </p:nvGrpSpPr>
        <p:grpSpPr>
          <a:xfrm>
            <a:off x="604821" y="4641849"/>
            <a:ext cx="5511645" cy="4336163"/>
            <a:chOff x="0" y="0"/>
            <a:chExt cx="5511643" cy="4336161"/>
          </a:xfrm>
        </p:grpSpPr>
        <p:grpSp>
          <p:nvGrpSpPr>
            <p:cNvPr id="203" name="A votre avis, pourquoi ce taux doit-il être élevé ?"/>
            <p:cNvGrpSpPr/>
            <p:nvPr/>
          </p:nvGrpSpPr>
          <p:grpSpPr>
            <a:xfrm>
              <a:off x="2049477" y="-1"/>
              <a:ext cx="3462167" cy="1882468"/>
              <a:chOff x="0" y="0"/>
              <a:chExt cx="3462165" cy="1882466"/>
            </a:xfrm>
          </p:grpSpPr>
          <p:sp>
            <p:nvSpPr>
              <p:cNvPr id="201" name="Bulle de texte"/>
              <p:cNvSpPr/>
              <p:nvPr/>
            </p:nvSpPr>
            <p:spPr>
              <a:xfrm>
                <a:off x="0" y="0"/>
                <a:ext cx="3462166" cy="1882467"/>
              </a:xfrm>
              <a:prstGeom prst="wedgeEllipseCallout">
                <a:avLst>
                  <a:gd name="adj1" fmla="val -49385"/>
                  <a:gd name="adj2" fmla="val 68109"/>
                </a:avLst>
              </a:prstGeom>
              <a:noFill/>
              <a:ln w="63500" cap="flat">
                <a:solidFill>
                  <a:srgbClr val="000000"/>
                </a:solidFill>
                <a:prstDash val="solid"/>
                <a:miter lim="400000"/>
              </a:ln>
              <a:effectLst/>
            </p:spPr>
            <p:txBody>
              <a:bodyPr wrap="square" lIns="50800" tIns="50800" rIns="50800" bIns="50800" numCol="1" anchor="ctr">
                <a:noAutofit/>
              </a:bodyPr>
              <a:lstStyle/>
              <a:p>
                <a:pPr>
                  <a:defRPr sz="2000"/>
                </a:pPr>
              </a:p>
            </p:txBody>
          </p:sp>
          <p:sp>
            <p:nvSpPr>
              <p:cNvPr id="202" name="A votre avis, pourquoi ce taux doit-il être élevé ?"/>
              <p:cNvSpPr/>
              <p:nvPr/>
            </p:nvSpPr>
            <p:spPr>
              <a:xfrm>
                <a:off x="507021" y="433232"/>
                <a:ext cx="2448123"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000"/>
                </a:lvl1pPr>
              </a:lstStyle>
              <a:p>
                <a:pPr/>
                <a:r>
                  <a:t>A votre avis, pourquoi ce taux doit-il être élevé ?</a:t>
                </a:r>
              </a:p>
            </p:txBody>
          </p:sp>
        </p:grpSp>
        <p:pic>
          <p:nvPicPr>
            <p:cNvPr id="204" name="pasted-image.tiff" descr="pasted-image.tiff"/>
            <p:cNvPicPr>
              <a:picLocks noChangeAspect="1"/>
            </p:cNvPicPr>
            <p:nvPr/>
          </p:nvPicPr>
          <p:blipFill>
            <a:blip r:embed="rId2">
              <a:extLst/>
            </a:blip>
            <a:stretch>
              <a:fillRect/>
            </a:stretch>
          </p:blipFill>
          <p:spPr>
            <a:xfrm>
              <a:off x="-1" y="209549"/>
              <a:ext cx="1939957" cy="4126613"/>
            </a:xfrm>
            <a:prstGeom prst="rect">
              <a:avLst/>
            </a:prstGeom>
            <a:ln w="12700" cap="flat">
              <a:noFill/>
              <a:miter lim="400000"/>
            </a:ln>
            <a:effectLst/>
          </p:spPr>
        </p:pic>
      </p:grpSp>
      <p:grpSp>
        <p:nvGrpSpPr>
          <p:cNvPr id="208" name="Plus ce taux est élevé moins les entreprises ont besoin de recourir à des sources de financement externes."/>
          <p:cNvGrpSpPr/>
          <p:nvPr/>
        </p:nvGrpSpPr>
        <p:grpSpPr>
          <a:xfrm>
            <a:off x="2768600" y="7169150"/>
            <a:ext cx="8013601" cy="1270000"/>
            <a:chOff x="0" y="0"/>
            <a:chExt cx="8013600" cy="1270000"/>
          </a:xfrm>
        </p:grpSpPr>
        <p:sp>
          <p:nvSpPr>
            <p:cNvPr id="206" name="Rectangle"/>
            <p:cNvSpPr/>
            <p:nvPr/>
          </p:nvSpPr>
          <p:spPr>
            <a:xfrm>
              <a:off x="0" y="0"/>
              <a:ext cx="8013601" cy="1270000"/>
            </a:xfrm>
            <a:prstGeom prst="rect">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07" name="Plus ce taux est élevé moins les entreprises ont besoin de recourir à des sources de financement externes."/>
            <p:cNvSpPr/>
            <p:nvPr/>
          </p:nvSpPr>
          <p:spPr>
            <a:xfrm>
              <a:off x="0" y="215899"/>
              <a:ext cx="8013601"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Plus ce taux est élevé moins les entreprises ont besoin de recourir à des sources de financement externes.</a:t>
              </a:r>
            </a:p>
          </p:txBody>
        </p:sp>
      </p:grpSp>
      <p:sp>
        <p:nvSpPr>
          <p:cNvPr id="209" name="Rectangle"/>
          <p:cNvSpPr/>
          <p:nvPr/>
        </p:nvSpPr>
        <p:spPr>
          <a:xfrm>
            <a:off x="7023100" y="232468"/>
            <a:ext cx="5759948" cy="9288664"/>
          </a:xfrm>
          <a:prstGeom prst="rect">
            <a:avLst/>
          </a:prstGeom>
          <a:gradFill>
            <a:gsLst>
              <a:gs pos="0">
                <a:srgbClr val="51A8F9"/>
              </a:gs>
              <a:gs pos="100000">
                <a:schemeClr val="accent1"/>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0" name="Document 1 : L’évolution du TA des PME et des GE de 1997 à 2012 en France"/>
          <p:cNvSpPr/>
          <p:nvPr/>
        </p:nvSpPr>
        <p:spPr>
          <a:xfrm>
            <a:off x="7153906" y="406399"/>
            <a:ext cx="5752333"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latin typeface="+mj-lt"/>
                <a:ea typeface="+mj-ea"/>
                <a:cs typeface="+mj-cs"/>
                <a:sym typeface="Helvetica"/>
              </a:defRPr>
            </a:lvl1pPr>
          </a:lstStyle>
          <a:p>
            <a:pPr/>
            <a:r>
              <a:t>Document 1 : L’évolution du TA des PME et des GE de 1997 à 2012 en France</a:t>
            </a:r>
          </a:p>
        </p:txBody>
      </p:sp>
      <p:pic>
        <p:nvPicPr>
          <p:cNvPr id="211" name="pasted-image.tiff" descr="pasted-image.tiff"/>
          <p:cNvPicPr>
            <a:picLocks noChangeAspect="1"/>
          </p:cNvPicPr>
          <p:nvPr/>
        </p:nvPicPr>
        <p:blipFill>
          <a:blip r:embed="rId3">
            <a:extLst/>
          </a:blip>
          <a:stretch>
            <a:fillRect/>
          </a:stretch>
        </p:blipFill>
        <p:spPr>
          <a:xfrm>
            <a:off x="7156239" y="1358095"/>
            <a:ext cx="5493670" cy="4535472"/>
          </a:xfrm>
          <a:prstGeom prst="rect">
            <a:avLst/>
          </a:prstGeom>
          <a:ln w="12700">
            <a:miter lim="400000"/>
          </a:ln>
        </p:spPr>
      </p:pic>
      <p:sp>
        <p:nvSpPr>
          <p:cNvPr id="212" name="Analyser l’évolution du TA des PME et GE sur la période"/>
          <p:cNvSpPr/>
          <p:nvPr/>
        </p:nvSpPr>
        <p:spPr>
          <a:xfrm>
            <a:off x="7169825" y="6083261"/>
            <a:ext cx="5511644"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FFFFFF"/>
                </a:solidFill>
                <a:latin typeface="+mj-lt"/>
                <a:ea typeface="+mj-ea"/>
                <a:cs typeface="+mj-cs"/>
                <a:sym typeface="Helvetica"/>
              </a:defRPr>
            </a:lvl1pPr>
          </a:lstStyle>
          <a:p>
            <a:pPr/>
            <a:r>
              <a:t>Analyser l’évolution du TA des PME et GE sur la période</a:t>
            </a:r>
          </a:p>
        </p:txBody>
      </p:sp>
      <p:sp>
        <p:nvSpPr>
          <p:cNvPr id="213" name="Selon vous, pourquoi le TA des GE est-il en moyenne plus élevé que celui des PME ?"/>
          <p:cNvSpPr/>
          <p:nvPr/>
        </p:nvSpPr>
        <p:spPr>
          <a:xfrm>
            <a:off x="7169825" y="7098458"/>
            <a:ext cx="5511644"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FFFFFF"/>
                </a:solidFill>
                <a:latin typeface="+mj-lt"/>
                <a:ea typeface="+mj-ea"/>
                <a:cs typeface="+mj-cs"/>
                <a:sym typeface="Helvetica"/>
              </a:defRPr>
            </a:lvl1pPr>
          </a:lstStyle>
          <a:p>
            <a:pPr/>
            <a:r>
              <a:t>Selon vous, pourquoi le TA des GE est-il en moyenne plus élevé que celui des PME ?</a:t>
            </a:r>
          </a:p>
        </p:txBody>
      </p:sp>
      <p:sp>
        <p:nvSpPr>
          <p:cNvPr id="214" name="Présenter les éléments susceptibles de faire baisser le TA d’une entreprise"/>
          <p:cNvSpPr/>
          <p:nvPr/>
        </p:nvSpPr>
        <p:spPr>
          <a:xfrm>
            <a:off x="7147252" y="8443855"/>
            <a:ext cx="5511643"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FFFFFF"/>
                </a:solidFill>
                <a:latin typeface="+mj-lt"/>
                <a:ea typeface="+mj-ea"/>
                <a:cs typeface="+mj-cs"/>
                <a:sym typeface="Helvetica"/>
              </a:defRPr>
            </a:lvl1pPr>
          </a:lstStyle>
          <a:p>
            <a:pPr/>
            <a:r>
              <a:t>Présenter les éléments susceptibles de faire baisser le TA d’une entreprise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9" fill="hold">
                                  <p:stCondLst>
                                    <p:cond delay="0"/>
                                  </p:stCondLst>
                                  <p:iterate type="el" backwards="0">
                                    <p:tmAbs val="0"/>
                                  </p:iterate>
                                  <p:childTnLst>
                                    <p:set>
                                      <p:cBhvr>
                                        <p:cTn id="38" fill="hold"/>
                                        <p:tgtEl>
                                          <p:spTgt spid="211"/>
                                        </p:tgtEl>
                                        <p:attrNameLst>
                                          <p:attrName>style.visibility</p:attrName>
                                        </p:attrNameLst>
                                      </p:cBhvr>
                                      <p:to>
                                        <p:strVal val="visible"/>
                                      </p:to>
                                    </p:set>
                                    <p:animEffect filter="wipe(left)" transition="in">
                                      <p:cBhvr>
                                        <p:cTn id="39" dur="500"/>
                                        <p:tgtEl>
                                          <p:spTgt spid="211"/>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0" fill="hold">
                                  <p:stCondLst>
                                    <p:cond delay="0"/>
                                  </p:stCondLst>
                                  <p:iterate type="el" backwards="0">
                                    <p:tmAbs val="0"/>
                                  </p:iterate>
                                  <p:childTnLst>
                                    <p:set>
                                      <p:cBhvr>
                                        <p:cTn id="43" fill="hold"/>
                                        <p:tgtEl>
                                          <p:spTgt spid="2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1" fill="hold">
                                  <p:stCondLst>
                                    <p:cond delay="0"/>
                                  </p:stCondLst>
                                  <p:iterate type="el" backwards="0">
                                    <p:tmAbs val="0"/>
                                  </p:iterate>
                                  <p:childTnLst>
                                    <p:set>
                                      <p:cBhvr>
                                        <p:cTn id="47" fill="hold"/>
                                        <p:tgtEl>
                                          <p:spTgt spid="2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2" fill="hold">
                                  <p:stCondLst>
                                    <p:cond delay="0"/>
                                  </p:stCondLst>
                                  <p:iterate type="el" backwards="0">
                                    <p:tmAbs val="0"/>
                                  </p:iterate>
                                  <p:childTnLst>
                                    <p:set>
                                      <p:cBhvr>
                                        <p:cTn id="51" fill="hold"/>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P build="whole" bldLvl="1" animBg="1" rev="0" advAuto="0" spid="213" grpId="11"/>
      <p:bldP build="whole" bldLvl="1" animBg="1" rev="0" advAuto="0" spid="196" grpId="2"/>
      <p:bldP build="whole" bldLvl="1" animBg="1" rev="0" advAuto="0" spid="197" grpId="3"/>
      <p:bldP build="whole" bldLvl="1" animBg="1" rev="0" advAuto="0" spid="210" grpId="8"/>
      <p:bldP build="whole" bldLvl="1" animBg="1" rev="0" advAuto="0" spid="200" grpId="4"/>
      <p:bldP build="whole" bldLvl="1" animBg="1" rev="0" advAuto="0" spid="212" grpId="10"/>
      <p:bldP build="whole" bldLvl="1" animBg="1" rev="0" advAuto="0" spid="214" grpId="12"/>
      <p:bldP build="whole" bldLvl="1" animBg="1" rev="0" advAuto="0" spid="208" grpId="6"/>
      <p:bldP build="whole" bldLvl="1" animBg="1" rev="0" advAuto="0" spid="205" grpId="5"/>
      <p:bldP build="whole" bldLvl="1" animBg="1" rev="0" advAuto="0" spid="209" grpId="7"/>
      <p:bldP build="whole" bldLvl="1" animBg="1" rev="0" advAuto="0" spid="211" grpId="9"/>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2" name="Grouper"/>
          <p:cNvGrpSpPr/>
          <p:nvPr/>
        </p:nvGrpSpPr>
        <p:grpSpPr>
          <a:xfrm>
            <a:off x="126999" y="232468"/>
            <a:ext cx="5883141" cy="9288664"/>
            <a:chOff x="0" y="0"/>
            <a:chExt cx="5883140" cy="9288662"/>
          </a:xfrm>
        </p:grpSpPr>
        <p:sp>
          <p:nvSpPr>
            <p:cNvPr id="216" name="Rectangle"/>
            <p:cNvSpPr/>
            <p:nvPr/>
          </p:nvSpPr>
          <p:spPr>
            <a:xfrm>
              <a:off x="-1" y="-1"/>
              <a:ext cx="5759949" cy="9288664"/>
            </a:xfrm>
            <a:prstGeom prst="rect">
              <a:avLst/>
            </a:prstGeom>
            <a:gradFill flip="none" rotWithShape="1">
              <a:gsLst>
                <a:gs pos="0">
                  <a:srgbClr val="51A8F9"/>
                </a:gs>
                <a:gs pos="100000">
                  <a:schemeClr val="accent1"/>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7" name="Document 1 : L’évolution du TA des PME et des GE de 1997 à 2012 en France"/>
            <p:cNvSpPr/>
            <p:nvPr/>
          </p:nvSpPr>
          <p:spPr>
            <a:xfrm>
              <a:off x="130806" y="173930"/>
              <a:ext cx="5752334"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200">
                  <a:latin typeface="+mj-lt"/>
                  <a:ea typeface="+mj-ea"/>
                  <a:cs typeface="+mj-cs"/>
                  <a:sym typeface="Helvetica"/>
                </a:defRPr>
              </a:lvl1pPr>
            </a:lstStyle>
            <a:p>
              <a:pPr/>
              <a:r>
                <a:t>Document 1 : L’évolution du TA des PME et des GE de 1997 à 2012 en France</a:t>
              </a:r>
            </a:p>
          </p:txBody>
        </p:sp>
        <p:pic>
          <p:nvPicPr>
            <p:cNvPr id="218" name="pasted-image.tiff" descr="pasted-image.tiff"/>
            <p:cNvPicPr>
              <a:picLocks noChangeAspect="1"/>
            </p:cNvPicPr>
            <p:nvPr/>
          </p:nvPicPr>
          <p:blipFill>
            <a:blip r:embed="rId2">
              <a:extLst/>
            </a:blip>
            <a:stretch>
              <a:fillRect/>
            </a:stretch>
          </p:blipFill>
          <p:spPr>
            <a:xfrm>
              <a:off x="133138" y="1125626"/>
              <a:ext cx="5493672" cy="4535474"/>
            </a:xfrm>
            <a:prstGeom prst="rect">
              <a:avLst/>
            </a:prstGeom>
            <a:ln w="12700" cap="flat">
              <a:noFill/>
              <a:miter lim="400000"/>
            </a:ln>
            <a:effectLst/>
          </p:spPr>
        </p:pic>
        <p:sp>
          <p:nvSpPr>
            <p:cNvPr id="219" name="Analyser l’évolution du TA des PME et GE sur la période"/>
            <p:cNvSpPr/>
            <p:nvPr/>
          </p:nvSpPr>
          <p:spPr>
            <a:xfrm>
              <a:off x="146724" y="5850793"/>
              <a:ext cx="5511645"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200">
                  <a:solidFill>
                    <a:srgbClr val="FFFFFF"/>
                  </a:solidFill>
                  <a:latin typeface="+mj-lt"/>
                  <a:ea typeface="+mj-ea"/>
                  <a:cs typeface="+mj-cs"/>
                  <a:sym typeface="Helvetica"/>
                </a:defRPr>
              </a:lvl1pPr>
            </a:lstStyle>
            <a:p>
              <a:pPr/>
              <a:r>
                <a:t>Analyser l’évolution du TA des PME et GE sur la période</a:t>
              </a:r>
            </a:p>
          </p:txBody>
        </p:sp>
        <p:sp>
          <p:nvSpPr>
            <p:cNvPr id="220" name="Selon vous, pourquoi le TA des GE est-il en moyenne plus élevé que celui des PME ?"/>
            <p:cNvSpPr/>
            <p:nvPr/>
          </p:nvSpPr>
          <p:spPr>
            <a:xfrm>
              <a:off x="146724" y="6865990"/>
              <a:ext cx="5511645"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200">
                  <a:solidFill>
                    <a:srgbClr val="FFFFFF"/>
                  </a:solidFill>
                  <a:latin typeface="+mj-lt"/>
                  <a:ea typeface="+mj-ea"/>
                  <a:cs typeface="+mj-cs"/>
                  <a:sym typeface="Helvetica"/>
                </a:defRPr>
              </a:lvl1pPr>
            </a:lstStyle>
            <a:p>
              <a:pPr/>
              <a:r>
                <a:t>Selon vous, pourquoi le TA des GE est-il en moyenne plus élevé que celui des PME ?</a:t>
              </a:r>
            </a:p>
          </p:txBody>
        </p:sp>
        <p:sp>
          <p:nvSpPr>
            <p:cNvPr id="221" name="Présenter les éléments susceptibles de faire baisser le TA d’une entreprise"/>
            <p:cNvSpPr/>
            <p:nvPr/>
          </p:nvSpPr>
          <p:spPr>
            <a:xfrm>
              <a:off x="124151" y="8211386"/>
              <a:ext cx="5511644"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200">
                  <a:solidFill>
                    <a:srgbClr val="FFFFFF"/>
                  </a:solidFill>
                  <a:latin typeface="+mj-lt"/>
                  <a:ea typeface="+mj-ea"/>
                  <a:cs typeface="+mj-cs"/>
                  <a:sym typeface="Helvetica"/>
                </a:defRPr>
              </a:lvl1pPr>
            </a:lstStyle>
            <a:p>
              <a:pPr/>
              <a:r>
                <a:t>Présenter les éléments susceptibles de faire baisser le TA d’une entreprise</a:t>
              </a:r>
            </a:p>
          </p:txBody>
        </p:sp>
      </p:grpSp>
      <p:sp>
        <p:nvSpPr>
          <p:cNvPr id="223" name="Réponses aux questions"/>
          <p:cNvSpPr/>
          <p:nvPr/>
        </p:nvSpPr>
        <p:spPr>
          <a:xfrm>
            <a:off x="6749367" y="330199"/>
            <a:ext cx="55004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2600"/>
                </a:solidFill>
                <a:latin typeface="+mj-lt"/>
                <a:ea typeface="+mj-ea"/>
                <a:cs typeface="+mj-cs"/>
                <a:sym typeface="Helvetica"/>
              </a:defRPr>
            </a:lvl1pPr>
          </a:lstStyle>
          <a:p>
            <a:pPr/>
            <a:r>
              <a:t>Réponses aux questions</a:t>
            </a:r>
          </a:p>
        </p:txBody>
      </p:sp>
      <p:sp>
        <p:nvSpPr>
          <p:cNvPr id="224" name="le taux d’autofinancement des PME est plus stable   que celui des GE qui connaît des variations à la fois plus fréquentes et plus importantes. À noter également que les taux d’autofinancement des GE et des PME ont connu une tendance à la diminution sur la période 1997-2012."/>
          <p:cNvSpPr/>
          <p:nvPr/>
        </p:nvSpPr>
        <p:spPr>
          <a:xfrm>
            <a:off x="6518523" y="911101"/>
            <a:ext cx="6305154" cy="49214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lnSpc>
                <a:spcPts val="5500"/>
              </a:lnSpc>
              <a:defRPr sz="2400">
                <a:latin typeface="+mj-lt"/>
                <a:ea typeface="+mj-ea"/>
                <a:cs typeface="+mj-cs"/>
                <a:sym typeface="Helvetica"/>
              </a:defRPr>
            </a:lvl1pPr>
          </a:lstStyle>
          <a:p>
            <a:pPr/>
            <a:r>
              <a:t>le taux d’autofinancement des PME est plus stable   que celui des GE qui connaît des variations à la fois plus fréquentes et plus importantes. À noter également que les taux d’autofinancement des GE et des PME ont connu une tendance à la diminution sur la période 1997-2012.</a:t>
            </a:r>
          </a:p>
        </p:txBody>
      </p:sp>
      <p:sp>
        <p:nvSpPr>
          <p:cNvPr id="225" name="Flèche"/>
          <p:cNvSpPr/>
          <p:nvPr/>
        </p:nvSpPr>
        <p:spPr>
          <a:xfrm rot="18600000">
            <a:off x="5499100" y="5378450"/>
            <a:ext cx="1270000"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6" name="Flèche"/>
          <p:cNvSpPr/>
          <p:nvPr/>
        </p:nvSpPr>
        <p:spPr>
          <a:xfrm rot="20100000">
            <a:off x="5676900" y="6877050"/>
            <a:ext cx="1270000"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7" name="Les GE =&gt; plus de profits que les PME et plus d’I =&gt; taux de financement supérieur aux PME."/>
          <p:cNvSpPr/>
          <p:nvPr/>
        </p:nvSpPr>
        <p:spPr>
          <a:xfrm>
            <a:off x="7084639" y="5648200"/>
            <a:ext cx="5500466" cy="21274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5500"/>
              </a:lnSpc>
              <a:defRPr sz="2400">
                <a:latin typeface="+mj-lt"/>
                <a:ea typeface="+mj-ea"/>
                <a:cs typeface="+mj-cs"/>
                <a:sym typeface="Helvetica"/>
              </a:defRPr>
            </a:lvl1pPr>
          </a:lstStyle>
          <a:p>
            <a:pPr/>
            <a:r>
              <a:t>Les GE =&gt; plus de profits que les PME et plus d’I =&gt; taux de financement supérieur aux PME.</a:t>
            </a:r>
          </a:p>
        </p:txBody>
      </p:sp>
      <p:sp>
        <p:nvSpPr>
          <p:cNvPr id="228" name="Flèche"/>
          <p:cNvSpPr/>
          <p:nvPr/>
        </p:nvSpPr>
        <p:spPr>
          <a:xfrm>
            <a:off x="5633961" y="8312150"/>
            <a:ext cx="1270002" cy="1270000"/>
          </a:xfrm>
          <a:prstGeom prst="rightArrow">
            <a:avLst>
              <a:gd name="adj1" fmla="val 32000"/>
              <a:gd name="adj2" fmla="val 64000"/>
            </a:avLst>
          </a:prstGeom>
          <a:solidFill>
            <a:srgbClr val="F38F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9" name="- Le niveau d’investissement. (1 condition laquelle ?)…"/>
          <p:cNvSpPr/>
          <p:nvPr/>
        </p:nvSpPr>
        <p:spPr>
          <a:xfrm>
            <a:off x="7084639" y="7604000"/>
            <a:ext cx="5883141" cy="212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5500"/>
              </a:lnSpc>
              <a:defRPr sz="2400">
                <a:latin typeface="+mj-lt"/>
                <a:ea typeface="+mj-ea"/>
                <a:cs typeface="+mj-cs"/>
                <a:sym typeface="Helvetica"/>
              </a:defRPr>
            </a:pPr>
            <a:r>
              <a:t>- Le niveau d’investissement. (1 condition laquelle ?)</a:t>
            </a:r>
          </a:p>
          <a:p>
            <a:pPr algn="l" defTabSz="457200">
              <a:lnSpc>
                <a:spcPts val="5500"/>
              </a:lnSpc>
              <a:defRPr sz="2400">
                <a:latin typeface="+mj-lt"/>
                <a:ea typeface="+mj-ea"/>
                <a:cs typeface="+mj-cs"/>
                <a:sym typeface="Helvetica"/>
              </a:defRPr>
            </a:pPr>
            <a:r>
              <a:t>- La réduction des marges de l’entreprise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2"/>
      <p:bldP build="whole" bldLvl="1" animBg="1" rev="0" advAuto="0" spid="228" grpId="7"/>
      <p:bldP build="whole" bldLvl="1" animBg="1" rev="0" advAuto="0" spid="225" grpId="3"/>
      <p:bldP build="whole" bldLvl="1" animBg="1" rev="0" advAuto="0" spid="222" grpId="1"/>
      <p:bldP build="whole" bldLvl="1" animBg="1" rev="0" advAuto="0" spid="229" grpId="8"/>
      <p:bldP build="whole" bldLvl="1" animBg="1" rev="0" advAuto="0" spid="226" grpId="5"/>
      <p:bldP build="whole" bldLvl="1" animBg="1" rev="0" advAuto="0" spid="224" grpId="4"/>
      <p:bldP build="whole" bldLvl="1" animBg="1" rev="0" advAuto="0" spid="227"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pasted-image.tiff" descr="pasted-image.tiff"/>
          <p:cNvPicPr>
            <a:picLocks noChangeAspect="1"/>
          </p:cNvPicPr>
          <p:nvPr/>
        </p:nvPicPr>
        <p:blipFill>
          <a:blip r:embed="rId2">
            <a:extLst/>
          </a:blip>
          <a:stretch>
            <a:fillRect/>
          </a:stretch>
        </p:blipFill>
        <p:spPr>
          <a:xfrm>
            <a:off x="5702300" y="163678"/>
            <a:ext cx="7066834" cy="5290973"/>
          </a:xfrm>
          <a:prstGeom prst="rect">
            <a:avLst/>
          </a:prstGeom>
          <a:ln w="12700">
            <a:miter lim="400000"/>
          </a:ln>
        </p:spPr>
      </p:pic>
      <p:grpSp>
        <p:nvGrpSpPr>
          <p:cNvPr id="234" name="Grouper"/>
          <p:cNvGrpSpPr/>
          <p:nvPr/>
        </p:nvGrpSpPr>
        <p:grpSpPr>
          <a:xfrm>
            <a:off x="88900" y="139700"/>
            <a:ext cx="4775200" cy="889000"/>
            <a:chOff x="0" y="0"/>
            <a:chExt cx="4775200" cy="889000"/>
          </a:xfrm>
        </p:grpSpPr>
        <p:sp>
          <p:nvSpPr>
            <p:cNvPr id="232" name="Rectangle"/>
            <p:cNvSpPr/>
            <p:nvPr/>
          </p:nvSpPr>
          <p:spPr>
            <a:xfrm>
              <a:off x="0" y="0"/>
              <a:ext cx="4775200" cy="889000"/>
            </a:xfrm>
            <a:prstGeom prst="rect">
              <a:avLst/>
            </a:prstGeom>
            <a:gradFill flip="none" rotWithShape="1">
              <a:gsLst>
                <a:gs pos="0">
                  <a:srgbClr val="70BF41"/>
                </a:gs>
                <a:gs pos="100000">
                  <a:schemeClr val="accent2"/>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233" name="Exercice de réflexion"/>
            <p:cNvSpPr/>
            <p:nvPr/>
          </p:nvSpPr>
          <p:spPr>
            <a:xfrm>
              <a:off x="43221" y="120649"/>
              <a:ext cx="468875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mj-lt"/>
                  <a:ea typeface="+mj-ea"/>
                  <a:cs typeface="+mj-cs"/>
                  <a:sym typeface="Helvetica"/>
                </a:defRPr>
              </a:lvl1pPr>
            </a:lstStyle>
            <a:p>
              <a:pPr/>
              <a:r>
                <a:t>Exercice de réflexion</a:t>
              </a:r>
            </a:p>
          </p:txBody>
        </p:sp>
      </p:grpSp>
      <p:sp>
        <p:nvSpPr>
          <p:cNvPr id="235" name="Les marges des entreprises ont significativement augmenté. Mais contrairement à ce qui était espéré, l’investissement n’a pas suivi. Il en avait déjà été ainsi au milieu des années 1980, lors du spectaculaire redressement des marges des entreprises opéré à ce moment-là : en fait, la dynamique de l’investissement ne dépend pas en premier lieu de celle des profits, mais du dynamisme de la demande !"/>
          <p:cNvSpPr/>
          <p:nvPr/>
        </p:nvSpPr>
        <p:spPr>
          <a:xfrm>
            <a:off x="102378" y="1285163"/>
            <a:ext cx="5382299"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4200"/>
              </a:spcBef>
              <a:defRPr b="1" sz="2200">
                <a:latin typeface="+mj-lt"/>
                <a:ea typeface="+mj-ea"/>
                <a:cs typeface="+mj-cs"/>
                <a:sym typeface="Helvetica"/>
              </a:defRPr>
            </a:pPr>
            <a:r>
              <a:t>Les marges des entreprises ont significativement augmenté. Mais contrairement à ce qui était espéré, l’investissement n’a pas suivi. Il en avait déjà été ainsi au milieu des années 1980, lors du spectaculaire redressement des marges des entreprises opéré à ce moment-là : </a:t>
            </a:r>
            <a:r>
              <a:rPr u="sng"/>
              <a:t>en fait, la dynamique de l’investissement ne dépend pas en premier lieu de celle des profits, mais du dynamisme de la demande !</a:t>
            </a:r>
          </a:p>
        </p:txBody>
      </p:sp>
      <p:sp>
        <p:nvSpPr>
          <p:cNvPr id="236" name="Q1. Globalement, existe-t-il une corrélation entre le taux de marge et le taux d’investissement ?"/>
          <p:cNvSpPr/>
          <p:nvPr/>
        </p:nvSpPr>
        <p:spPr>
          <a:xfrm>
            <a:off x="244077" y="5900381"/>
            <a:ext cx="10764761"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0433FF"/>
                </a:solidFill>
                <a:latin typeface="+mj-lt"/>
                <a:ea typeface="+mj-ea"/>
                <a:cs typeface="+mj-cs"/>
                <a:sym typeface="Helvetica"/>
              </a:defRPr>
            </a:lvl1pPr>
          </a:lstStyle>
          <a:p>
            <a:pPr/>
            <a:r>
              <a:t>Q1. Globalement, existe-t-il une corrélation entre le taux de marge et le taux d’investissement ?</a:t>
            </a:r>
          </a:p>
        </p:txBody>
      </p:sp>
      <p:sp>
        <p:nvSpPr>
          <p:cNvPr id="237" name="Q2. Expliquer la phrase soulignée dans le texte."/>
          <p:cNvSpPr/>
          <p:nvPr/>
        </p:nvSpPr>
        <p:spPr>
          <a:xfrm>
            <a:off x="244077" y="7881581"/>
            <a:ext cx="9053188"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0433FF"/>
                </a:solidFill>
                <a:latin typeface="+mj-lt"/>
                <a:ea typeface="+mj-ea"/>
                <a:cs typeface="+mj-cs"/>
                <a:sym typeface="Helvetica"/>
              </a:defRPr>
            </a:lvl1pPr>
          </a:lstStyle>
          <a:p>
            <a:pPr/>
            <a:r>
              <a:t>Q2. Expliquer la phrase soulignée dans le texte.</a:t>
            </a:r>
          </a:p>
        </p:txBody>
      </p:sp>
      <p:sp>
        <p:nvSpPr>
          <p:cNvPr id="238" name="Q1. Correction : Oui, nous pouvons voir sur le graphique que les tendances des deux courbes sont a peu près similaires c’est-à-dire qu’elles sont juxtaposables."/>
          <p:cNvSpPr/>
          <p:nvPr/>
        </p:nvSpPr>
        <p:spPr>
          <a:xfrm>
            <a:off x="244077" y="6890981"/>
            <a:ext cx="11629006"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FF2600"/>
                </a:solidFill>
                <a:latin typeface="+mj-lt"/>
                <a:ea typeface="+mj-ea"/>
                <a:cs typeface="+mj-cs"/>
                <a:sym typeface="Helvetica"/>
              </a:defRPr>
            </a:lvl1pPr>
          </a:lstStyle>
          <a:p>
            <a:pPr/>
            <a:r>
              <a:t>Q1. Correction : Oui, nous pouvons voir sur le graphique que les tendances des deux courbes sont a peu près similaires c’est-à-dire qu’elles sont juxtaposables.</a:t>
            </a:r>
          </a:p>
        </p:txBody>
      </p:sp>
      <p:sp>
        <p:nvSpPr>
          <p:cNvPr id="239" name="Q2. Correction : Les entreprises n’investissent pas plus lorsqu’elles génèrent d’importants profits. Ce qui pousse les entreprises à investir c’est le niveau de la demande, son intensité."/>
          <p:cNvSpPr/>
          <p:nvPr/>
        </p:nvSpPr>
        <p:spPr>
          <a:xfrm>
            <a:off x="244077" y="8541981"/>
            <a:ext cx="12237019"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200">
                <a:solidFill>
                  <a:srgbClr val="FF2600"/>
                </a:solidFill>
                <a:latin typeface="+mj-lt"/>
                <a:ea typeface="+mj-ea"/>
                <a:cs typeface="+mj-cs"/>
                <a:sym typeface="Helvetica"/>
              </a:defRPr>
            </a:lvl1pPr>
          </a:lstStyle>
          <a:p>
            <a:pPr/>
            <a:r>
              <a:t>Q2. Correction : Les entreprises n’investissent pas plus lorsqu’elles génèrent d’importants profits. Ce qui pousse les entreprises à investir c’est le niveau de la demande, son intensité.</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231"/>
                                        </p:tgtEl>
                                        <p:attrNameLst>
                                          <p:attrName>style.visibility</p:attrName>
                                        </p:attrNameLst>
                                      </p:cBhvr>
                                      <p:to>
                                        <p:strVal val="visible"/>
                                      </p:to>
                                    </p:set>
                                    <p:animEffect filter="wipe(left)" transition="in">
                                      <p:cBhvr>
                                        <p:cTn id="15" dur="1000"/>
                                        <p:tgtEl>
                                          <p:spTgt spid="23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2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el" backwards="0">
                                    <p:tmAbs val="0"/>
                                  </p:iterate>
                                  <p:childTnLst>
                                    <p:set>
                                      <p:cBhvr>
                                        <p:cTn id="23" fill="hold"/>
                                        <p:tgtEl>
                                          <p:spTgt spid="2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6" fill="hold">
                                  <p:stCondLst>
                                    <p:cond delay="0"/>
                                  </p:stCondLst>
                                  <p:iterate type="el" backwards="0">
                                    <p:tmAbs val="0"/>
                                  </p:iterate>
                                  <p:childTnLst>
                                    <p:set>
                                      <p:cBhvr>
                                        <p:cTn id="27" fill="hold"/>
                                        <p:tgtEl>
                                          <p:spTgt spid="238"/>
                                        </p:tgtEl>
                                        <p:attrNameLst>
                                          <p:attrName>style.visibility</p:attrName>
                                        </p:attrNameLst>
                                      </p:cBhvr>
                                      <p:to>
                                        <p:strVal val="visible"/>
                                      </p:to>
                                    </p:set>
                                    <p:animEffect filter="wipe(left)" transition="in">
                                      <p:cBhvr>
                                        <p:cTn id="28" dur="1000"/>
                                        <p:tgtEl>
                                          <p:spTgt spid="238"/>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239"/>
                                        </p:tgtEl>
                                        <p:attrNameLst>
                                          <p:attrName>style.visibility</p:attrName>
                                        </p:attrNameLst>
                                      </p:cBhvr>
                                      <p:to>
                                        <p:strVal val="visible"/>
                                      </p:to>
                                    </p:set>
                                    <p:animEffect filter="wipe(left)" transition="in">
                                      <p:cBhvr>
                                        <p:cTn id="33"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4"/>
      <p:bldP build="whole" bldLvl="1" animBg="1" rev="0" advAuto="0" spid="235" grpId="2"/>
      <p:bldP build="whole" bldLvl="1" animBg="1" rev="0" advAuto="0" spid="237" grpId="5"/>
      <p:bldP build="whole" bldLvl="1" animBg="1" rev="0" advAuto="0" spid="234" grpId="1"/>
      <p:bldP build="whole" bldLvl="1" animBg="1" rev="0" advAuto="0" spid="239" grpId="7"/>
      <p:bldP build="whole" bldLvl="1" animBg="1" rev="0" advAuto="0" spid="231" grpId="3"/>
      <p:bldP build="whole" bldLvl="1" animBg="1" rev="0" advAuto="0" spid="238"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2. Les caractéristiques de l’autofinancement"/>
          <p:cNvSpPr/>
          <p:nvPr/>
        </p:nvSpPr>
        <p:spPr>
          <a:xfrm>
            <a:off x="109447" y="984249"/>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FF2600"/>
                </a:solidFill>
                <a:latin typeface="+mj-lt"/>
                <a:ea typeface="+mj-ea"/>
                <a:cs typeface="+mj-cs"/>
                <a:sym typeface="Helvetica"/>
              </a:defRPr>
            </a:lvl1pPr>
          </a:lstStyle>
          <a:p>
            <a:pPr/>
            <a:r>
              <a:t>2. Les caractéristiques de l’autofinancement</a:t>
            </a:r>
          </a:p>
        </p:txBody>
      </p:sp>
      <p:sp>
        <p:nvSpPr>
          <p:cNvPr id="242" name="I - Le financement interne : l’autofinancement"/>
          <p:cNvSpPr/>
          <p:nvPr/>
        </p:nvSpPr>
        <p:spPr>
          <a:xfrm>
            <a:off x="132655" y="209549"/>
            <a:ext cx="99708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a:defRPr>
            </a:lvl1pPr>
          </a:lstStyle>
          <a:p>
            <a:pPr/>
            <a:r>
              <a:t>I - Le financement interne : l’autofinancement</a:t>
            </a:r>
          </a:p>
        </p:txBody>
      </p:sp>
      <p:sp>
        <p:nvSpPr>
          <p:cNvPr id="243" name="A. Les avantages de l’autofinancement"/>
          <p:cNvSpPr/>
          <p:nvPr/>
        </p:nvSpPr>
        <p:spPr>
          <a:xfrm>
            <a:off x="109447" y="1758950"/>
            <a:ext cx="1194894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solidFill>
                  <a:srgbClr val="0433FF"/>
                </a:solidFill>
                <a:latin typeface="+mj-lt"/>
                <a:ea typeface="+mj-ea"/>
                <a:cs typeface="+mj-cs"/>
                <a:sym typeface="Helvetica"/>
              </a:defRPr>
            </a:lvl1pPr>
          </a:lstStyle>
          <a:p>
            <a:pPr/>
            <a:r>
              <a:t>A. Les avantages de l’autofinancement</a:t>
            </a:r>
          </a:p>
        </p:txBody>
      </p:sp>
      <p:sp>
        <p:nvSpPr>
          <p:cNvPr id="244" name="Question de réflexion : L’autofinancement est-il toujours avantageux pour l’entreprise ?"/>
          <p:cNvSpPr/>
          <p:nvPr/>
        </p:nvSpPr>
        <p:spPr>
          <a:xfrm>
            <a:off x="115087" y="2533650"/>
            <a:ext cx="12162546"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800">
                <a:solidFill>
                  <a:srgbClr val="008F00"/>
                </a:solidFill>
                <a:latin typeface="+mj-lt"/>
                <a:ea typeface="+mj-ea"/>
                <a:cs typeface="+mj-cs"/>
                <a:sym typeface="Helvetica"/>
              </a:defRPr>
            </a:lvl1pPr>
          </a:lstStyle>
          <a:p>
            <a:pPr/>
            <a:r>
              <a:t>Question de réflexion : L’autofinancement est-il toujours avantageux pour l’entreprise ? </a:t>
            </a:r>
          </a:p>
        </p:txBody>
      </p:sp>
      <p:grpSp>
        <p:nvGrpSpPr>
          <p:cNvPr id="247" name="Grouper"/>
          <p:cNvGrpSpPr/>
          <p:nvPr/>
        </p:nvGrpSpPr>
        <p:grpSpPr>
          <a:xfrm>
            <a:off x="-57151" y="3746500"/>
            <a:ext cx="3551730" cy="2708712"/>
            <a:chOff x="0" y="0"/>
            <a:chExt cx="3551728" cy="2708711"/>
          </a:xfrm>
        </p:grpSpPr>
        <p:pic>
          <p:nvPicPr>
            <p:cNvPr id="245" name="pasted-image.tiff" descr="pasted-image.tiff"/>
            <p:cNvPicPr>
              <a:picLocks noChangeAspect="1"/>
            </p:cNvPicPr>
            <p:nvPr/>
          </p:nvPicPr>
          <p:blipFill>
            <a:blip r:embed="rId2">
              <a:extLst/>
            </a:blip>
            <a:stretch>
              <a:fillRect/>
            </a:stretch>
          </p:blipFill>
          <p:spPr>
            <a:xfrm>
              <a:off x="-1" y="0"/>
              <a:ext cx="3551730" cy="2708712"/>
            </a:xfrm>
            <a:prstGeom prst="rect">
              <a:avLst/>
            </a:prstGeom>
            <a:ln w="12700" cap="flat">
              <a:noFill/>
              <a:miter lim="400000"/>
            </a:ln>
            <a:effectLst/>
          </p:spPr>
        </p:pic>
        <p:sp>
          <p:nvSpPr>
            <p:cNvPr id="246" name="Synthèse d’un étudiant de BTS"/>
            <p:cNvSpPr/>
            <p:nvPr/>
          </p:nvSpPr>
          <p:spPr>
            <a:xfrm>
              <a:off x="812613" y="846354"/>
              <a:ext cx="1926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000">
                  <a:latin typeface="+mj-lt"/>
                  <a:ea typeface="+mj-ea"/>
                  <a:cs typeface="+mj-cs"/>
                  <a:sym typeface="Helvetica"/>
                </a:defRPr>
              </a:lvl1pPr>
            </a:lstStyle>
            <a:p>
              <a:pPr/>
              <a:r>
                <a:t>Synthèse d’un étudiant de BTS </a:t>
              </a:r>
            </a:p>
          </p:txBody>
        </p:sp>
      </p:grpSp>
      <p:sp>
        <p:nvSpPr>
          <p:cNvPr id="248" name="Rectangle"/>
          <p:cNvSpPr/>
          <p:nvPr/>
        </p:nvSpPr>
        <p:spPr>
          <a:xfrm>
            <a:off x="3436739" y="3076568"/>
            <a:ext cx="9361339" cy="6447683"/>
          </a:xfrm>
          <a:prstGeom prst="rect">
            <a:avLst/>
          </a:prstGeom>
          <a:gradFill>
            <a:gsLst>
              <a:gs pos="0">
                <a:srgbClr val="945200"/>
              </a:gs>
              <a:gs pos="100000">
                <a:srgbClr val="FFD479"/>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251" name="Grouper"/>
          <p:cNvGrpSpPr/>
          <p:nvPr/>
        </p:nvGrpSpPr>
        <p:grpSpPr>
          <a:xfrm>
            <a:off x="3625467" y="3028950"/>
            <a:ext cx="8983882" cy="7337462"/>
            <a:chOff x="0" y="0"/>
            <a:chExt cx="8983881" cy="7337461"/>
          </a:xfrm>
        </p:grpSpPr>
        <p:sp>
          <p:nvSpPr>
            <p:cNvPr id="249" name="Pour assurer leur développement, les entreprises disposent de plusieurs moyens de financements complémentaires, elles peuvent privilégier une seule et évincer les autres. Ceci en fonction de la structure financière, de la rentabilité, des coûts de financement….…"/>
            <p:cNvSpPr/>
            <p:nvPr/>
          </p:nvSpPr>
          <p:spPr>
            <a:xfrm>
              <a:off x="0" y="22785"/>
              <a:ext cx="8983882" cy="73146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defTabSz="457200">
                <a:lnSpc>
                  <a:spcPts val="4400"/>
                </a:lnSpc>
                <a:defRPr sz="2000">
                  <a:latin typeface="Arial"/>
                  <a:ea typeface="Arial"/>
                  <a:cs typeface="Arial"/>
                  <a:sym typeface="Arial"/>
                </a:defRPr>
              </a:pPr>
              <a:r>
                <a:t>Pour assurer leur développement, les entreprises disposent de plusieurs moyens de financements complémentaires, elles peuvent privilégier une seule et évincer les autres. Ceci en fonction de la structure financière, de la rentabilité, des coûts de financement…. </a:t>
              </a:r>
              <a:endParaRPr>
                <a:latin typeface="Times New Roman"/>
                <a:ea typeface="Times New Roman"/>
                <a:cs typeface="Times New Roman"/>
                <a:sym typeface="Times New Roman"/>
              </a:endParaRPr>
            </a:p>
            <a:p>
              <a:pPr algn="just" defTabSz="457200">
                <a:lnSpc>
                  <a:spcPts val="4100"/>
                </a:lnSpc>
                <a:defRPr sz="2000">
                  <a:latin typeface="Arial"/>
                  <a:ea typeface="Arial"/>
                  <a:cs typeface="Arial"/>
                  <a:sym typeface="Arial"/>
                </a:defRPr>
              </a:pPr>
              <a:r>
                <a:t>Selon sa stratégie l’entreprise choisira, l’émission de titres, l’emprunt bancaire ou encore l’</a:t>
              </a:r>
              <a:r>
                <a:rPr b="1"/>
                <a:t>autofinancement</a:t>
              </a:r>
              <a:r>
                <a:t>.</a:t>
              </a:r>
              <a:endParaRPr>
                <a:latin typeface="Times New Roman"/>
                <a:ea typeface="Times New Roman"/>
                <a:cs typeface="Times New Roman"/>
                <a:sym typeface="Times New Roman"/>
              </a:endParaRPr>
            </a:p>
            <a:p>
              <a:pPr algn="just" defTabSz="457200">
                <a:lnSpc>
                  <a:spcPts val="4100"/>
                </a:lnSpc>
                <a:spcBef>
                  <a:spcPts val="1600"/>
                </a:spcBef>
                <a:defRPr sz="2000">
                  <a:latin typeface="Arial"/>
                  <a:ea typeface="Arial"/>
                  <a:cs typeface="Arial"/>
                  <a:sym typeface="Arial"/>
                </a:defRPr>
              </a:pPr>
              <a:r>
                <a:t>L’autofinancement est le fait pour une </a:t>
              </a:r>
              <a:r>
                <a:rPr u="sng">
                  <a:solidFill>
                    <a:srgbClr val="0000FF"/>
                  </a:solidFill>
                  <a:uFill>
                    <a:solidFill>
                      <a:srgbClr val="0000FF"/>
                    </a:solidFill>
                  </a:uFill>
                  <a:hlinkClick r:id="rId3" invalidUrl="" action="" tgtFrame="" tooltip="" history="1" highlightClick="0" endSnd="0"/>
                </a:rPr>
                <a:t>entreprise</a:t>
              </a:r>
              <a:r>
                <a:t> de financer son activité, et notamment ses </a:t>
              </a:r>
              <a:r>
                <a:rPr u="sng">
                  <a:solidFill>
                    <a:srgbClr val="0000FF"/>
                  </a:solidFill>
                  <a:uFill>
                    <a:solidFill>
                      <a:srgbClr val="0000FF"/>
                    </a:solidFill>
                  </a:uFill>
                  <a:hlinkClick r:id="rId4" invalidUrl="" action="" tgtFrame="" tooltip="" history="1" highlightClick="0" endSnd="0"/>
                </a:rPr>
                <a:t>investissements</a:t>
              </a:r>
              <a:r>
                <a:t>, à partir de ses profits. On constate que par sécurité, par souci d’indépendance ou bien par économie, certaines entreprises font le choix de l’autofinancement. Mais est ce un choix réellement opportun pour le développement de l’entreprise, est – il toujours avantageux ?</a:t>
              </a:r>
              <a:endParaRPr>
                <a:latin typeface="Times New Roman"/>
                <a:ea typeface="Times New Roman"/>
                <a:cs typeface="Times New Roman"/>
                <a:sym typeface="Times New Roman"/>
              </a:endParaRPr>
            </a:p>
          </p:txBody>
        </p:sp>
        <p:sp>
          <p:nvSpPr>
            <p:cNvPr id="250" name="Introduction"/>
            <p:cNvSpPr/>
            <p:nvPr/>
          </p:nvSpPr>
          <p:spPr>
            <a:xfrm>
              <a:off x="2860237" y="0"/>
              <a:ext cx="2907807" cy="647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1">
                  <a:solidFill>
                    <a:srgbClr val="FF7E79"/>
                  </a:solidFill>
                  <a:latin typeface="+mj-lt"/>
                  <a:ea typeface="+mj-ea"/>
                  <a:cs typeface="+mj-cs"/>
                  <a:sym typeface="Helvetica"/>
                </a:defRPr>
              </a:pPr>
              <a:r>
                <a:t>Introduction</a:t>
              </a:r>
              <a:r>
                <a:rPr b="0">
                  <a:solidFill>
                    <a:srgbClr val="000000"/>
                  </a:solidFill>
                  <a:latin typeface="Helvetica Light"/>
                  <a:ea typeface="Helvetica Light"/>
                  <a:cs typeface="Helvetica Light"/>
                  <a:sym typeface="Helvetica Light"/>
                </a:rP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4" fill="hold">
                                  <p:stCondLst>
                                    <p:cond delay="0"/>
                                  </p:stCondLst>
                                  <p:iterate type="el" backwards="0">
                                    <p:tmAbs val="0"/>
                                  </p:iterate>
                                  <p:childTnLst>
                                    <p:set>
                                      <p:cBhvr>
                                        <p:cTn id="18" fill="hold"/>
                                        <p:tgtEl>
                                          <p:spTgt spid="244"/>
                                        </p:tgtEl>
                                        <p:attrNameLst>
                                          <p:attrName>style.visibility</p:attrName>
                                        </p:attrNameLst>
                                      </p:cBhvr>
                                      <p:to>
                                        <p:strVal val="visible"/>
                                      </p:to>
                                    </p:set>
                                    <p:animEffect filter="wipe(left)" transition="in">
                                      <p:cBhvr>
                                        <p:cTn id="19" dur="1000"/>
                                        <p:tgtEl>
                                          <p:spTgt spid="244"/>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 grpId="5" fill="hold">
                                  <p:stCondLst>
                                    <p:cond delay="0"/>
                                  </p:stCondLst>
                                  <p:iterate type="el" backwards="0">
                                    <p:tmAbs val="0"/>
                                  </p:iterate>
                                  <p:childTnLst>
                                    <p:set>
                                      <p:cBhvr>
                                        <p:cTn id="23" fill="hold"/>
                                        <p:tgtEl>
                                          <p:spTgt spid="247"/>
                                        </p:tgtEl>
                                        <p:attrNameLst>
                                          <p:attrName>style.visibility</p:attrName>
                                        </p:attrNameLst>
                                      </p:cBhvr>
                                      <p:to>
                                        <p:strVal val="visible"/>
                                      </p:to>
                                    </p:set>
                                    <p:anim calcmode="lin" valueType="num">
                                      <p:cBhvr>
                                        <p:cTn id="24" dur="1000" fill="hold"/>
                                        <p:tgtEl>
                                          <p:spTgt spid="247"/>
                                        </p:tgtEl>
                                        <p:attrNameLst>
                                          <p:attrName>ppt_x</p:attrName>
                                        </p:attrNameLst>
                                      </p:cBhvr>
                                      <p:tavLst>
                                        <p:tav tm="0">
                                          <p:val>
                                            <p:strVal val="#ppt_x"/>
                                          </p:val>
                                        </p:tav>
                                        <p:tav tm="100000">
                                          <p:val>
                                            <p:strVal val="#ppt_x"/>
                                          </p:val>
                                        </p:tav>
                                      </p:tavLst>
                                    </p:anim>
                                    <p:anim calcmode="lin" valueType="num">
                                      <p:cBhvr>
                                        <p:cTn id="25" dur="1000" fill="hold"/>
                                        <p:tgtEl>
                                          <p:spTgt spid="24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24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251"/>
                                        </p:tgtEl>
                                        <p:attrNameLst>
                                          <p:attrName>style.visibility</p:attrName>
                                        </p:attrNameLst>
                                      </p:cBhvr>
                                      <p:to>
                                        <p:strVal val="visible"/>
                                      </p:to>
                                    </p:set>
                                    <p:animEffect filter="wipe(left)" transition="in">
                                      <p:cBhvr>
                                        <p:cTn id="34"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3"/>
      <p:bldP build="whole" bldLvl="1" animBg="1" rev="0" advAuto="0" spid="247" grpId="5"/>
      <p:bldP build="whole" bldLvl="1" animBg="1" rev="0" advAuto="0" spid="244" grpId="4"/>
      <p:bldP build="whole" bldLvl="1" animBg="1" rev="0" advAuto="0" spid="241" grpId="2"/>
      <p:bldP build="whole" bldLvl="1" animBg="1" rev="0" advAuto="0" spid="248" grpId="6"/>
      <p:bldP build="whole" bldLvl="1" animBg="1" rev="0" advAuto="0" spid="251" grpId="7"/>
      <p:bldP build="whole" bldLvl="1" animBg="1" rev="0" advAuto="0" spid="24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57" name="Grouper"/>
          <p:cNvGrpSpPr/>
          <p:nvPr/>
        </p:nvGrpSpPr>
        <p:grpSpPr>
          <a:xfrm>
            <a:off x="109447" y="209549"/>
            <a:ext cx="12168188" cy="3289302"/>
            <a:chOff x="0" y="0"/>
            <a:chExt cx="12168186" cy="3289300"/>
          </a:xfrm>
        </p:grpSpPr>
        <p:sp>
          <p:nvSpPr>
            <p:cNvPr id="253" name="2. Les caractéristiques de l’autofinancement"/>
            <p:cNvSpPr/>
            <p:nvPr/>
          </p:nvSpPr>
          <p:spPr>
            <a:xfrm>
              <a:off x="-1" y="774700"/>
              <a:ext cx="119489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a:solidFill>
                    <a:srgbClr val="FF2600"/>
                  </a:solidFill>
                  <a:latin typeface="+mj-lt"/>
                  <a:ea typeface="+mj-ea"/>
                  <a:cs typeface="+mj-cs"/>
                  <a:sym typeface="Helvetica"/>
                </a:defRPr>
              </a:lvl1pPr>
            </a:lstStyle>
            <a:p>
              <a:pPr/>
              <a:r>
                <a:t>2. Les caractéristiques de l’autofinancement</a:t>
              </a:r>
            </a:p>
          </p:txBody>
        </p:sp>
        <p:sp>
          <p:nvSpPr>
            <p:cNvPr id="254" name="I - Le financement interne : l’autofinancement"/>
            <p:cNvSpPr/>
            <p:nvPr/>
          </p:nvSpPr>
          <p:spPr>
            <a:xfrm>
              <a:off x="23205" y="-1"/>
              <a:ext cx="997089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mj-lt"/>
                  <a:ea typeface="+mj-ea"/>
                  <a:cs typeface="+mj-cs"/>
                  <a:sym typeface="Helvetica"/>
                </a:defRPr>
              </a:lvl1pPr>
            </a:lstStyle>
            <a:p>
              <a:pPr/>
              <a:r>
                <a:t>I - Le financement interne : l’autofinancement</a:t>
              </a:r>
            </a:p>
          </p:txBody>
        </p:sp>
        <p:sp>
          <p:nvSpPr>
            <p:cNvPr id="255" name="A. Les avantages de l’autofinancement"/>
            <p:cNvSpPr/>
            <p:nvPr/>
          </p:nvSpPr>
          <p:spPr>
            <a:xfrm>
              <a:off x="-1" y="1549400"/>
              <a:ext cx="119489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a:solidFill>
                    <a:srgbClr val="0433FF"/>
                  </a:solidFill>
                  <a:latin typeface="+mj-lt"/>
                  <a:ea typeface="+mj-ea"/>
                  <a:cs typeface="+mj-cs"/>
                  <a:sym typeface="Helvetica"/>
                </a:defRPr>
              </a:lvl1pPr>
            </a:lstStyle>
            <a:p>
              <a:pPr/>
              <a:r>
                <a:t>A. Les avantages de l’autofinancement</a:t>
              </a:r>
            </a:p>
          </p:txBody>
        </p:sp>
        <p:sp>
          <p:nvSpPr>
            <p:cNvPr id="256" name="Question de réflexion : L’autofinancement est-il toujours avantageux pour l’entreprise ?"/>
            <p:cNvSpPr/>
            <p:nvPr/>
          </p:nvSpPr>
          <p:spPr>
            <a:xfrm>
              <a:off x="5637" y="2324100"/>
              <a:ext cx="1216255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2800">
                  <a:solidFill>
                    <a:srgbClr val="008F00"/>
                  </a:solidFill>
                  <a:latin typeface="+mj-lt"/>
                  <a:ea typeface="+mj-ea"/>
                  <a:cs typeface="+mj-cs"/>
                  <a:sym typeface="Helvetica"/>
                </a:defRPr>
              </a:lvl1pPr>
            </a:lstStyle>
            <a:p>
              <a:pPr/>
              <a:r>
                <a:t>Question de réflexion : L’autofinancement est-il toujours avantageux pour l’entreprise ? </a:t>
              </a:r>
            </a:p>
          </p:txBody>
        </p:sp>
      </p:grpSp>
      <p:grpSp>
        <p:nvGrpSpPr>
          <p:cNvPr id="260" name="Grouper"/>
          <p:cNvGrpSpPr/>
          <p:nvPr/>
        </p:nvGrpSpPr>
        <p:grpSpPr>
          <a:xfrm>
            <a:off x="-57151" y="3746500"/>
            <a:ext cx="3551730" cy="2708712"/>
            <a:chOff x="0" y="0"/>
            <a:chExt cx="3551728" cy="2708711"/>
          </a:xfrm>
        </p:grpSpPr>
        <p:pic>
          <p:nvPicPr>
            <p:cNvPr id="258" name="pasted-image.tiff" descr="pasted-image.tiff"/>
            <p:cNvPicPr>
              <a:picLocks noChangeAspect="1"/>
            </p:cNvPicPr>
            <p:nvPr/>
          </p:nvPicPr>
          <p:blipFill>
            <a:blip r:embed="rId2">
              <a:extLst/>
            </a:blip>
            <a:stretch>
              <a:fillRect/>
            </a:stretch>
          </p:blipFill>
          <p:spPr>
            <a:xfrm>
              <a:off x="-1" y="0"/>
              <a:ext cx="3551730" cy="2708712"/>
            </a:xfrm>
            <a:prstGeom prst="rect">
              <a:avLst/>
            </a:prstGeom>
            <a:ln w="12700" cap="flat">
              <a:noFill/>
              <a:miter lim="400000"/>
            </a:ln>
            <a:effectLst/>
          </p:spPr>
        </p:pic>
        <p:sp>
          <p:nvSpPr>
            <p:cNvPr id="259" name="Synthèse d’un étudiant de BTS"/>
            <p:cNvSpPr/>
            <p:nvPr/>
          </p:nvSpPr>
          <p:spPr>
            <a:xfrm>
              <a:off x="812613" y="846354"/>
              <a:ext cx="1926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000">
                  <a:latin typeface="+mj-lt"/>
                  <a:ea typeface="+mj-ea"/>
                  <a:cs typeface="+mj-cs"/>
                  <a:sym typeface="Helvetica"/>
                </a:defRPr>
              </a:lvl1pPr>
            </a:lstStyle>
            <a:p>
              <a:pPr/>
              <a:r>
                <a:t>Synthèse d’un étudiant de BTS </a:t>
              </a:r>
            </a:p>
          </p:txBody>
        </p:sp>
      </p:grpSp>
      <p:sp>
        <p:nvSpPr>
          <p:cNvPr id="261" name="Rectangle"/>
          <p:cNvSpPr/>
          <p:nvPr/>
        </p:nvSpPr>
        <p:spPr>
          <a:xfrm>
            <a:off x="3436739" y="3076568"/>
            <a:ext cx="9361339" cy="6447683"/>
          </a:xfrm>
          <a:prstGeom prst="rect">
            <a:avLst/>
          </a:prstGeom>
          <a:gradFill>
            <a:gsLst>
              <a:gs pos="0">
                <a:srgbClr val="945200"/>
              </a:gs>
              <a:gs pos="100000">
                <a:srgbClr val="FFD479"/>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62" name="Partie 1 : Le concept et les avantages de l’AF"/>
          <p:cNvSpPr/>
          <p:nvPr/>
        </p:nvSpPr>
        <p:spPr>
          <a:xfrm>
            <a:off x="3544787" y="3149602"/>
            <a:ext cx="914524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7E79"/>
                </a:solidFill>
                <a:latin typeface="+mj-lt"/>
                <a:ea typeface="+mj-ea"/>
                <a:cs typeface="+mj-cs"/>
                <a:sym typeface="Helvetica"/>
              </a:defRPr>
            </a:lvl1pPr>
          </a:lstStyle>
          <a:p>
            <a:pPr/>
            <a:r>
              <a:t>Partie 1 : Le concept et les avantages de l’AF</a:t>
            </a:r>
          </a:p>
        </p:txBody>
      </p:sp>
      <p:sp>
        <p:nvSpPr>
          <p:cNvPr id="263" name="L’autofinancement représente la source de financement interne que l’entreprise se constitue afin d’assurer tout ou partie de ses projets.…"/>
          <p:cNvSpPr/>
          <p:nvPr/>
        </p:nvSpPr>
        <p:spPr>
          <a:xfrm>
            <a:off x="3584449" y="4121148"/>
            <a:ext cx="9065917" cy="541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1" sz="1800">
                <a:latin typeface="+mj-lt"/>
                <a:ea typeface="+mj-ea"/>
                <a:cs typeface="+mj-cs"/>
                <a:sym typeface="Helvetica"/>
              </a:defRPr>
            </a:pPr>
            <a:r>
              <a:t>L’autofinancement représente la source de financement interne que l’entreprise se constitue afin d’assurer tout ou partie de ses projets.</a:t>
            </a:r>
          </a:p>
          <a:p>
            <a:pPr algn="just">
              <a:defRPr b="1" sz="1800">
                <a:latin typeface="+mj-lt"/>
                <a:ea typeface="+mj-ea"/>
                <a:cs typeface="+mj-cs"/>
                <a:sym typeface="Helvetica"/>
              </a:defRPr>
            </a:pPr>
          </a:p>
          <a:p>
            <a:pPr algn="just">
              <a:defRPr b="1" sz="1800">
                <a:latin typeface="+mj-lt"/>
                <a:ea typeface="+mj-ea"/>
                <a:cs typeface="+mj-cs"/>
                <a:sym typeface="Helvetica"/>
              </a:defRPr>
            </a:pPr>
            <a:r>
              <a:t>Avantage n°1 : L’indépendance financière</a:t>
            </a:r>
          </a:p>
          <a:p>
            <a:pPr algn="just">
              <a:defRPr b="1" sz="1800">
                <a:latin typeface="+mj-lt"/>
                <a:ea typeface="+mj-ea"/>
                <a:cs typeface="+mj-cs"/>
                <a:sym typeface="Helvetica"/>
              </a:defRPr>
            </a:pPr>
          </a:p>
          <a:p>
            <a:pPr marL="1086554" indent="-1086554" algn="just">
              <a:buSzPct val="75000"/>
              <a:buChar char="-"/>
              <a:defRPr b="1" sz="1800">
                <a:latin typeface="+mj-lt"/>
                <a:ea typeface="+mj-ea"/>
                <a:cs typeface="+mj-cs"/>
                <a:sym typeface="Helvetica"/>
              </a:defRPr>
            </a:pPr>
            <a:r>
              <a:t>Vis à vis des tiers prêteurs</a:t>
            </a:r>
          </a:p>
          <a:p>
            <a:pPr marL="1086554" indent="-1086554" algn="just">
              <a:buSzPct val="75000"/>
              <a:buChar char="-"/>
              <a:defRPr b="1" sz="1800">
                <a:latin typeface="+mj-lt"/>
                <a:ea typeface="+mj-ea"/>
                <a:cs typeface="+mj-cs"/>
                <a:sym typeface="Helvetica"/>
              </a:defRPr>
            </a:pPr>
            <a:r>
              <a:t>Vis à vis des actionnaires </a:t>
            </a:r>
          </a:p>
          <a:p>
            <a:pPr marL="1086554" indent="-1086554" algn="just">
              <a:buSzPct val="75000"/>
              <a:buChar char="-"/>
              <a:defRPr b="1" sz="1800">
                <a:latin typeface="+mj-lt"/>
                <a:ea typeface="+mj-ea"/>
                <a:cs typeface="+mj-cs"/>
                <a:sym typeface="Helvetica"/>
              </a:defRPr>
            </a:pPr>
            <a:r>
              <a:t>Forte marge de manoeuvre en cas de difficultés</a:t>
            </a:r>
          </a:p>
          <a:p>
            <a:pPr algn="just">
              <a:defRPr b="1" sz="1800">
                <a:latin typeface="+mj-lt"/>
                <a:ea typeface="+mj-ea"/>
                <a:cs typeface="+mj-cs"/>
                <a:sym typeface="Helvetica"/>
              </a:defRPr>
            </a:pPr>
          </a:p>
          <a:p>
            <a:pPr algn="just">
              <a:defRPr b="1" sz="1800">
                <a:latin typeface="+mj-lt"/>
                <a:ea typeface="+mj-ea"/>
                <a:cs typeface="+mj-cs"/>
                <a:sym typeface="Helvetica"/>
              </a:defRPr>
            </a:pPr>
            <a:r>
              <a:t>Avantage n°2 : Assure le renouvellement de l’outil de production </a:t>
            </a:r>
          </a:p>
          <a:p>
            <a:pPr algn="just">
              <a:defRPr b="1" sz="1800">
                <a:latin typeface="+mj-lt"/>
                <a:ea typeface="+mj-ea"/>
                <a:cs typeface="+mj-cs"/>
                <a:sym typeface="Helvetica"/>
              </a:defRPr>
            </a:pPr>
          </a:p>
          <a:p>
            <a:pPr algn="just">
              <a:defRPr b="1" sz="1800">
                <a:latin typeface="+mj-lt"/>
                <a:ea typeface="+mj-ea"/>
                <a:cs typeface="+mj-cs"/>
                <a:sym typeface="Helvetica"/>
              </a:defRPr>
            </a:pPr>
            <a:r>
              <a:t>Avantage n°3 : Il est une ressource sécrétée périodiquement par l’entreprise à la différence des autres moyens de financement qu’on ne peut collecter avec autant de régularité.</a:t>
            </a:r>
          </a:p>
          <a:p>
            <a:pPr algn="just">
              <a:defRPr b="1" sz="1800">
                <a:latin typeface="+mj-lt"/>
                <a:ea typeface="+mj-ea"/>
                <a:cs typeface="+mj-cs"/>
                <a:sym typeface="Helvetica"/>
              </a:defRPr>
            </a:pPr>
          </a:p>
          <a:p>
            <a:pPr algn="just">
              <a:defRPr b="1" sz="1800">
                <a:latin typeface="+mj-lt"/>
                <a:ea typeface="+mj-ea"/>
                <a:cs typeface="+mj-cs"/>
                <a:sym typeface="Helvetica"/>
              </a:defRPr>
            </a:pPr>
            <a:r>
              <a:t>Avantage n°4 : Il est une ressource gratuite car il ne donne pas lieu à paiement d’intérêts.</a:t>
            </a:r>
          </a:p>
          <a:p>
            <a:pPr algn="just">
              <a:defRPr b="1" sz="1800">
                <a:latin typeface="+mj-lt"/>
                <a:ea typeface="+mj-ea"/>
                <a:cs typeface="+mj-cs"/>
                <a:sym typeface="Helvetica"/>
              </a:defRPr>
            </a:pPr>
          </a:p>
          <a:p>
            <a:pPr algn="just">
              <a:defRPr b="1" sz="1800">
                <a:latin typeface="+mj-lt"/>
                <a:ea typeface="+mj-ea"/>
                <a:cs typeface="+mj-cs"/>
                <a:sym typeface="Helvetica"/>
              </a:defRPr>
            </a:pPr>
            <a:r>
              <a:t>Avantage n°5 : Il renforce la solvabilité de l’entreprise.</a:t>
            </a:r>
          </a:p>
        </p:txBody>
      </p:sp>
      <p:grpSp>
        <p:nvGrpSpPr>
          <p:cNvPr id="266" name="Grouper"/>
          <p:cNvGrpSpPr/>
          <p:nvPr/>
        </p:nvGrpSpPr>
        <p:grpSpPr>
          <a:xfrm>
            <a:off x="76200" y="6715559"/>
            <a:ext cx="3418379" cy="2088904"/>
            <a:chOff x="0" y="0"/>
            <a:chExt cx="3418377" cy="2088903"/>
          </a:xfrm>
        </p:grpSpPr>
        <p:sp>
          <p:nvSpPr>
            <p:cNvPr id="264" name="Travail à faire :…"/>
            <p:cNvSpPr/>
            <p:nvPr/>
          </p:nvSpPr>
          <p:spPr>
            <a:xfrm>
              <a:off x="140014" y="130050"/>
              <a:ext cx="3278365" cy="182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1" sz="2800" u="sng">
                  <a:latin typeface="+mj-lt"/>
                  <a:ea typeface="+mj-ea"/>
                  <a:cs typeface="+mj-cs"/>
                  <a:sym typeface="Helvetica"/>
                </a:defRPr>
              </a:pPr>
              <a:r>
                <a:t>Travail à faire</a:t>
              </a:r>
              <a:r>
                <a:rPr u="none"/>
                <a:t> :</a:t>
              </a:r>
            </a:p>
            <a:p>
              <a:pPr algn="l">
                <a:defRPr sz="2800"/>
              </a:pPr>
              <a:r>
                <a:t>Réaliser la partie 2 sur les inconvénients  </a:t>
              </a:r>
            </a:p>
          </p:txBody>
        </p:sp>
        <p:sp>
          <p:nvSpPr>
            <p:cNvPr id="265" name="Rectangle"/>
            <p:cNvSpPr/>
            <p:nvPr/>
          </p:nvSpPr>
          <p:spPr>
            <a:xfrm>
              <a:off x="0" y="-1"/>
              <a:ext cx="3252962" cy="2088905"/>
            </a:xfrm>
            <a:prstGeom prst="rect">
              <a:avLst/>
            </a:prstGeom>
            <a:noFill/>
            <a:ln w="50800" cap="flat">
              <a:solidFill>
                <a:srgbClr val="FF2600"/>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260"/>
                                        </p:tgtEl>
                                        <p:attrNameLst>
                                          <p:attrName>style.visibility</p:attrName>
                                        </p:attrNameLst>
                                      </p:cBhvr>
                                      <p:to>
                                        <p:strVal val="visible"/>
                                      </p:to>
                                    </p:set>
                                    <p:anim calcmode="lin" valueType="num">
                                      <p:cBhvr>
                                        <p:cTn id="11" dur="1000" fill="hold"/>
                                        <p:tgtEl>
                                          <p:spTgt spid="260"/>
                                        </p:tgtEl>
                                        <p:attrNameLst>
                                          <p:attrName>ppt_x</p:attrName>
                                        </p:attrNameLst>
                                      </p:cBhvr>
                                      <p:tavLst>
                                        <p:tav tm="0">
                                          <p:val>
                                            <p:strVal val="#ppt_x"/>
                                          </p:val>
                                        </p:tav>
                                        <p:tav tm="100000">
                                          <p:val>
                                            <p:strVal val="#ppt_x"/>
                                          </p:val>
                                        </p:tav>
                                      </p:tavLst>
                                    </p:anim>
                                    <p:anim calcmode="lin" valueType="num">
                                      <p:cBhvr>
                                        <p:cTn id="12" dur="1000" fill="hold"/>
                                        <p:tgtEl>
                                          <p:spTgt spid="26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62"/>
                                        </p:tgtEl>
                                        <p:attrNameLst>
                                          <p:attrName>style.visibility</p:attrName>
                                        </p:attrNameLst>
                                      </p:cBhvr>
                                      <p:to>
                                        <p:strVal val="visible"/>
                                      </p:to>
                                    </p:set>
                                    <p:animEffect filter="wipe(left)" transition="in">
                                      <p:cBhvr>
                                        <p:cTn id="21" dur="500"/>
                                        <p:tgtEl>
                                          <p:spTgt spid="262"/>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5" fill="hold">
                                  <p:stCondLst>
                                    <p:cond delay="0"/>
                                  </p:stCondLst>
                                  <p:iterate type="el" backwards="0">
                                    <p:tmAbs val="0"/>
                                  </p:iterate>
                                  <p:childTnLst>
                                    <p:set>
                                      <p:cBhvr>
                                        <p:cTn id="25" fill="hold"/>
                                        <p:tgtEl>
                                          <p:spTgt spid="263"/>
                                        </p:tgtEl>
                                        <p:attrNameLst>
                                          <p:attrName>style.visibility</p:attrName>
                                        </p:attrNameLst>
                                      </p:cBhvr>
                                      <p:to>
                                        <p:strVal val="visible"/>
                                      </p:to>
                                    </p:set>
                                    <p:animEffect filter="wipe(left)" transition="in">
                                      <p:cBhvr>
                                        <p:cTn id="26" dur="1000"/>
                                        <p:tgtEl>
                                          <p:spTgt spid="263"/>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7" grpId="6" fill="hold">
                                  <p:stCondLst>
                                    <p:cond delay="0"/>
                                  </p:stCondLst>
                                  <p:iterate type="el" backwards="0">
                                    <p:tmAbs val="0"/>
                                  </p:iterate>
                                  <p:childTnLst>
                                    <p:set>
                                      <p:cBhvr>
                                        <p:cTn id="30" fill="hold"/>
                                        <p:tgtEl>
                                          <p:spTgt spid="266"/>
                                        </p:tgtEl>
                                        <p:attrNameLst>
                                          <p:attrName>style.visibility</p:attrName>
                                        </p:attrNameLst>
                                      </p:cBhvr>
                                      <p:to>
                                        <p:strVal val="visible"/>
                                      </p:to>
                                    </p:set>
                                    <p:anim calcmode="lin" valueType="num">
                                      <p:cBhvr>
                                        <p:cTn id="31" dur="1500" fill="hold"/>
                                        <p:tgtEl>
                                          <p:spTgt spid="266"/>
                                        </p:tgtEl>
                                        <p:attrNameLst>
                                          <p:attrName>ppt_x</p:attrName>
                                        </p:attrNameLst>
                                      </p:cBhvr>
                                      <p:tavLst>
                                        <p:tav tm="0">
                                          <p:val>
                                            <p:strVal val="#ppt_x"/>
                                          </p:val>
                                        </p:tav>
                                        <p:tav tm="100000">
                                          <p:val>
                                            <p:strVal val="#ppt_x"/>
                                          </p:val>
                                        </p:tav>
                                      </p:tavLst>
                                    </p:anim>
                                    <p:anim calcmode="lin" valueType="num">
                                      <p:cBhvr>
                                        <p:cTn id="32" dur="1500" fill="hold"/>
                                        <p:tgtEl>
                                          <p:spTgt spid="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4"/>
      <p:bldP build="whole" bldLvl="1" animBg="1" rev="0" advAuto="0" spid="260" grpId="2"/>
      <p:bldP build="whole" bldLvl="1" animBg="1" rev="0" advAuto="0" spid="261" grpId="3"/>
      <p:bldP build="whole" bldLvl="1" animBg="1" rev="0" advAuto="0" spid="263" grpId="5"/>
      <p:bldP build="whole" bldLvl="1" animBg="1" rev="0" advAuto="0" spid="266" grpId="6"/>
      <p:bldP build="whole" bldLvl="1" animBg="1" rev="0" advAuto="0" spid="257"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