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0"/>
  </p:notesMasterIdLst>
  <p:handoutMasterIdLst>
    <p:handoutMasterId r:id="rId171"/>
  </p:handoutMasterIdLst>
  <p:sldIdLst>
    <p:sldId id="444" r:id="rId2"/>
    <p:sldId id="445" r:id="rId3"/>
    <p:sldId id="446" r:id="rId4"/>
    <p:sldId id="447" r:id="rId5"/>
    <p:sldId id="463" r:id="rId6"/>
    <p:sldId id="307" r:id="rId7"/>
    <p:sldId id="386" r:id="rId8"/>
    <p:sldId id="257" r:id="rId9"/>
    <p:sldId id="387" r:id="rId10"/>
    <p:sldId id="388" r:id="rId11"/>
    <p:sldId id="390" r:id="rId12"/>
    <p:sldId id="391" r:id="rId13"/>
    <p:sldId id="392" r:id="rId14"/>
    <p:sldId id="389" r:id="rId15"/>
    <p:sldId id="393" r:id="rId16"/>
    <p:sldId id="404" r:id="rId17"/>
    <p:sldId id="259" r:id="rId18"/>
    <p:sldId id="260" r:id="rId19"/>
    <p:sldId id="261" r:id="rId20"/>
    <p:sldId id="262" r:id="rId21"/>
    <p:sldId id="263" r:id="rId22"/>
    <p:sldId id="264" r:id="rId23"/>
    <p:sldId id="477" r:id="rId24"/>
    <p:sldId id="476" r:id="rId25"/>
    <p:sldId id="408" r:id="rId26"/>
    <p:sldId id="265" r:id="rId27"/>
    <p:sldId id="398" r:id="rId28"/>
    <p:sldId id="400" r:id="rId29"/>
    <p:sldId id="266" r:id="rId30"/>
    <p:sldId id="267" r:id="rId31"/>
    <p:sldId id="402" r:id="rId32"/>
    <p:sldId id="403" r:id="rId33"/>
    <p:sldId id="268" r:id="rId34"/>
    <p:sldId id="269" r:id="rId35"/>
    <p:sldId id="270" r:id="rId36"/>
    <p:sldId id="271" r:id="rId37"/>
    <p:sldId id="475" r:id="rId38"/>
    <p:sldId id="272" r:id="rId39"/>
    <p:sldId id="479" r:id="rId40"/>
    <p:sldId id="273" r:id="rId41"/>
    <p:sldId id="274" r:id="rId42"/>
    <p:sldId id="275" r:id="rId43"/>
    <p:sldId id="276" r:id="rId44"/>
    <p:sldId id="410" r:id="rId45"/>
    <p:sldId id="278" r:id="rId46"/>
    <p:sldId id="281" r:id="rId47"/>
    <p:sldId id="427" r:id="rId48"/>
    <p:sldId id="414" r:id="rId49"/>
    <p:sldId id="282" r:id="rId50"/>
    <p:sldId id="415" r:id="rId51"/>
    <p:sldId id="416" r:id="rId52"/>
    <p:sldId id="417" r:id="rId53"/>
    <p:sldId id="418" r:id="rId54"/>
    <p:sldId id="419" r:id="rId55"/>
    <p:sldId id="425" r:id="rId56"/>
    <p:sldId id="421" r:id="rId57"/>
    <p:sldId id="423" r:id="rId58"/>
    <p:sldId id="283" r:id="rId59"/>
    <p:sldId id="284" r:id="rId60"/>
    <p:sldId id="285" r:id="rId61"/>
    <p:sldId id="286" r:id="rId62"/>
    <p:sldId id="287" r:id="rId63"/>
    <p:sldId id="288" r:id="rId64"/>
    <p:sldId id="289" r:id="rId65"/>
    <p:sldId id="290" r:id="rId66"/>
    <p:sldId id="291" r:id="rId67"/>
    <p:sldId id="292" r:id="rId68"/>
    <p:sldId id="293" r:id="rId69"/>
    <p:sldId id="294" r:id="rId70"/>
    <p:sldId id="305" r:id="rId71"/>
    <p:sldId id="306" r:id="rId72"/>
    <p:sldId id="308" r:id="rId73"/>
    <p:sldId id="309" r:id="rId74"/>
    <p:sldId id="310" r:id="rId75"/>
    <p:sldId id="480" r:id="rId76"/>
    <p:sldId id="486" r:id="rId77"/>
    <p:sldId id="430" r:id="rId78"/>
    <p:sldId id="501" r:id="rId79"/>
    <p:sldId id="312" r:id="rId80"/>
    <p:sldId id="428" r:id="rId81"/>
    <p:sldId id="429" r:id="rId82"/>
    <p:sldId id="313" r:id="rId83"/>
    <p:sldId id="315" r:id="rId84"/>
    <p:sldId id="502" r:id="rId85"/>
    <p:sldId id="316" r:id="rId86"/>
    <p:sldId id="318" r:id="rId87"/>
    <p:sldId id="319" r:id="rId88"/>
    <p:sldId id="320" r:id="rId89"/>
    <p:sldId id="482" r:id="rId90"/>
    <p:sldId id="483" r:id="rId91"/>
    <p:sldId id="484" r:id="rId92"/>
    <p:sldId id="485" r:id="rId93"/>
    <p:sldId id="500" r:id="rId94"/>
    <p:sldId id="503" r:id="rId95"/>
    <p:sldId id="440" r:id="rId96"/>
    <p:sldId id="326" r:id="rId97"/>
    <p:sldId id="327" r:id="rId98"/>
    <p:sldId id="328" r:id="rId99"/>
    <p:sldId id="329" r:id="rId100"/>
    <p:sldId id="441" r:id="rId101"/>
    <p:sldId id="330" r:id="rId102"/>
    <p:sldId id="332" r:id="rId103"/>
    <p:sldId id="333" r:id="rId104"/>
    <p:sldId id="504" r:id="rId105"/>
    <p:sldId id="505" r:id="rId106"/>
    <p:sldId id="338" r:id="rId107"/>
    <p:sldId id="339" r:id="rId108"/>
    <p:sldId id="340" r:id="rId109"/>
    <p:sldId id="341" r:id="rId110"/>
    <p:sldId id="342" r:id="rId111"/>
    <p:sldId id="331" r:id="rId112"/>
    <p:sldId id="343" r:id="rId113"/>
    <p:sldId id="344" r:id="rId114"/>
    <p:sldId id="345" r:id="rId115"/>
    <p:sldId id="346" r:id="rId116"/>
    <p:sldId id="347" r:id="rId117"/>
    <p:sldId id="348" r:id="rId118"/>
    <p:sldId id="349" r:id="rId119"/>
    <p:sldId id="350" r:id="rId120"/>
    <p:sldId id="351" r:id="rId121"/>
    <p:sldId id="352" r:id="rId122"/>
    <p:sldId id="353" r:id="rId123"/>
    <p:sldId id="354" r:id="rId124"/>
    <p:sldId id="355" r:id="rId125"/>
    <p:sldId id="356" r:id="rId126"/>
    <p:sldId id="357" r:id="rId127"/>
    <p:sldId id="506" r:id="rId128"/>
    <p:sldId id="507" r:id="rId129"/>
    <p:sldId id="360" r:id="rId130"/>
    <p:sldId id="361" r:id="rId131"/>
    <p:sldId id="362" r:id="rId132"/>
    <p:sldId id="508" r:id="rId133"/>
    <p:sldId id="509" r:id="rId134"/>
    <p:sldId id="363" r:id="rId135"/>
    <p:sldId id="364" r:id="rId136"/>
    <p:sldId id="365" r:id="rId137"/>
    <p:sldId id="366" r:id="rId138"/>
    <p:sldId id="367" r:id="rId139"/>
    <p:sldId id="368" r:id="rId140"/>
    <p:sldId id="369" r:id="rId141"/>
    <p:sldId id="370" r:id="rId142"/>
    <p:sldId id="371" r:id="rId143"/>
    <p:sldId id="372" r:id="rId144"/>
    <p:sldId id="373" r:id="rId145"/>
    <p:sldId id="374" r:id="rId146"/>
    <p:sldId id="375" r:id="rId147"/>
    <p:sldId id="376" r:id="rId148"/>
    <p:sldId id="377" r:id="rId149"/>
    <p:sldId id="378" r:id="rId150"/>
    <p:sldId id="379" r:id="rId151"/>
    <p:sldId id="380" r:id="rId152"/>
    <p:sldId id="478" r:id="rId153"/>
    <p:sldId id="405" r:id="rId154"/>
    <p:sldId id="406" r:id="rId155"/>
    <p:sldId id="426" r:id="rId156"/>
    <p:sldId id="487" r:id="rId157"/>
    <p:sldId id="488" r:id="rId158"/>
    <p:sldId id="489" r:id="rId159"/>
    <p:sldId id="490" r:id="rId160"/>
    <p:sldId id="491" r:id="rId161"/>
    <p:sldId id="492" r:id="rId162"/>
    <p:sldId id="493" r:id="rId163"/>
    <p:sldId id="494" r:id="rId164"/>
    <p:sldId id="495" r:id="rId165"/>
    <p:sldId id="496" r:id="rId166"/>
    <p:sldId id="497" r:id="rId167"/>
    <p:sldId id="498" r:id="rId168"/>
    <p:sldId id="499" r:id="rId169"/>
  </p:sldIdLst>
  <p:sldSz cx="9144000" cy="6858000" type="screen4x3"/>
  <p:notesSz cx="6858000" cy="9144000"/>
  <p:defaultTextStyle>
    <a:defPPr>
      <a:defRPr lang="fr-FR"/>
    </a:defPPr>
    <a:lvl1pPr marL="0" algn="l" defTabSz="914085" rtl="0" eaLnBrk="1" latinLnBrk="0" hangingPunct="1">
      <a:defRPr sz="1800" kern="1200">
        <a:solidFill>
          <a:schemeClr val="tx1"/>
        </a:solidFill>
        <a:latin typeface="+mn-lt"/>
        <a:ea typeface="+mn-ea"/>
        <a:cs typeface="+mn-cs"/>
      </a:defRPr>
    </a:lvl1pPr>
    <a:lvl2pPr marL="45704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31" algn="l" defTabSz="914085" rtl="0" eaLnBrk="1" latinLnBrk="0" hangingPunct="1">
      <a:defRPr sz="1800" kern="1200">
        <a:solidFill>
          <a:schemeClr val="tx1"/>
        </a:solidFill>
        <a:latin typeface="+mn-lt"/>
        <a:ea typeface="+mn-ea"/>
        <a:cs typeface="+mn-cs"/>
      </a:defRPr>
    </a:lvl4pPr>
    <a:lvl5pPr marL="1828171" algn="l" defTabSz="914085" rtl="0" eaLnBrk="1" latinLnBrk="0" hangingPunct="1">
      <a:defRPr sz="1800" kern="1200">
        <a:solidFill>
          <a:schemeClr val="tx1"/>
        </a:solidFill>
        <a:latin typeface="+mn-lt"/>
        <a:ea typeface="+mn-ea"/>
        <a:cs typeface="+mn-cs"/>
      </a:defRPr>
    </a:lvl5pPr>
    <a:lvl6pPr marL="2285209" algn="l" defTabSz="914085" rtl="0" eaLnBrk="1" latinLnBrk="0" hangingPunct="1">
      <a:defRPr sz="1800" kern="1200">
        <a:solidFill>
          <a:schemeClr val="tx1"/>
        </a:solidFill>
        <a:latin typeface="+mn-lt"/>
        <a:ea typeface="+mn-ea"/>
        <a:cs typeface="+mn-cs"/>
      </a:defRPr>
    </a:lvl6pPr>
    <a:lvl7pPr marL="2742258" algn="l" defTabSz="914085" rtl="0" eaLnBrk="1" latinLnBrk="0" hangingPunct="1">
      <a:defRPr sz="1800" kern="1200">
        <a:solidFill>
          <a:schemeClr val="tx1"/>
        </a:solidFill>
        <a:latin typeface="+mn-lt"/>
        <a:ea typeface="+mn-ea"/>
        <a:cs typeface="+mn-cs"/>
      </a:defRPr>
    </a:lvl7pPr>
    <a:lvl8pPr marL="3199296" algn="l" defTabSz="914085" rtl="0" eaLnBrk="1" latinLnBrk="0" hangingPunct="1">
      <a:defRPr sz="1800" kern="1200">
        <a:solidFill>
          <a:schemeClr val="tx1"/>
        </a:solidFill>
        <a:latin typeface="+mn-lt"/>
        <a:ea typeface="+mn-ea"/>
        <a:cs typeface="+mn-cs"/>
      </a:defRPr>
    </a:lvl8pPr>
    <a:lvl9pPr marL="3656340" algn="l" defTabSz="91408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5" d="100"/>
          <a:sy n="95" d="100"/>
        </p:scale>
        <p:origin x="-666" y="66"/>
      </p:cViewPr>
      <p:guideLst>
        <p:guide orient="horz" pos="2161"/>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5E017F-17B4-439F-827D-C563E1D6A278}" type="datetimeFigureOut">
              <a:rPr lang="fr-FR" smtClean="0"/>
              <a:pPr/>
              <a:t>31/08/2019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2C077F-F8D8-41F2-94F4-FFBE249B3058}" type="slidenum">
              <a:rPr lang="fr-FR" smtClean="0"/>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2F11B-4130-4C1F-922A-9BEF14A37F28}" type="datetimeFigureOut">
              <a:rPr lang="fr-FR" smtClean="0"/>
              <a:pPr/>
              <a:t>31/08/2019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2DD85-344B-4966-ACA5-84D4435C7B63}"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085" rtl="0" eaLnBrk="1" latinLnBrk="0" hangingPunct="1">
      <a:defRPr sz="1200" kern="1200">
        <a:solidFill>
          <a:schemeClr val="tx1"/>
        </a:solidFill>
        <a:latin typeface="+mn-lt"/>
        <a:ea typeface="+mn-ea"/>
        <a:cs typeface="+mn-cs"/>
      </a:defRPr>
    </a:lvl1pPr>
    <a:lvl2pPr marL="457044" algn="l" defTabSz="914085" rtl="0" eaLnBrk="1" latinLnBrk="0" hangingPunct="1">
      <a:defRPr sz="1200" kern="1200">
        <a:solidFill>
          <a:schemeClr val="tx1"/>
        </a:solidFill>
        <a:latin typeface="+mn-lt"/>
        <a:ea typeface="+mn-ea"/>
        <a:cs typeface="+mn-cs"/>
      </a:defRPr>
    </a:lvl2pPr>
    <a:lvl3pPr marL="914085" algn="l" defTabSz="914085" rtl="0" eaLnBrk="1" latinLnBrk="0" hangingPunct="1">
      <a:defRPr sz="1200" kern="1200">
        <a:solidFill>
          <a:schemeClr val="tx1"/>
        </a:solidFill>
        <a:latin typeface="+mn-lt"/>
        <a:ea typeface="+mn-ea"/>
        <a:cs typeface="+mn-cs"/>
      </a:defRPr>
    </a:lvl3pPr>
    <a:lvl4pPr marL="1371131" algn="l" defTabSz="914085" rtl="0" eaLnBrk="1" latinLnBrk="0" hangingPunct="1">
      <a:defRPr sz="1200" kern="1200">
        <a:solidFill>
          <a:schemeClr val="tx1"/>
        </a:solidFill>
        <a:latin typeface="+mn-lt"/>
        <a:ea typeface="+mn-ea"/>
        <a:cs typeface="+mn-cs"/>
      </a:defRPr>
    </a:lvl4pPr>
    <a:lvl5pPr marL="1828171" algn="l" defTabSz="914085" rtl="0" eaLnBrk="1" latinLnBrk="0" hangingPunct="1">
      <a:defRPr sz="1200" kern="1200">
        <a:solidFill>
          <a:schemeClr val="tx1"/>
        </a:solidFill>
        <a:latin typeface="+mn-lt"/>
        <a:ea typeface="+mn-ea"/>
        <a:cs typeface="+mn-cs"/>
      </a:defRPr>
    </a:lvl5pPr>
    <a:lvl6pPr marL="2285209" algn="l" defTabSz="914085" rtl="0" eaLnBrk="1" latinLnBrk="0" hangingPunct="1">
      <a:defRPr sz="1200" kern="1200">
        <a:solidFill>
          <a:schemeClr val="tx1"/>
        </a:solidFill>
        <a:latin typeface="+mn-lt"/>
        <a:ea typeface="+mn-ea"/>
        <a:cs typeface="+mn-cs"/>
      </a:defRPr>
    </a:lvl6pPr>
    <a:lvl7pPr marL="2742258" algn="l" defTabSz="914085" rtl="0" eaLnBrk="1" latinLnBrk="0" hangingPunct="1">
      <a:defRPr sz="1200" kern="1200">
        <a:solidFill>
          <a:schemeClr val="tx1"/>
        </a:solidFill>
        <a:latin typeface="+mn-lt"/>
        <a:ea typeface="+mn-ea"/>
        <a:cs typeface="+mn-cs"/>
      </a:defRPr>
    </a:lvl7pPr>
    <a:lvl8pPr marL="3199296" algn="l" defTabSz="914085" rtl="0" eaLnBrk="1" latinLnBrk="0" hangingPunct="1">
      <a:defRPr sz="1200" kern="1200">
        <a:solidFill>
          <a:schemeClr val="tx1"/>
        </a:solidFill>
        <a:latin typeface="+mn-lt"/>
        <a:ea typeface="+mn-ea"/>
        <a:cs typeface="+mn-cs"/>
      </a:defRPr>
    </a:lvl8pPr>
    <a:lvl9pPr marL="3656340" algn="l" defTabSz="91408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7novembre 2018</a:t>
            </a:r>
            <a:endParaRPr lang="fr-FR" dirty="0"/>
          </a:p>
        </p:txBody>
      </p:sp>
      <p:sp>
        <p:nvSpPr>
          <p:cNvPr id="4" name="Espace réservé du numéro de diapositive 3"/>
          <p:cNvSpPr>
            <a:spLocks noGrp="1"/>
          </p:cNvSpPr>
          <p:nvPr>
            <p:ph type="sldNum" sz="quarter" idx="10"/>
          </p:nvPr>
        </p:nvSpPr>
        <p:spPr/>
        <p:txBody>
          <a:bodyPr/>
          <a:lstStyle/>
          <a:p>
            <a:fld id="{3962DD85-344B-4966-ACA5-84D4435C7B63}" type="slidenum">
              <a:rPr lang="fr-FR" smtClean="0"/>
              <a:pPr/>
              <a:t>35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CFD680A-1AF4-4689-9F44-694C0F25C6E5}" type="slidenum">
              <a:rPr lang="fr-FR"/>
              <a:pPr/>
              <a:t>114</a:t>
            </a:fld>
            <a:endParaRPr lang="fr-FR"/>
          </a:p>
        </p:txBody>
      </p:sp>
      <p:sp>
        <p:nvSpPr>
          <p:cNvPr id="132099" name="Espace réservé de l'image des diapositives 1"/>
          <p:cNvSpPr>
            <a:spLocks noGrp="1" noRot="1" noChangeAspect="1" noTextEdit="1"/>
          </p:cNvSpPr>
          <p:nvPr>
            <p:ph type="sldImg"/>
          </p:nvPr>
        </p:nvSpPr>
        <p:spPr>
          <a:xfrm>
            <a:off x="1143000" y="685800"/>
            <a:ext cx="4572000" cy="3429000"/>
          </a:xfrm>
          <a:ln/>
        </p:spPr>
      </p:sp>
      <p:sp>
        <p:nvSpPr>
          <p:cNvPr id="132100" name="Espace réservé des commentaires 2"/>
          <p:cNvSpPr>
            <a:spLocks noGrp="1"/>
          </p:cNvSpPr>
          <p:nvPr>
            <p:ph type="body" idx="1"/>
          </p:nvPr>
        </p:nvSpPr>
        <p:spPr>
          <a:noFill/>
          <a:ln/>
        </p:spPr>
        <p:txBody>
          <a:bodyPr/>
          <a:lstStyle/>
          <a:p>
            <a:pPr eaLnBrk="1" hangingPunct="1"/>
            <a:endParaRPr lang="fr-FR" smtClean="0"/>
          </a:p>
        </p:txBody>
      </p:sp>
      <p:sp>
        <p:nvSpPr>
          <p:cNvPr id="4" name="Espace réservé du numéro de diapositive 3"/>
          <p:cNvSpPr txBox="1">
            <a:spLocks noGrp="1"/>
          </p:cNvSpPr>
          <p:nvPr/>
        </p:nvSpPr>
        <p:spPr>
          <a:xfrm>
            <a:off x="3885277" y="8684827"/>
            <a:ext cx="2971091" cy="457711"/>
          </a:xfrm>
          <a:prstGeom prst="rect">
            <a:avLst/>
          </a:prstGeom>
          <a:noFill/>
        </p:spPr>
        <p:txBody>
          <a:bodyPr lIns="91429" tIns="45714" rIns="91429" bIns="45714" anchor="b"/>
          <a:lstStyle/>
          <a:p>
            <a:pPr algn="r" fontAlgn="auto">
              <a:spcBef>
                <a:spcPts val="0"/>
              </a:spcBef>
              <a:spcAft>
                <a:spcPts val="0"/>
              </a:spcAft>
              <a:defRPr/>
            </a:pPr>
            <a:fld id="{0F53EFCC-00F6-4ADB-9390-E67A91100D40}" type="slidenum">
              <a:rPr lang="fr-FR" sz="1200">
                <a:latin typeface="+mn-lt"/>
              </a:rPr>
              <a:pPr algn="r" fontAlgn="auto">
                <a:spcBef>
                  <a:spcPts val="0"/>
                </a:spcBef>
                <a:spcAft>
                  <a:spcPts val="0"/>
                </a:spcAft>
                <a:defRPr/>
              </a:pPr>
              <a:t>114</a:t>
            </a:fld>
            <a:endParaRPr lang="fr-FR" sz="1200" dirty="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FD4E2CC1-6AD6-4E8F-877C-98BF9BE3C77D}" type="slidenum">
              <a:rPr lang="fr-FR" smtClean="0"/>
              <a:pPr/>
              <a:t>160</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1" y="2130433"/>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6" y="3886200"/>
            <a:ext cx="6400801" cy="1752600"/>
          </a:xfrm>
        </p:spPr>
        <p:txBody>
          <a:bodyPr/>
          <a:lstStyle>
            <a:lvl1pPr marL="0" indent="0" algn="ctr">
              <a:buNone/>
              <a:defRPr>
                <a:solidFill>
                  <a:schemeClr val="tx1">
                    <a:tint val="75000"/>
                  </a:schemeClr>
                </a:solidFill>
              </a:defRPr>
            </a:lvl1pPr>
            <a:lvl2pPr marL="457044" indent="0" algn="ctr">
              <a:buNone/>
              <a:defRPr>
                <a:solidFill>
                  <a:schemeClr val="tx1">
                    <a:tint val="75000"/>
                  </a:schemeClr>
                </a:solidFill>
              </a:defRPr>
            </a:lvl2pPr>
            <a:lvl3pPr marL="914085" indent="0" algn="ctr">
              <a:buNone/>
              <a:defRPr>
                <a:solidFill>
                  <a:schemeClr val="tx1">
                    <a:tint val="75000"/>
                  </a:schemeClr>
                </a:solidFill>
              </a:defRPr>
            </a:lvl3pPr>
            <a:lvl4pPr marL="1371131" indent="0" algn="ctr">
              <a:buNone/>
              <a:defRPr>
                <a:solidFill>
                  <a:schemeClr val="tx1">
                    <a:tint val="75000"/>
                  </a:schemeClr>
                </a:solidFill>
              </a:defRPr>
            </a:lvl4pPr>
            <a:lvl5pPr marL="1828171" indent="0" algn="ctr">
              <a:buNone/>
              <a:defRPr>
                <a:solidFill>
                  <a:schemeClr val="tx1">
                    <a:tint val="75000"/>
                  </a:schemeClr>
                </a:solidFill>
              </a:defRPr>
            </a:lvl5pPr>
            <a:lvl6pPr marL="2285209" indent="0" algn="ctr">
              <a:buNone/>
              <a:defRPr>
                <a:solidFill>
                  <a:schemeClr val="tx1">
                    <a:tint val="75000"/>
                  </a:schemeClr>
                </a:solidFill>
              </a:defRPr>
            </a:lvl6pPr>
            <a:lvl7pPr marL="2742258" indent="0" algn="ctr">
              <a:buNone/>
              <a:defRPr>
                <a:solidFill>
                  <a:schemeClr val="tx1">
                    <a:tint val="75000"/>
                  </a:schemeClr>
                </a:solidFill>
              </a:defRPr>
            </a:lvl7pPr>
            <a:lvl8pPr marL="3199296" indent="0" algn="ctr">
              <a:buNone/>
              <a:defRPr>
                <a:solidFill>
                  <a:schemeClr val="tx1">
                    <a:tint val="75000"/>
                  </a:schemeClr>
                </a:solidFill>
              </a:defRPr>
            </a:lvl8pPr>
            <a:lvl9pPr marL="365634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6"/>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7" y="274646"/>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2"/>
          <p:cNvSpPr>
            <a:spLocks noGrp="1"/>
          </p:cNvSpPr>
          <p:nvPr>
            <p:ph type="body"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a:defRPr/>
            </a:pPr>
            <a:fld id="{8BF6D3C8-F8C6-41CB-9B7B-586733CE2F17}" type="datetime1">
              <a:rPr lang="fr-FR" smtClean="0"/>
              <a:pPr>
                <a:defRPr/>
              </a:pPr>
              <a:t>31/08/2019</a:t>
            </a:fld>
            <a:endParaRPr lang="fr-FR"/>
          </a:p>
        </p:txBody>
      </p:sp>
      <p:sp>
        <p:nvSpPr>
          <p:cNvPr id="5" name="Espace réservé du pied de page 4"/>
          <p:cNvSpPr>
            <a:spLocks noGrp="1"/>
          </p:cNvSpPr>
          <p:nvPr>
            <p:ph type="ftr" sz="quarter" idx="11"/>
          </p:nvPr>
        </p:nvSpPr>
        <p:spPr/>
        <p:txBody>
          <a:bodyPr/>
          <a:lstStyle/>
          <a:p>
            <a:pPr>
              <a:defRPr/>
            </a:pPr>
            <a:r>
              <a:rPr lang="fr-FR" smtClean="0"/>
              <a:t>GF</a:t>
            </a:r>
            <a:endParaRPr lang="fr-FR"/>
          </a:p>
        </p:txBody>
      </p:sp>
      <p:sp>
        <p:nvSpPr>
          <p:cNvPr id="6" name="Espace réservé du numéro de diapositive 5"/>
          <p:cNvSpPr>
            <a:spLocks noGrp="1"/>
          </p:cNvSpPr>
          <p:nvPr>
            <p:ph type="sldNum" sz="quarter" idx="12"/>
          </p:nvPr>
        </p:nvSpPr>
        <p:spPr/>
        <p:txBody>
          <a:bodyPr/>
          <a:lstStyle/>
          <a:p>
            <a:pPr>
              <a:defRPr/>
            </a:pPr>
            <a:fld id="{EDD45A29-5F0D-49ED-B442-75385783B992}" type="slidenum">
              <a:rPr lang="fr-FR" smtClean="0"/>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8"/>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8"/>
          </a:xfrm>
        </p:spPr>
        <p:txBody>
          <a:bodyPr anchor="b"/>
          <a:lstStyle>
            <a:lvl1pPr marL="0" indent="0">
              <a:buNone/>
              <a:defRPr sz="2000">
                <a:solidFill>
                  <a:schemeClr val="tx1">
                    <a:tint val="75000"/>
                  </a:schemeClr>
                </a:solidFill>
              </a:defRPr>
            </a:lvl1pPr>
            <a:lvl2pPr marL="457044" indent="0">
              <a:buNone/>
              <a:defRPr sz="1800">
                <a:solidFill>
                  <a:schemeClr val="tx1">
                    <a:tint val="75000"/>
                  </a:schemeClr>
                </a:solidFill>
              </a:defRPr>
            </a:lvl2pPr>
            <a:lvl3pPr marL="914085" indent="0">
              <a:buNone/>
              <a:defRPr sz="1600">
                <a:solidFill>
                  <a:schemeClr val="tx1">
                    <a:tint val="75000"/>
                  </a:schemeClr>
                </a:solidFill>
              </a:defRPr>
            </a:lvl3pPr>
            <a:lvl4pPr marL="1371131" indent="0">
              <a:buNone/>
              <a:defRPr sz="1400">
                <a:solidFill>
                  <a:schemeClr val="tx1">
                    <a:tint val="75000"/>
                  </a:schemeClr>
                </a:solidFill>
              </a:defRPr>
            </a:lvl4pPr>
            <a:lvl5pPr marL="1828171" indent="0">
              <a:buNone/>
              <a:defRPr sz="1400">
                <a:solidFill>
                  <a:schemeClr val="tx1">
                    <a:tint val="75000"/>
                  </a:schemeClr>
                </a:solidFill>
              </a:defRPr>
            </a:lvl5pPr>
            <a:lvl6pPr marL="2285209" indent="0">
              <a:buNone/>
              <a:defRPr sz="1400">
                <a:solidFill>
                  <a:schemeClr val="tx1">
                    <a:tint val="75000"/>
                  </a:schemeClr>
                </a:solidFill>
              </a:defRPr>
            </a:lvl6pPr>
            <a:lvl7pPr marL="2742258" indent="0">
              <a:buNone/>
              <a:defRPr sz="1400">
                <a:solidFill>
                  <a:schemeClr val="tx1">
                    <a:tint val="75000"/>
                  </a:schemeClr>
                </a:solidFill>
              </a:defRPr>
            </a:lvl7pPr>
            <a:lvl8pPr marL="3199296" indent="0">
              <a:buNone/>
              <a:defRPr sz="1400">
                <a:solidFill>
                  <a:schemeClr val="tx1">
                    <a:tint val="75000"/>
                  </a:schemeClr>
                </a:solidFill>
              </a:defRPr>
            </a:lvl8pPr>
            <a:lvl9pPr marL="365634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7" y="1600204"/>
            <a:ext cx="4038600" cy="45259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4"/>
            <a:ext cx="4038600" cy="4525963"/>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044" indent="0">
              <a:buNone/>
              <a:defRPr sz="2000" b="1"/>
            </a:lvl2pPr>
            <a:lvl3pPr marL="914085" indent="0">
              <a:buNone/>
              <a:defRPr sz="1800" b="1"/>
            </a:lvl3pPr>
            <a:lvl4pPr marL="1371131" indent="0">
              <a:buNone/>
              <a:defRPr sz="1600" b="1"/>
            </a:lvl4pPr>
            <a:lvl5pPr marL="1828171" indent="0">
              <a:buNone/>
              <a:defRPr sz="1600" b="1"/>
            </a:lvl5pPr>
            <a:lvl6pPr marL="2285209" indent="0">
              <a:buNone/>
              <a:defRPr sz="1600" b="1"/>
            </a:lvl6pPr>
            <a:lvl7pPr marL="2742258" indent="0">
              <a:buNone/>
              <a:defRPr sz="1600" b="1"/>
            </a:lvl7pPr>
            <a:lvl8pPr marL="3199296" indent="0">
              <a:buNone/>
              <a:defRPr sz="1600" b="1"/>
            </a:lvl8pPr>
            <a:lvl9pPr marL="365634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9" y="1535113"/>
            <a:ext cx="4041775" cy="639762"/>
          </a:xfrm>
        </p:spPr>
        <p:txBody>
          <a:bodyPr anchor="b"/>
          <a:lstStyle>
            <a:lvl1pPr marL="0" indent="0">
              <a:buNone/>
              <a:defRPr sz="2400" b="1"/>
            </a:lvl1pPr>
            <a:lvl2pPr marL="457044" indent="0">
              <a:buNone/>
              <a:defRPr sz="2000" b="1"/>
            </a:lvl2pPr>
            <a:lvl3pPr marL="914085" indent="0">
              <a:buNone/>
              <a:defRPr sz="1800" b="1"/>
            </a:lvl3pPr>
            <a:lvl4pPr marL="1371131" indent="0">
              <a:buNone/>
              <a:defRPr sz="1600" b="1"/>
            </a:lvl4pPr>
            <a:lvl5pPr marL="1828171" indent="0">
              <a:buNone/>
              <a:defRPr sz="1600" b="1"/>
            </a:lvl5pPr>
            <a:lvl6pPr marL="2285209" indent="0">
              <a:buNone/>
              <a:defRPr sz="1600" b="1"/>
            </a:lvl6pPr>
            <a:lvl7pPr marL="2742258" indent="0">
              <a:buNone/>
              <a:defRPr sz="1600" b="1"/>
            </a:lvl7pPr>
            <a:lvl8pPr marL="3199296" indent="0">
              <a:buNone/>
              <a:defRPr sz="1600" b="1"/>
            </a:lvl8pPr>
            <a:lvl9pPr marL="365634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9"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2"/>
            <a:ext cx="5111750" cy="5853113"/>
          </a:xfrm>
        </p:spPr>
        <p:txBody>
          <a:bodyPr/>
          <a:lstStyle>
            <a:lvl1pPr>
              <a:defRPr sz="32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8"/>
            <a:ext cx="3008313" cy="4691063"/>
          </a:xfrm>
        </p:spPr>
        <p:txBody>
          <a:bodyPr/>
          <a:lstStyle>
            <a:lvl1pPr marL="0" indent="0">
              <a:buNone/>
              <a:defRPr sz="1400"/>
            </a:lvl1pPr>
            <a:lvl2pPr marL="457044" indent="0">
              <a:buNone/>
              <a:defRPr sz="1200"/>
            </a:lvl2pPr>
            <a:lvl3pPr marL="914085" indent="0">
              <a:buNone/>
              <a:defRPr sz="1000"/>
            </a:lvl3pPr>
            <a:lvl4pPr marL="1371131" indent="0">
              <a:buNone/>
              <a:defRPr sz="900"/>
            </a:lvl4pPr>
            <a:lvl5pPr marL="1828171" indent="0">
              <a:buNone/>
              <a:defRPr sz="900"/>
            </a:lvl5pPr>
            <a:lvl6pPr marL="2285209" indent="0">
              <a:buNone/>
              <a:defRPr sz="900"/>
            </a:lvl6pPr>
            <a:lvl7pPr marL="2742258" indent="0">
              <a:buNone/>
              <a:defRPr sz="900"/>
            </a:lvl7pPr>
            <a:lvl8pPr marL="3199296" indent="0">
              <a:buNone/>
              <a:defRPr sz="900"/>
            </a:lvl8pPr>
            <a:lvl9pPr marL="365634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91"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91" y="612774"/>
            <a:ext cx="5486400" cy="4114800"/>
          </a:xfrm>
        </p:spPr>
        <p:txBody>
          <a:bodyPr/>
          <a:lstStyle>
            <a:lvl1pPr marL="0" indent="0">
              <a:buNone/>
              <a:defRPr sz="3200"/>
            </a:lvl1pPr>
            <a:lvl2pPr marL="457044" indent="0">
              <a:buNone/>
              <a:defRPr sz="2900"/>
            </a:lvl2pPr>
            <a:lvl3pPr marL="914085" indent="0">
              <a:buNone/>
              <a:defRPr sz="2400"/>
            </a:lvl3pPr>
            <a:lvl4pPr marL="1371131" indent="0">
              <a:buNone/>
              <a:defRPr sz="2000"/>
            </a:lvl4pPr>
            <a:lvl5pPr marL="1828171" indent="0">
              <a:buNone/>
              <a:defRPr sz="2000"/>
            </a:lvl5pPr>
            <a:lvl6pPr marL="2285209" indent="0">
              <a:buNone/>
              <a:defRPr sz="2000"/>
            </a:lvl6pPr>
            <a:lvl7pPr marL="2742258" indent="0">
              <a:buNone/>
              <a:defRPr sz="2000"/>
            </a:lvl7pPr>
            <a:lvl8pPr marL="3199296" indent="0">
              <a:buNone/>
              <a:defRPr sz="2000"/>
            </a:lvl8pPr>
            <a:lvl9pPr marL="3656340" indent="0">
              <a:buNone/>
              <a:defRPr sz="2000"/>
            </a:lvl9pPr>
          </a:lstStyle>
          <a:p>
            <a:endParaRPr lang="fr-FR"/>
          </a:p>
        </p:txBody>
      </p:sp>
      <p:sp>
        <p:nvSpPr>
          <p:cNvPr id="4" name="Espace réservé du texte 3"/>
          <p:cNvSpPr>
            <a:spLocks noGrp="1"/>
          </p:cNvSpPr>
          <p:nvPr>
            <p:ph type="body" sz="half" idx="2"/>
          </p:nvPr>
        </p:nvSpPr>
        <p:spPr>
          <a:xfrm>
            <a:off x="1792291" y="5367339"/>
            <a:ext cx="5486400" cy="804862"/>
          </a:xfrm>
        </p:spPr>
        <p:txBody>
          <a:bodyPr/>
          <a:lstStyle>
            <a:lvl1pPr marL="0" indent="0">
              <a:buNone/>
              <a:defRPr sz="1400"/>
            </a:lvl1pPr>
            <a:lvl2pPr marL="457044" indent="0">
              <a:buNone/>
              <a:defRPr sz="1200"/>
            </a:lvl2pPr>
            <a:lvl3pPr marL="914085" indent="0">
              <a:buNone/>
              <a:defRPr sz="1000"/>
            </a:lvl3pPr>
            <a:lvl4pPr marL="1371131" indent="0">
              <a:buNone/>
              <a:defRPr sz="900"/>
            </a:lvl4pPr>
            <a:lvl5pPr marL="1828171" indent="0">
              <a:buNone/>
              <a:defRPr sz="900"/>
            </a:lvl5pPr>
            <a:lvl6pPr marL="2285209" indent="0">
              <a:buNone/>
              <a:defRPr sz="900"/>
            </a:lvl6pPr>
            <a:lvl7pPr marL="2742258" indent="0">
              <a:buNone/>
              <a:defRPr sz="900"/>
            </a:lvl7pPr>
            <a:lvl8pPr marL="3199296" indent="0">
              <a:buNone/>
              <a:defRPr sz="900"/>
            </a:lvl8pPr>
            <a:lvl9pPr marL="365634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6978D29-894E-47D4-944C-7E98F48A1D0F}" type="datetimeFigureOut">
              <a:rPr lang="fr-FR" smtClean="0"/>
              <a:pPr/>
              <a:t>31/08/2019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BD9A83C-E5AA-4A07-AD00-CCE8F7D15036}"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7"/>
            <a:ext cx="8229601" cy="1143001"/>
          </a:xfrm>
          <a:prstGeom prst="rect">
            <a:avLst/>
          </a:prstGeom>
        </p:spPr>
        <p:txBody>
          <a:bodyPr vert="horz" lIns="91409" tIns="45705" rIns="91409" bIns="45705"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4"/>
            <a:ext cx="8229601" cy="4525963"/>
          </a:xfrm>
          <a:prstGeom prst="rect">
            <a:avLst/>
          </a:prstGeom>
        </p:spPr>
        <p:txBody>
          <a:bodyPr vert="horz" lIns="91409" tIns="45705" rIns="91409" bIns="45705"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8"/>
            <a:ext cx="2133601" cy="365125"/>
          </a:xfrm>
          <a:prstGeom prst="rect">
            <a:avLst/>
          </a:prstGeom>
        </p:spPr>
        <p:txBody>
          <a:bodyPr vert="horz" lIns="91409" tIns="45705" rIns="91409" bIns="45705" rtlCol="0" anchor="ctr"/>
          <a:lstStyle>
            <a:lvl1pPr algn="l">
              <a:defRPr sz="1200">
                <a:solidFill>
                  <a:schemeClr val="tx1">
                    <a:tint val="75000"/>
                  </a:schemeClr>
                </a:solidFill>
              </a:defRPr>
            </a:lvl1pPr>
          </a:lstStyle>
          <a:p>
            <a:fld id="{C6978D29-894E-47D4-944C-7E98F48A1D0F}" type="datetimeFigureOut">
              <a:rPr lang="fr-FR" smtClean="0"/>
              <a:pPr/>
              <a:t>31/08/2019</a:t>
            </a:fld>
            <a:endParaRPr lang="fr-FR"/>
          </a:p>
        </p:txBody>
      </p:sp>
      <p:sp>
        <p:nvSpPr>
          <p:cNvPr id="5" name="Espace réservé du pied de page 4"/>
          <p:cNvSpPr>
            <a:spLocks noGrp="1"/>
          </p:cNvSpPr>
          <p:nvPr>
            <p:ph type="ftr" sz="quarter" idx="3"/>
          </p:nvPr>
        </p:nvSpPr>
        <p:spPr>
          <a:xfrm>
            <a:off x="3124201" y="6356358"/>
            <a:ext cx="2895600" cy="365125"/>
          </a:xfrm>
          <a:prstGeom prst="rect">
            <a:avLst/>
          </a:prstGeom>
        </p:spPr>
        <p:txBody>
          <a:bodyPr vert="horz" lIns="91409" tIns="45705" rIns="91409" bIns="45705"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8"/>
            <a:ext cx="2133601" cy="365125"/>
          </a:xfrm>
          <a:prstGeom prst="rect">
            <a:avLst/>
          </a:prstGeom>
        </p:spPr>
        <p:txBody>
          <a:bodyPr vert="horz" lIns="91409" tIns="45705" rIns="91409" bIns="45705" rtlCol="0" anchor="ctr"/>
          <a:lstStyle>
            <a:lvl1pPr algn="r">
              <a:defRPr sz="1200">
                <a:solidFill>
                  <a:schemeClr val="tx1">
                    <a:tint val="75000"/>
                  </a:schemeClr>
                </a:solidFill>
              </a:defRPr>
            </a:lvl1pPr>
          </a:lstStyle>
          <a:p>
            <a:fld id="{0BD9A83C-E5AA-4A07-AD00-CCE8F7D15036}"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085" rtl="0" eaLnBrk="1" latinLnBrk="0" hangingPunct="1">
        <a:spcBef>
          <a:spcPct val="0"/>
        </a:spcBef>
        <a:buNone/>
        <a:defRPr sz="4400" kern="1200">
          <a:solidFill>
            <a:schemeClr val="tx1"/>
          </a:solidFill>
          <a:latin typeface="+mj-lt"/>
          <a:ea typeface="+mj-ea"/>
          <a:cs typeface="+mj-cs"/>
        </a:defRPr>
      </a:lvl1pPr>
    </p:titleStyle>
    <p:bodyStyle>
      <a:lvl1pPr marL="342782" indent="-342782" algn="l" defTabSz="9140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94" indent="-285652" algn="l" defTabSz="914085"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607" indent="-228519" algn="l" defTabSz="9140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47" indent="-228519"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93" indent="-228519"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33" indent="-228519"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78" indent="-228519"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21" indent="-228519"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63" indent="-228519"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085" rtl="0" eaLnBrk="1" latinLnBrk="0" hangingPunct="1">
        <a:defRPr sz="1800" kern="1200">
          <a:solidFill>
            <a:schemeClr val="tx1"/>
          </a:solidFill>
          <a:latin typeface="+mn-lt"/>
          <a:ea typeface="+mn-ea"/>
          <a:cs typeface="+mn-cs"/>
        </a:defRPr>
      </a:lvl1pPr>
      <a:lvl2pPr marL="45704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31" algn="l" defTabSz="914085" rtl="0" eaLnBrk="1" latinLnBrk="0" hangingPunct="1">
        <a:defRPr sz="1800" kern="1200">
          <a:solidFill>
            <a:schemeClr val="tx1"/>
          </a:solidFill>
          <a:latin typeface="+mn-lt"/>
          <a:ea typeface="+mn-ea"/>
          <a:cs typeface="+mn-cs"/>
        </a:defRPr>
      </a:lvl4pPr>
      <a:lvl5pPr marL="1828171" algn="l" defTabSz="914085" rtl="0" eaLnBrk="1" latinLnBrk="0" hangingPunct="1">
        <a:defRPr sz="1800" kern="1200">
          <a:solidFill>
            <a:schemeClr val="tx1"/>
          </a:solidFill>
          <a:latin typeface="+mn-lt"/>
          <a:ea typeface="+mn-ea"/>
          <a:cs typeface="+mn-cs"/>
        </a:defRPr>
      </a:lvl5pPr>
      <a:lvl6pPr marL="2285209" algn="l" defTabSz="914085" rtl="0" eaLnBrk="1" latinLnBrk="0" hangingPunct="1">
        <a:defRPr sz="1800" kern="1200">
          <a:solidFill>
            <a:schemeClr val="tx1"/>
          </a:solidFill>
          <a:latin typeface="+mn-lt"/>
          <a:ea typeface="+mn-ea"/>
          <a:cs typeface="+mn-cs"/>
        </a:defRPr>
      </a:lvl6pPr>
      <a:lvl7pPr marL="2742258" algn="l" defTabSz="914085" rtl="0" eaLnBrk="1" latinLnBrk="0" hangingPunct="1">
        <a:defRPr sz="1800" kern="1200">
          <a:solidFill>
            <a:schemeClr val="tx1"/>
          </a:solidFill>
          <a:latin typeface="+mn-lt"/>
          <a:ea typeface="+mn-ea"/>
          <a:cs typeface="+mn-cs"/>
        </a:defRPr>
      </a:lvl7pPr>
      <a:lvl8pPr marL="3199296" algn="l" defTabSz="914085" rtl="0" eaLnBrk="1" latinLnBrk="0" hangingPunct="1">
        <a:defRPr sz="1800" kern="1200">
          <a:solidFill>
            <a:schemeClr val="tx1"/>
          </a:solidFill>
          <a:latin typeface="+mn-lt"/>
          <a:ea typeface="+mn-ea"/>
          <a:cs typeface="+mn-cs"/>
        </a:defRPr>
      </a:lvl8pPr>
      <a:lvl9pPr marL="3656340" algn="l" defTabSz="91408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economie%20bts1%20et2/redistribution+financement/application%20protection%20sociale.doc" TargetMode="Externa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1.xml.rels><?xml version="1.0" encoding="UTF-8" standalone="yes"?>
<Relationships xmlns="http://schemas.openxmlformats.org/package/2006/relationships"><Relationship Id="rId3" Type="http://schemas.openxmlformats.org/officeDocument/2006/relationships/hyperlink" Target="../video%20&#233;conomie/Dessine-moi%20l_&#233;co%20_%20Aust&#233;rit&#233;%20ou%20relance,%20comment%20&#231;a%20marche%20.mp4"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49.jpeg"/><Relationship Id="rId7" Type="http://schemas.openxmlformats.org/officeDocument/2006/relationships/hyperlink" Target="http://www.google.fr/imgres?imgurl=http://www.argentmag.com/annuaire/wp-content/themes/directorypress/thumbs/bnp_paribas.jpg&amp;imgrefurl=http://www.argentmag.com/annuaire/banque-par-ville/bnp-paribas/&amp;usg=__6QY6sL7UzSKKS9tx95mFSsrgtMw=&amp;h=594&amp;w=1828&amp;sz=99&amp;hl=fr&amp;start=1&amp;zoom=1&amp;itbs=1&amp;tbnid=3fcGqJHK44qoHM:&amp;tbnh=49&amp;tbnw=150&amp;prev=/images?q=bnp&amp;hl=fr&amp;safe=vss&amp;gbv=2&amp;tbs=isch:1&amp;ei=bZFfTbHfOsGBlAfVtO3WCw" TargetMode="External"/><Relationship Id="rId2"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hyperlink" Target="http://www.google.fr/imgres?imgurl=http://www.avisbanque.com/wp-content/uploads/2010/12/Caisse-d-Epargne-bank-issue.jpg&amp;imgrefurl=http://www.avisbanque.com/banque/avis-banque-moyens-de-paiement-caisse-depargne/&amp;usg=__MjobsVD2ae0TE9pGYtLXb0r2KCs=&amp;h=250&amp;w=250&amp;sz=42&amp;hl=fr&amp;start=1&amp;zoom=1&amp;itbs=1&amp;tbnid=UAFDWRTYUmRU5M:&amp;tbnh=111&amp;tbnw=111&amp;prev=/images?q=caisse+d'%C3%A9pargne&amp;hl=fr&amp;safe=vss&amp;gbv=2&amp;tbs=isch:1&amp;ei=QpFfTZPTAsKblge4quzrCw" TargetMode="External"/><Relationship Id="rId4" Type="http://schemas.openxmlformats.org/officeDocument/2006/relationships/image" Target="../media/image75.gif"/></Relationships>
</file>

<file path=ppt/slides/_rels/slide10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 Id="rId1" Type="http://schemas.openxmlformats.org/officeDocument/2006/relationships/slideLayout" Target="../slideLayouts/slideLayout7.xml"/><Relationship Id="rId4" Type="http://schemas.openxmlformats.org/officeDocument/2006/relationships/image" Target="../media/image75.gif"/></Relationships>
</file>

<file path=ppt/slides/_rels/slide108.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image" Target="../media/image78.jpeg"/><Relationship Id="rId7" Type="http://schemas.openxmlformats.org/officeDocument/2006/relationships/image" Target="../media/image49.jpeg"/><Relationship Id="rId2" Type="http://schemas.openxmlformats.org/officeDocument/2006/relationships/hyperlink" Target="http://www.google.fr/imgres?imgurl=http://www.avisbanque.com/wp-content/uploads/2010/12/Caisse-d-Epargne-bank-issue.jpg&amp;imgrefurl=http://www.avisbanque.com/banque/avis-banque-moyens-de-paiement-caisse-depargne/&amp;usg=__MjobsVD2ae0TE9pGYtLXb0r2KCs=&amp;h=250&amp;w=250&amp;sz=42&amp;hl=fr&amp;start=1&amp;zoom=1&amp;itbs=1&amp;tbnid=UAFDWRTYUmRU5M:&amp;tbnh=111&amp;tbnw=111&amp;prev=/images?q=caisse+d'%C3%A9pargne&amp;hl=fr&amp;safe=vss&amp;gbv=2&amp;tbs=isch:1&amp;ei=QpFfTZPTAsKblge4quzrCw" TargetMode="External"/><Relationship Id="rId1" Type="http://schemas.openxmlformats.org/officeDocument/2006/relationships/slideLayout" Target="../slideLayouts/slideLayout7.xml"/><Relationship Id="rId6"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 Id="rId5" Type="http://schemas.openxmlformats.org/officeDocument/2006/relationships/image" Target="../media/image79.jpeg"/><Relationship Id="rId4" Type="http://schemas.openxmlformats.org/officeDocument/2006/relationships/hyperlink" Target="http://www.google.fr/imgres?imgurl=http://www.argentmag.com/annuaire/wp-content/themes/directorypress/thumbs/bnp_paribas.jpg&amp;imgrefurl=http://www.argentmag.com/annuaire/banque-par-ville/bnp-paribas/&amp;usg=__6QY6sL7UzSKKS9tx95mFSsrgtMw=&amp;h=594&amp;w=1828&amp;sz=99&amp;hl=fr&amp;start=1&amp;zoom=1&amp;itbs=1&amp;tbnid=3fcGqJHK44qoHM:&amp;tbnh=49&amp;tbnw=150&amp;prev=/images?q=bnp&amp;hl=fr&amp;safe=vss&amp;gbv=2&amp;tbs=isch:1&amp;ei=bZFfTbHfOsGBlAfVtO3WCw" TargetMode="External"/><Relationship Id="rId9" Type="http://schemas.openxmlformats.org/officeDocument/2006/relationships/image" Target="../media/image8.gif"/></Relationships>
</file>

<file path=ppt/slides/_rels/slide109.xml.rels><?xml version="1.0" encoding="UTF-8" standalone="yes"?>
<Relationships xmlns="http://schemas.openxmlformats.org/package/2006/relationships"><Relationship Id="rId3" Type="http://schemas.openxmlformats.org/officeDocument/2006/relationships/hyperlink" Target="../video%20&#233;conomie/DME_Quantitative%20easing.mp4.zip" TargetMode="Externa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0.gif"/><Relationship Id="rId7" Type="http://schemas.openxmlformats.org/officeDocument/2006/relationships/image" Target="../media/image75.gif"/><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hyperlink" Target="http://images.google.fr/imgres?imgurl=www.tlfq.ulaval.ca/axl/europe/images/france-regionsMap.gif&amp;imgrefurl=http://www.tlfq.ulaval.ca/axl/europe/france_regions.htm&amp;h=378&amp;w=416&amp;prev=/images?q=+carte+des+r%C3%A9gions+fran%C3%A7aises&amp;svnum=10&amp;hl=fr&amp;lr=&amp;ie=UTF-8&amp;oe=UTF-8" TargetMode="External"/><Relationship Id="rId4" Type="http://schemas.openxmlformats.org/officeDocument/2006/relationships/image" Target="../media/image81.jpeg"/></Relationships>
</file>

<file path=ppt/slides/_rels/slide1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84.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0.gif"/></Relationships>
</file>

<file path=ppt/slides/_rels/slide119.xml.rels><?xml version="1.0" encoding="UTF-8" standalone="yes"?>
<Relationships xmlns="http://schemas.openxmlformats.org/package/2006/relationships"><Relationship Id="rId3" Type="http://schemas.openxmlformats.org/officeDocument/2006/relationships/hyperlink" Target="http://images.google.fr/imgres?imgurl=www.tlfq.ulaval.ca/axl/europe/images/france-regionsMap.gif&amp;imgrefurl=http://www.tlfq.ulaval.ca/axl/europe/france_regions.htm&amp;h=378&amp;w=416&amp;prev=/images?q=+carte+des+r%C3%A9gions+fran%C3%A7aises&amp;svnum=10&amp;hl=fr&amp;lr=&amp;ie=UTF-8&amp;oe=UTF-8"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81.jpeg"/><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http://images.google.fr/imgres?imgurl=www.tlfq.ulaval.ca/axl/europe/images/france-regionsMap.gif&amp;imgrefurl=http://www.tlfq.ulaval.ca/axl/europe/france_regions.htm&amp;h=378&amp;w=416&amp;prev=/images?q=+carte+des+r%C3%A9gions+fran%C3%A7aises&amp;svnum=10&amp;hl=fr&amp;lr=&amp;ie=UTF-8&amp;oe=UTF-8"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images.google.fr/imgres?imgurl=www.tlfq.ulaval.ca/axl/europe/images/france-regionsMap.gif&amp;imgrefurl=http://www.tlfq.ulaval.ca/axl/europe/france_regions.htm&amp;h=378&amp;w=416&amp;prev=/images?q=+carte+des+r%C3%A9gions+fran%C3%A7aises&amp;svnum=10&amp;hl=fr&amp;lr=&amp;ie=UTF-8&amp;oe=UTF-8" TargetMode="External"/><Relationship Id="rId7" Type="http://schemas.openxmlformats.org/officeDocument/2006/relationships/image" Target="../media/image8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81.jpeg"/><Relationship Id="rId4" Type="http://schemas.openxmlformats.org/officeDocument/2006/relationships/image" Target="../media/image82.jpeg"/></Relationships>
</file>

<file path=ppt/slides/_rels/slide1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8.gif"/></Relationships>
</file>

<file path=ppt/slides/_rels/slide124.xml.rels><?xml version="1.0" encoding="UTF-8" standalone="yes"?>
<Relationships xmlns="http://schemas.openxmlformats.org/package/2006/relationships"><Relationship Id="rId3" Type="http://schemas.openxmlformats.org/officeDocument/2006/relationships/hyperlink" Target="http://images.google.fr/imgres?imgurl=www.tlfq.ulaval.ca/axl/europe/images/france-regionsMap.gif&amp;imgrefurl=http://www.tlfq.ulaval.ca/axl/europe/france_regions.htm&amp;h=378&amp;w=416&amp;prev=/images?q=+carte+des+r%C3%A9gions+fran%C3%A7aises&amp;svnum=10&amp;hl=fr&amp;lr=&amp;ie=UTF-8&amp;oe=UTF-8" TargetMode="External"/><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125.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12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90.jpeg"/><Relationship Id="rId4" Type="http://schemas.openxmlformats.org/officeDocument/2006/relationships/hyperlink" Target="&#233;coentreprise%20bts1/BTS1%20action%20comm/Chap%202%20Par%20une%20approche%20de%20l&#8217;offre&#8230;.ppt"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1.wmf"/><Relationship Id="rId7" Type="http://schemas.openxmlformats.org/officeDocument/2006/relationships/hyperlink" Target="https://www.youtube.com/watch?v=pwZxKB4x3ag" TargetMode="External"/><Relationship Id="rId2" Type="http://schemas.openxmlformats.org/officeDocument/2006/relationships/audio" Target="../media/audio3.wav"/><Relationship Id="rId1" Type="http://schemas.openxmlformats.org/officeDocument/2006/relationships/slideLayout" Target="../slideLayouts/slideLayout6.xml"/><Relationship Id="rId6" Type="http://schemas.openxmlformats.org/officeDocument/2006/relationships/hyperlink" Target="../video%20&#233;conomie/Du%20GATT%20&#224;%20l&#8217;OMC.mp4" TargetMode="External"/><Relationship Id="rId5" Type="http://schemas.openxmlformats.org/officeDocument/2006/relationships/hyperlink" Target="../video%20&#233;conomie/Qu_est%20ce%20que%20l_OMC%20_.mp4" TargetMode="External"/><Relationship Id="rId4" Type="http://schemas.openxmlformats.org/officeDocument/2006/relationships/hyperlink" Target="https://www.youtube.com/watch?v=FdargiQAFn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hyperlink" Target="https://www.youtube.com/watch?v=FdargiQAFnM" TargetMode="External"/><Relationship Id="rId2" Type="http://schemas.openxmlformats.org/officeDocument/2006/relationships/hyperlink" Target="http://www.sciences-po.fr/cartographie/cartotheque/cartotheques/cartes_diagrammes/monde/organisations_internationales/omc_mai98.jpg" TargetMode="External"/><Relationship Id="rId1" Type="http://schemas.openxmlformats.org/officeDocument/2006/relationships/slideLayout" Target="../slideLayouts/slideLayout7.xml"/><Relationship Id="rId6" Type="http://schemas.openxmlformats.org/officeDocument/2006/relationships/hyperlink" Target="http://www.youtube.com/watch?v=BgR7XNsdD_A&amp;NR=1" TargetMode="External"/><Relationship Id="rId5" Type="http://schemas.openxmlformats.org/officeDocument/2006/relationships/hyperlink" Target="../video%20&#233;conomie/Le%20dessous%20des%20cartes%20-%20L_Organisation%20Mondiale%20du%20Commerce%20.mp4" TargetMode="External"/><Relationship Id="rId4" Type="http://schemas.openxmlformats.org/officeDocument/2006/relationships/image" Target="../media/image93.wmf"/></Relationships>
</file>

<file path=ppt/slides/_rels/slide13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3.wav"/><Relationship Id="rId1" Type="http://schemas.openxmlformats.org/officeDocument/2006/relationships/slideLayout" Target="../slideLayouts/slideLayout6.xml"/><Relationship Id="rId4" Type="http://schemas.openxmlformats.org/officeDocument/2006/relationships/image" Target="../media/image80.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8" Type="http://schemas.openxmlformats.org/officeDocument/2006/relationships/hyperlink" Target="http://www.youtube.com/watch?v=_ha4t1CtUBw&amp;feature=related" TargetMode="External"/><Relationship Id="rId3" Type="http://schemas.openxmlformats.org/officeDocument/2006/relationships/hyperlink" Target="http://www.dailymotion.com/video/x4jlaq_le-developpement-durable-qu-est-ce_news" TargetMode="External"/><Relationship Id="rId7" Type="http://schemas.openxmlformats.org/officeDocument/2006/relationships/image" Target="../media/image98.jpeg"/><Relationship Id="rId2" Type="http://schemas.openxmlformats.org/officeDocument/2006/relationships/image" Target="../media/image80.gif"/><Relationship Id="rId1" Type="http://schemas.openxmlformats.org/officeDocument/2006/relationships/slideLayout" Target="../slideLayouts/slideLayout7.xml"/><Relationship Id="rId6" Type="http://schemas.openxmlformats.org/officeDocument/2006/relationships/hyperlink" Target="../video%20&#233;conomie/Sauvons%20la%20plan&#232;te.mp4" TargetMode="External"/><Relationship Id="rId5" Type="http://schemas.openxmlformats.org/officeDocument/2006/relationships/image" Target="../media/image97.jpeg"/><Relationship Id="rId10" Type="http://schemas.openxmlformats.org/officeDocument/2006/relationships/hyperlink" Target="https://vimeo.com/21233369" TargetMode="External"/><Relationship Id="rId4" Type="http://schemas.openxmlformats.org/officeDocument/2006/relationships/hyperlink" Target="http://images.google.fr/imgres?imgurl=http://ecoles.ac-rouen.fr/hectormalot/images/dev-durable.jpg&amp;imgrefurl=http://ecoles.ac-rouen.fr/hectormalot/Activites.htm&amp;usg=__PITDlG0iRfs6TZ5r21IidMBM8to=&amp;h=475&amp;w=400&amp;sz=22&amp;hl=fr&amp;start=5&amp;itbs=1&amp;tbnid=2YGnEz4-BQdEqM:&amp;tbnh=129&amp;tbnw=109&amp;prev=/images?q=d%C3%A9veloppement+durable&amp;hl=fr&amp;gbv=2&amp;tbs=isch:1" TargetMode="External"/><Relationship Id="rId9" Type="http://schemas.openxmlformats.org/officeDocument/2006/relationships/hyperlink" Target="http://www.wat.tv/video/yann-arthus-bertrand-president-egr2_2g7pt_.html"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hyperlink" Target="../../economie%20bts1%20et2"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Apr&#232;s%20nous%20le%20d&#233;luge.doc" TargetMode="External"/><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93.wmf"/></Relationships>
</file>

<file path=ppt/slides/_rels/slide151.xml.rels><?xml version="1.0" encoding="UTF-8" standalone="yes"?>
<Relationships xmlns="http://schemas.openxmlformats.org/package/2006/relationships"><Relationship Id="rId2" Type="http://schemas.openxmlformats.org/officeDocument/2006/relationships/hyperlink" Target="http://www.wat.tv/video/yann-arthus-bertrand-president-egr2_2g7pt_.html" TargetMode="Externa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7.xml"/><Relationship Id="rId1" Type="http://schemas.openxmlformats.org/officeDocument/2006/relationships/video" Target="file:///E:\video%20&#233;conomie\charlie.mp4"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hyperlink" Target="../vid&#233;os%20eco/DME-financement-entreprises.mp4.zip" TargetMode="External"/><Relationship Id="rId4" Type="http://schemas.openxmlformats.org/officeDocument/2006/relationships/image" Target="../media/image8.gif"/></Relationships>
</file>

<file path=ppt/slides/_rels/slide1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8.gif"/><Relationship Id="rId4" Type="http://schemas.openxmlformats.org/officeDocument/2006/relationships/image" Target="../media/image113.png"/></Relationships>
</file>

<file path=ppt/slides/_rels/slide16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video%20&#233;conomie/La%20dette,%20une%20spirale%20infernale%20_.mp4" TargetMode="External"/><Relationship Id="rId2" Type="http://schemas.openxmlformats.org/officeDocument/2006/relationships/hyperlink" Target="../video%20&#233;conomie/Explication%20de%20la%20dette%20_%20Loi%20de%2073%20et%20Union%20Europ&#233;enne.mp4" TargetMode="Externa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5" Type="http://schemas.openxmlformats.org/officeDocument/2006/relationships/slide" Target="slide99.xml"/><Relationship Id="rId4" Type="http://schemas.openxmlformats.org/officeDocument/2006/relationships/image" Target="../media/image119.png"/></Relationships>
</file>

<file path=ppt/slides/_rels/slide16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pub2jeunes.files.wordpress.com/2010/11/assurance-vie-caisse-d-epargne.jpg" TargetMode="Externa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hyperlink" Target="http://www.eciaa.fr/docs/logo_BNP_Paribas.jp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vid&#233;os%20eco/Creation-Monetaire-DME.mp4.zip"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vid&#233;os%20eco/Creation-Monetaire-DME.mp4.zip"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vid&#233;os%20eco/Creation-Monetaire-DME.mp4.zip"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 Target="slide70.xml"/><Relationship Id="rId1" Type="http://schemas.openxmlformats.org/officeDocument/2006/relationships/slideLayout" Target="../slideLayouts/slideLayout7.xml"/><Relationship Id="rId5" Type="http://schemas.openxmlformats.org/officeDocument/2006/relationships/slide" Target="slide102.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file:///E:\video%20&#233;conomie\Comment%20fonctionne%20la%20bourse%20_.mp4" TargetMode="Externa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file:///E:\video%20&#233;conomie\Comment%20fonctionne%20la%20bourse%20_.mp4" TargetMode="Externa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vid&#233;os%20eco/DME_Bourse_HD.mp4.zip" TargetMode="Externa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video%20&#233;conomie/DME_Bourse_HD.mp4.zip"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7.wmf"/><Relationship Id="rId4" Type="http://schemas.openxmlformats.org/officeDocument/2006/relationships/image" Target="../media/image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slide" Target="slide152.xml"/></Relationships>
</file>

<file path=ppt/slides/_rels/slide4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VcDvSGyG7cc"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z0vdPo34WPI" TargetMode="External"/><Relationship Id="rId3" Type="http://schemas.openxmlformats.org/officeDocument/2006/relationships/image" Target="../media/image8.gif"/><Relationship Id="rId7" Type="http://schemas.openxmlformats.org/officeDocument/2006/relationships/hyperlink" Target="../video%20&#233;conomie/La%20titrisation,%20vrai%20coupable%20de%20la%20crise%20_.mp4" TargetMode="Externa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ideo" Target="file:///E:\video%20&#233;conomie\La%20titrisation,%20vrai%20coupable%20de%20la%20crise%20_.mp4" TargetMode="External"/><Relationship Id="rId5" Type="http://schemas.openxmlformats.org/officeDocument/2006/relationships/hyperlink" Target="../vid&#233;os%20eco/La%20titrisation,%20vrai%20coupable%20de%20la%20crise%20_.mp4" TargetMode="Externa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skCA8MC7osE" TargetMode="External"/><Relationship Id="rId2" Type="http://schemas.openxmlformats.org/officeDocument/2006/relationships/hyperlink" Target="https://www.youtube.com/watch?v=RW6I1NMOn1Q"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economie%20bts1%20et2/redistribution+financement/application%20protection%20sociale.doc" TargetMode="External"/><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hyperlink" Target="file:///F:\video%20&#233;conomie\arte,%20la%20crise%20actuelle.flv" TargetMode="External"/><Relationship Id="rId4" Type="http://schemas.openxmlformats.org/officeDocument/2006/relationships/image" Target="../media/image4.gif"/></Relationships>
</file>

<file path=ppt/slides/_rels/slide5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slide" Target="slide6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s://www.youtube.com/watch?v=zapsbH6CMDQ"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slide" Target="slide6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slide" Target="slide67.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slide" Target="slide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 Id="rId5" Type="http://schemas.openxmlformats.org/officeDocument/2006/relationships/image" Target="../media/image48.wmf"/><Relationship Id="rId4" Type="http://schemas.openxmlformats.org/officeDocument/2006/relationships/image" Target="../media/image47.wmf"/></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7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gif"/><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hyperlink" Target="http://economie.generale.free.fr/" TargetMode="External"/><Relationship Id="rId5" Type="http://schemas.openxmlformats.org/officeDocument/2006/relationships/image" Target="../media/image52.png"/><Relationship Id="rId4" Type="http://schemas.openxmlformats.org/officeDocument/2006/relationships/image" Target="../media/image46.jpeg"/></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8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hyperlink" Target="../video%20&#233;conomie/DME%20Budget%20de%20l'Etat.mov" TargetMode="External"/><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hyperlink" Target="../video%20&#233;conomie/DME%20Budget%20de%20l'Etat.mov.zip" TargetMode="External"/></Relationships>
</file>

<file path=ppt/slides/_rels/slide8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economie%20bts1%20et2/redistribution+financement/application%20protection%20sociale.doc"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hyperlink" Target="DME_Austerite.mov.zip" TargetMode="External"/><Relationship Id="rId4" Type="http://schemas.openxmlformats.org/officeDocument/2006/relationships/hyperlink" Target="../video%20&#233;conomie/Dessine-moi%20l_&#233;co%20_%20Aust&#233;rit&#233;%20ou%20relance,%20comment%20&#231;a%20marche%20.mp4"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http://t1.gstatic.com/images?q=tbn:Q2AZkzP2QDsoPM:http://tek.bke.hu/keynes120/foto/keynes/keynes_92.jpg" TargetMode="External"/></Relationships>
</file>

<file path=ppt/slides/_rels/slide97.xml.rels><?xml version="1.0" encoding="UTF-8" standalone="yes"?>
<Relationships xmlns="http://schemas.openxmlformats.org/package/2006/relationships"><Relationship Id="rId3" Type="http://schemas.openxmlformats.org/officeDocument/2006/relationships/slide" Target="slide99.xml"/><Relationship Id="rId7" Type="http://schemas.openxmlformats.org/officeDocument/2006/relationships/hyperlink" Target="https://www.lemonde.fr/idees/article/2019/02/20/les-depenses-publiques-sont-une-richesse-pas-une-charge-pour-l-economie_5425549_3232.html" TargetMode="Externa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49.jpeg"/><Relationship Id="rId4"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images.google.fr/imgres?imgurl=www.commerce-exterieur.gouv.fr/pages/AccesMarches/MMU/ImgEurope.jpg&amp;imgrefurl=http://www.commerce-exterieur.gouv.fr/pages/AccesMarches/MMU/PgAccueil.htm&amp;h=167&amp;w=175&amp;prev=/images?q=March%C3%A9+Unique&amp;svnum=10&amp;hl=fr&amp;lr=&amp;ie=UTF-8&amp;oe=UTF-8" TargetMode="External"/><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75.gif"/><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t>GF</a:t>
            </a:r>
            <a:endParaRPr lang="fr-FR"/>
          </a:p>
        </p:txBody>
      </p:sp>
      <p:sp>
        <p:nvSpPr>
          <p:cNvPr id="6" name="Text Box 2"/>
          <p:cNvSpPr txBox="1">
            <a:spLocks noChangeArrowheads="1"/>
          </p:cNvSpPr>
          <p:nvPr/>
        </p:nvSpPr>
        <p:spPr bwMode="auto">
          <a:xfrm>
            <a:off x="626182" y="2"/>
            <a:ext cx="6374012" cy="423968"/>
          </a:xfrm>
          <a:prstGeom prst="rect">
            <a:avLst/>
          </a:prstGeom>
          <a:noFill/>
          <a:ln w="12700" cap="sq">
            <a:noFill/>
            <a:miter lim="800000"/>
            <a:headEnd type="none" w="sm" len="sm"/>
            <a:tailEnd type="none" w="sm" len="sm"/>
          </a:ln>
        </p:spPr>
        <p:txBody>
          <a:bodyPr wrap="square" lIns="115068" tIns="57534" rIns="115068" bIns="57534">
            <a:spAutoFit/>
          </a:bodyPr>
          <a:lstStyle/>
          <a:p>
            <a:pPr defTabSz="1152413">
              <a:spcBef>
                <a:spcPct val="50000"/>
              </a:spcBef>
              <a:defRPr/>
            </a:pPr>
            <a:r>
              <a:rPr lang="fr-FR" sz="2000" b="1" dirty="0" smtClean="0"/>
              <a:t>b) Les effets de la redistribution</a:t>
            </a:r>
            <a:endParaRPr lang="fr-FR" sz="2000" b="1" dirty="0"/>
          </a:p>
        </p:txBody>
      </p:sp>
      <p:sp>
        <p:nvSpPr>
          <p:cNvPr id="7" name="ZoneTexte 6"/>
          <p:cNvSpPr txBox="1"/>
          <p:nvPr/>
        </p:nvSpPr>
        <p:spPr>
          <a:xfrm>
            <a:off x="2826734" y="1086950"/>
            <a:ext cx="2428195" cy="393265"/>
          </a:xfrm>
          <a:prstGeom prst="rect">
            <a:avLst/>
          </a:prstGeom>
          <a:noFill/>
        </p:spPr>
        <p:txBody>
          <a:bodyPr wrap="square" lIns="100341" tIns="50171" rIns="100341" bIns="50171" rtlCol="0">
            <a:spAutoFit/>
          </a:bodyPr>
          <a:lstStyle/>
          <a:p>
            <a:pPr>
              <a:buFont typeface="Wingdings" pitchFamily="2" charset="2"/>
              <a:buChar char="Ø"/>
            </a:pPr>
            <a:r>
              <a:rPr lang="fr-FR" b="1" dirty="0" smtClean="0"/>
              <a:t>Les effets positifs </a:t>
            </a:r>
            <a:endParaRPr lang="fr-FR" b="1" dirty="0"/>
          </a:p>
        </p:txBody>
      </p:sp>
      <p:cxnSp>
        <p:nvCxnSpPr>
          <p:cNvPr id="9" name="Connecteur droit avec flèche 8"/>
          <p:cNvCxnSpPr/>
          <p:nvPr/>
        </p:nvCxnSpPr>
        <p:spPr>
          <a:xfrm flipH="1">
            <a:off x="2447330" y="1505172"/>
            <a:ext cx="910573" cy="2509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4420237" y="1505173"/>
            <a:ext cx="2048790" cy="33457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0" y="1505172"/>
            <a:ext cx="2579957" cy="393265"/>
          </a:xfrm>
          <a:prstGeom prst="rect">
            <a:avLst/>
          </a:prstGeom>
          <a:noFill/>
        </p:spPr>
        <p:txBody>
          <a:bodyPr wrap="square" lIns="100341" tIns="50171" rIns="100341" bIns="50171" rtlCol="0">
            <a:spAutoFit/>
          </a:bodyPr>
          <a:lstStyle/>
          <a:p>
            <a:r>
              <a:rPr lang="fr-FR" b="1" dirty="0" smtClean="0"/>
              <a:t>Au niveau économique</a:t>
            </a:r>
            <a:endParaRPr lang="fr-FR" b="1" dirty="0"/>
          </a:p>
        </p:txBody>
      </p:sp>
      <p:sp>
        <p:nvSpPr>
          <p:cNvPr id="13" name="ZoneTexte 12"/>
          <p:cNvSpPr txBox="1"/>
          <p:nvPr/>
        </p:nvSpPr>
        <p:spPr>
          <a:xfrm>
            <a:off x="6564044" y="1588818"/>
            <a:ext cx="2579957" cy="393265"/>
          </a:xfrm>
          <a:prstGeom prst="rect">
            <a:avLst/>
          </a:prstGeom>
          <a:noFill/>
        </p:spPr>
        <p:txBody>
          <a:bodyPr wrap="square" lIns="100341" tIns="50171" rIns="100341" bIns="50171" rtlCol="0">
            <a:spAutoFit/>
          </a:bodyPr>
          <a:lstStyle/>
          <a:p>
            <a:r>
              <a:rPr lang="fr-FR" b="1" dirty="0" smtClean="0"/>
              <a:t>Au niveau social</a:t>
            </a:r>
            <a:endParaRPr lang="fr-FR" b="1" dirty="0"/>
          </a:p>
        </p:txBody>
      </p:sp>
      <p:sp>
        <p:nvSpPr>
          <p:cNvPr id="14" name="Bouton d'action : Document 13">
            <a:hlinkClick r:id="" action="ppaction://noaction" highlightClick="1"/>
          </p:cNvPr>
          <p:cNvSpPr/>
          <p:nvPr/>
        </p:nvSpPr>
        <p:spPr>
          <a:xfrm>
            <a:off x="8593698" y="417791"/>
            <a:ext cx="303524" cy="501868"/>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lIns="100341" tIns="50171" rIns="100341" bIns="50171" rtlCol="0" anchor="ctr"/>
          <a:lstStyle/>
          <a:p>
            <a:pPr algn="ctr"/>
            <a:endParaRPr lang="fr-FR"/>
          </a:p>
        </p:txBody>
      </p:sp>
      <p:sp>
        <p:nvSpPr>
          <p:cNvPr id="15" name="ZoneTexte 14"/>
          <p:cNvSpPr txBox="1"/>
          <p:nvPr/>
        </p:nvSpPr>
        <p:spPr>
          <a:xfrm>
            <a:off x="7303719" y="501436"/>
            <a:ext cx="1365860" cy="285988"/>
          </a:xfrm>
          <a:prstGeom prst="rect">
            <a:avLst/>
          </a:prstGeom>
          <a:noFill/>
        </p:spPr>
        <p:txBody>
          <a:bodyPr wrap="square" lIns="100341" tIns="50171" rIns="100341" bIns="50171" rtlCol="0">
            <a:spAutoFit/>
          </a:bodyPr>
          <a:lstStyle/>
          <a:p>
            <a:r>
              <a:rPr lang="fr-FR" sz="1200" dirty="0" smtClean="0"/>
              <a:t>Nathan p 128/129</a:t>
            </a:r>
            <a:endParaRPr lang="fr-FR" sz="1200" dirty="0"/>
          </a:p>
        </p:txBody>
      </p:sp>
      <p:sp>
        <p:nvSpPr>
          <p:cNvPr id="16" name="ZoneTexte 15"/>
          <p:cNvSpPr txBox="1"/>
          <p:nvPr/>
        </p:nvSpPr>
        <p:spPr>
          <a:xfrm>
            <a:off x="0" y="2090686"/>
            <a:ext cx="4647881" cy="4810307"/>
          </a:xfrm>
          <a:prstGeom prst="rect">
            <a:avLst/>
          </a:prstGeom>
        </p:spPr>
        <p:style>
          <a:lnRef idx="2">
            <a:schemeClr val="accent1"/>
          </a:lnRef>
          <a:fillRef idx="1">
            <a:schemeClr val="lt1"/>
          </a:fillRef>
          <a:effectRef idx="0">
            <a:schemeClr val="accent1"/>
          </a:effectRef>
          <a:fontRef idx="minor">
            <a:schemeClr val="dk1"/>
          </a:fontRef>
        </p:style>
        <p:txBody>
          <a:bodyPr wrap="square" lIns="100341" tIns="50171" rIns="100341" bIns="50171" rtlCol="0">
            <a:spAutoFit/>
          </a:bodyPr>
          <a:lstStyle/>
          <a:p>
            <a:pPr algn="just"/>
            <a:r>
              <a:rPr lang="fr-FR" b="1" dirty="0" smtClean="0">
                <a:latin typeface="Times New Roman" pitchFamily="18" charset="0"/>
                <a:cs typeface="Times New Roman" pitchFamily="18" charset="0"/>
              </a:rPr>
              <a:t>Soutien à la croissance grâce à la consommation et à l’investissement public par son effet multiplicateur…</a:t>
            </a:r>
          </a:p>
          <a:p>
            <a:pPr algn="just"/>
            <a:r>
              <a:rPr lang="fr-FR" b="1" dirty="0" smtClean="0">
                <a:latin typeface="Times New Roman" pitchFamily="18" charset="0"/>
                <a:cs typeface="Times New Roman" pitchFamily="18" charset="0"/>
              </a:rPr>
              <a:t>Mais aussi grâce à ces dépenses publiques (santé, éducation) =&gt; amélioration du capital humain =&gt; plus de productivité =&gt; plus de croissance économique.</a:t>
            </a:r>
          </a:p>
          <a:p>
            <a:pPr algn="just"/>
            <a:endParaRPr lang="fr-FR" b="1"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Les différents instruments de la politique de redistribution contribuent à l’augmentation du </a:t>
            </a:r>
            <a:r>
              <a:rPr lang="fr-FR" b="1" dirty="0" smtClean="0">
                <a:latin typeface="Times New Roman" pitchFamily="18" charset="0"/>
                <a:cs typeface="Times New Roman" pitchFamily="18" charset="0"/>
              </a:rPr>
              <a:t>pouvoir d’achat </a:t>
            </a:r>
            <a:r>
              <a:rPr lang="fr-FR" dirty="0" smtClean="0">
                <a:latin typeface="Times New Roman" pitchFamily="18" charset="0"/>
                <a:cs typeface="Times New Roman" pitchFamily="18" charset="0"/>
              </a:rPr>
              <a:t>des ménages surtout modestes. La redistribution favorise donc la consommation, l’augmentation de la demande adressée aux entreprises et, finalement, la production de richesses (</a:t>
            </a:r>
            <a:r>
              <a:rPr lang="fr-FR" b="1" dirty="0" smtClean="0">
                <a:latin typeface="Times New Roman" pitchFamily="18" charset="0"/>
                <a:cs typeface="Times New Roman" pitchFamily="18" charset="0"/>
              </a:rPr>
              <a:t>croissance économique</a:t>
            </a:r>
            <a:r>
              <a:rPr lang="fr-FR" dirty="0" smtClean="0">
                <a:latin typeface="Times New Roman" pitchFamily="18" charset="0"/>
                <a:cs typeface="Times New Roman" pitchFamily="18" charset="0"/>
              </a:rPr>
              <a:t>).</a:t>
            </a:r>
          </a:p>
          <a:p>
            <a:pPr algn="just"/>
            <a:endParaRPr lang="fr-FR" b="1" dirty="0">
              <a:latin typeface="Times New Roman" pitchFamily="18" charset="0"/>
              <a:cs typeface="Times New Roman" pitchFamily="18" charset="0"/>
            </a:endParaRPr>
          </a:p>
        </p:txBody>
      </p:sp>
      <p:sp>
        <p:nvSpPr>
          <p:cNvPr id="18" name="ZoneTexte 17"/>
          <p:cNvSpPr txBox="1"/>
          <p:nvPr/>
        </p:nvSpPr>
        <p:spPr>
          <a:xfrm>
            <a:off x="5179048" y="2508908"/>
            <a:ext cx="3964952" cy="1823321"/>
          </a:xfrm>
          <a:prstGeom prst="rect">
            <a:avLst/>
          </a:prstGeom>
        </p:spPr>
        <p:style>
          <a:lnRef idx="2">
            <a:schemeClr val="accent1"/>
          </a:lnRef>
          <a:fillRef idx="1">
            <a:schemeClr val="lt1"/>
          </a:fillRef>
          <a:effectRef idx="0">
            <a:schemeClr val="accent1"/>
          </a:effectRef>
          <a:fontRef idx="minor">
            <a:schemeClr val="dk1"/>
          </a:fontRef>
        </p:style>
        <p:txBody>
          <a:bodyPr wrap="square" lIns="100341" tIns="50171" rIns="100341" bIns="50171" rtlCol="0">
            <a:spAutoFit/>
          </a:bodyPr>
          <a:lstStyle/>
          <a:p>
            <a:r>
              <a:rPr lang="fr-FR" b="1" dirty="0" smtClean="0"/>
              <a:t>Réduit les écarts de niveau de vie.</a:t>
            </a:r>
          </a:p>
          <a:p>
            <a:r>
              <a:rPr lang="fr-FR" b="1" dirty="0" smtClean="0"/>
              <a:t>Allonge l’espérance de vie notamment des plus modestes.</a:t>
            </a:r>
          </a:p>
          <a:p>
            <a:endParaRPr lang="fr-FR" b="1" dirty="0" smtClean="0"/>
          </a:p>
          <a:p>
            <a:endParaRPr lang="fr-FR" b="1" dirty="0" smtClean="0"/>
          </a:p>
          <a:p>
            <a:endParaRPr lang="fr-FR" b="1" dirty="0"/>
          </a:p>
        </p:txBody>
      </p:sp>
      <p:sp>
        <p:nvSpPr>
          <p:cNvPr id="17" name="Rectangle 16"/>
          <p:cNvSpPr/>
          <p:nvPr/>
        </p:nvSpPr>
        <p:spPr>
          <a:xfrm>
            <a:off x="5179048" y="3345355"/>
            <a:ext cx="3813190" cy="965288"/>
          </a:xfrm>
          <a:prstGeom prst="rect">
            <a:avLst/>
          </a:prstGeom>
        </p:spPr>
        <p:txBody>
          <a:bodyPr wrap="square" lIns="100341" tIns="50171" rIns="100341" bIns="50171">
            <a:spAutoFit/>
          </a:bodyPr>
          <a:lstStyle/>
          <a:p>
            <a:r>
              <a:rPr lang="fr-FR" b="1" dirty="0" smtClean="0"/>
              <a:t>Développe le progrès social et le préserve…Maintient la solidarité entre les individus.</a:t>
            </a:r>
          </a:p>
        </p:txBody>
      </p:sp>
      <p:sp>
        <p:nvSpPr>
          <p:cNvPr id="19" name="Rectangle 18"/>
          <p:cNvSpPr/>
          <p:nvPr/>
        </p:nvSpPr>
        <p:spPr>
          <a:xfrm>
            <a:off x="1384993" y="501436"/>
            <a:ext cx="5918726" cy="393261"/>
          </a:xfrm>
          <a:prstGeom prst="rect">
            <a:avLst/>
          </a:prstGeom>
        </p:spPr>
        <p:txBody>
          <a:bodyPr wrap="square" lIns="100341" tIns="50171" rIns="100341" bIns="50171">
            <a:spAutoFit/>
          </a:bodyPr>
          <a:lstStyle/>
          <a:p>
            <a:r>
              <a:rPr lang="fr-FR" b="1" dirty="0" smtClean="0"/>
              <a:t>En quoi la politique de redistribution s’avère-t-elle efficace ?</a:t>
            </a:r>
            <a:endParaRPr lang="fr-FR" dirty="0"/>
          </a:p>
        </p:txBody>
      </p:sp>
      <p:sp>
        <p:nvSpPr>
          <p:cNvPr id="23" name="Flèche vers le bas 22"/>
          <p:cNvSpPr/>
          <p:nvPr/>
        </p:nvSpPr>
        <p:spPr>
          <a:xfrm>
            <a:off x="6848434" y="4850959"/>
            <a:ext cx="379405" cy="1003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41" tIns="50171" rIns="100341" bIns="50171" rtlCol="0" anchor="ctr"/>
          <a:lstStyle/>
          <a:p>
            <a:pPr algn="ctr"/>
            <a:endParaRPr lang="fr-FR"/>
          </a:p>
        </p:txBody>
      </p:sp>
      <p:sp>
        <p:nvSpPr>
          <p:cNvPr id="24" name="ZoneTexte 23"/>
          <p:cNvSpPr txBox="1"/>
          <p:nvPr/>
        </p:nvSpPr>
        <p:spPr>
          <a:xfrm>
            <a:off x="4951405" y="5854697"/>
            <a:ext cx="4192595" cy="965288"/>
          </a:xfrm>
          <a:prstGeom prst="rect">
            <a:avLst/>
          </a:prstGeom>
          <a:noFill/>
        </p:spPr>
        <p:txBody>
          <a:bodyPr wrap="square" lIns="100341" tIns="50171" rIns="100341" bIns="50171" rtlCol="0">
            <a:spAutoFit/>
          </a:bodyPr>
          <a:lstStyle/>
          <a:p>
            <a:r>
              <a:rPr lang="fr-FR" dirty="0" smtClean="0"/>
              <a:t>Les prestations sociales jouent un rôle plus important que les PO dans la réduction des inégalités.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diamond(in)">
                                      <p:cBhvr>
                                        <p:cTn id="7" dur="2000"/>
                                        <p:tgtEl>
                                          <p:spTgt spid="1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diamond(in)">
                                      <p:cBhvr>
                                        <p:cTn id="10" dur="20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diamond(in)">
                                      <p:cBhvr>
                                        <p:cTn id="15" dur="2000"/>
                                        <p:tgtEl>
                                          <p:spTgt spid="1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amond(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27587" y="188648"/>
            <a:ext cx="3744416" cy="383741"/>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b) Évolution de l’autofinancement </a:t>
            </a:r>
            <a:endParaRPr lang="fr-FR" dirty="0">
              <a:latin typeface="Times New Roman" pitchFamily="18" charset="0"/>
              <a:cs typeface="Times New Roman" pitchFamily="18" charset="0"/>
            </a:endParaRPr>
          </a:p>
        </p:txBody>
      </p:sp>
      <p:sp>
        <p:nvSpPr>
          <p:cNvPr id="5" name="ZoneTexte 4"/>
          <p:cNvSpPr txBox="1"/>
          <p:nvPr/>
        </p:nvSpPr>
        <p:spPr>
          <a:xfrm>
            <a:off x="1475656" y="836720"/>
            <a:ext cx="7920880" cy="383741"/>
          </a:xfrm>
          <a:prstGeom prst="rect">
            <a:avLst/>
          </a:prstGeom>
          <a:noFill/>
        </p:spPr>
        <p:txBody>
          <a:bodyPr wrap="square" lIns="91409" tIns="45705" rIns="91409" bIns="45705" rtlCol="0">
            <a:spAutoFit/>
          </a:bodyPr>
          <a:lstStyle/>
          <a:p>
            <a:r>
              <a:rPr lang="fr-FR" dirty="0" smtClean="0"/>
              <a:t>Comment le </a:t>
            </a:r>
            <a:r>
              <a:rPr lang="fr-FR" dirty="0" smtClean="0">
                <a:latin typeface="Times New Roman" pitchFamily="18" charset="0"/>
                <a:cs typeface="Times New Roman" pitchFamily="18" charset="0"/>
              </a:rPr>
              <a:t>mesure-t-on</a:t>
            </a:r>
            <a:r>
              <a:rPr lang="fr-FR" dirty="0" smtClean="0"/>
              <a:t> ? </a:t>
            </a:r>
            <a:endParaRPr lang="fr-FR" dirty="0"/>
          </a:p>
        </p:txBody>
      </p:sp>
      <p:sp>
        <p:nvSpPr>
          <p:cNvPr id="6" name="Flèche vers le bas 5"/>
          <p:cNvSpPr/>
          <p:nvPr/>
        </p:nvSpPr>
        <p:spPr>
          <a:xfrm>
            <a:off x="4355983" y="980728"/>
            <a:ext cx="144016"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7" name="ZoneTexte 6"/>
          <p:cNvSpPr txBox="1"/>
          <p:nvPr/>
        </p:nvSpPr>
        <p:spPr>
          <a:xfrm>
            <a:off x="539553" y="1916840"/>
            <a:ext cx="2592288" cy="383741"/>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Taux </a:t>
            </a:r>
            <a:r>
              <a:rPr lang="fr-FR" b="1" dirty="0" smtClean="0">
                <a:latin typeface="Times New Roman" pitchFamily="18" charset="0"/>
                <a:cs typeface="Times New Roman" pitchFamily="18" charset="0"/>
              </a:rPr>
              <a:t>d’autofinancement</a:t>
            </a: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p:txBody>
      </p:sp>
      <p:sp>
        <p:nvSpPr>
          <p:cNvPr id="9" name="Flèche droite 8"/>
          <p:cNvSpPr/>
          <p:nvPr/>
        </p:nvSpPr>
        <p:spPr>
          <a:xfrm>
            <a:off x="3059832" y="2132858"/>
            <a:ext cx="864096" cy="45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10" name="ZoneTexte 9"/>
          <p:cNvSpPr txBox="1"/>
          <p:nvPr/>
        </p:nvSpPr>
        <p:spPr>
          <a:xfrm>
            <a:off x="4139952" y="1988841"/>
            <a:ext cx="4608512" cy="669752"/>
          </a:xfrm>
          <a:prstGeom prst="rect">
            <a:avLst/>
          </a:prstGeom>
          <a:noFill/>
        </p:spPr>
        <p:txBody>
          <a:bodyPr wrap="square" lIns="91409" tIns="45705" rIns="91409" bIns="45705" rtlCol="0">
            <a:spAutoFit/>
          </a:bodyPr>
          <a:lstStyle/>
          <a:p>
            <a:r>
              <a:rPr lang="fr-FR" dirty="0" smtClean="0"/>
              <a:t>Rapport entre l’épargne et l’investissement =&gt; Epargne/investissement x 100 </a:t>
            </a:r>
            <a:endParaRPr lang="fr-FR" dirty="0"/>
          </a:p>
        </p:txBody>
      </p:sp>
      <p:sp>
        <p:nvSpPr>
          <p:cNvPr id="11" name="ZoneTexte 10"/>
          <p:cNvSpPr txBox="1"/>
          <p:nvPr/>
        </p:nvSpPr>
        <p:spPr>
          <a:xfrm>
            <a:off x="467544" y="3501008"/>
            <a:ext cx="8064896" cy="669752"/>
          </a:xfrm>
          <a:prstGeom prst="rect">
            <a:avLst/>
          </a:prstGeom>
        </p:spPr>
        <p:style>
          <a:lnRef idx="1">
            <a:schemeClr val="accent1"/>
          </a:lnRef>
          <a:fillRef idx="2">
            <a:schemeClr val="accent1"/>
          </a:fillRef>
          <a:effectRef idx="1">
            <a:schemeClr val="accent1"/>
          </a:effectRef>
          <a:fontRef idx="minor">
            <a:schemeClr val="dk1"/>
          </a:fontRef>
        </p:style>
        <p:txBody>
          <a:bodyPr wrap="square" lIns="91409" tIns="45705" rIns="91409" bIns="45705" rtlCol="0">
            <a:spAutoFit/>
          </a:bodyPr>
          <a:lstStyle/>
          <a:p>
            <a:r>
              <a:rPr lang="fr-FR" b="1" dirty="0" smtClean="0">
                <a:latin typeface="Times New Roman" pitchFamily="18" charset="0"/>
                <a:cs typeface="Times New Roman" pitchFamily="18" charset="0"/>
              </a:rPr>
              <a:t>Donc plus il est élevé moins les entreprises ont besoin de recourir à des financements extérieurs !</a:t>
            </a:r>
            <a:endParaRPr lang="fr-FR" b="1" dirty="0">
              <a:latin typeface="Times New Roman" pitchFamily="18" charset="0"/>
              <a:cs typeface="Times New Roman" pitchFamily="18" charset="0"/>
            </a:endParaRPr>
          </a:p>
        </p:txBody>
      </p:sp>
      <p:sp>
        <p:nvSpPr>
          <p:cNvPr id="12" name="ZoneTexte 11"/>
          <p:cNvSpPr txBox="1"/>
          <p:nvPr/>
        </p:nvSpPr>
        <p:spPr>
          <a:xfrm>
            <a:off x="467547" y="5373217"/>
            <a:ext cx="7632848" cy="669752"/>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Théorème de Schmidt : «  les profits d’aujourd’hui sont les investissements de demain et les emplois d’après demain  »   </a:t>
            </a:r>
            <a:endParaRPr lang="fr-FR" dirty="0">
              <a:latin typeface="Times New Roman" pitchFamily="18" charset="0"/>
              <a:cs typeface="Times New Roman" pitchFamily="18" charset="0"/>
            </a:endParaRPr>
          </a:p>
        </p:txBody>
      </p:sp>
      <p:pic>
        <p:nvPicPr>
          <p:cNvPr id="13"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0" y="4437112"/>
            <a:ext cx="1087438" cy="74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0" presetClass="entr" presetSubtype="0" fill="hold" nodeType="clickEffect">
                                  <p:stCondLst>
                                    <p:cond delay="0"/>
                                  </p:stCondLst>
                                  <p:iterate type="lt">
                                    <p:tmPct val="10000"/>
                                  </p:iterate>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1"/>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pic>
        <p:nvPicPr>
          <p:cNvPr id="8" name="Picture 2" descr="C:\Users\Fonouni\Pictures\2014-09-08\001.jpg"/>
          <p:cNvPicPr>
            <a:picLocks noChangeAspect="1" noChangeArrowheads="1"/>
          </p:cNvPicPr>
          <p:nvPr/>
        </p:nvPicPr>
        <p:blipFill>
          <a:blip r:embed="rId2" cstate="print"/>
          <a:srcRect l="50429" t="22504" r="8309" b="54267"/>
          <a:stretch>
            <a:fillRect/>
          </a:stretch>
        </p:blipFill>
        <p:spPr bwMode="auto">
          <a:xfrm>
            <a:off x="2" y="417791"/>
            <a:ext cx="5953505" cy="5080740"/>
          </a:xfrm>
          <a:prstGeom prst="rect">
            <a:avLst/>
          </a:prstGeom>
          <a:noFill/>
        </p:spPr>
      </p:pic>
      <p:sp>
        <p:nvSpPr>
          <p:cNvPr id="9" name="ZoneTexte 8"/>
          <p:cNvSpPr txBox="1"/>
          <p:nvPr/>
        </p:nvSpPr>
        <p:spPr>
          <a:xfrm>
            <a:off x="1840284" y="0"/>
            <a:ext cx="2807601" cy="393265"/>
          </a:xfrm>
          <a:prstGeom prst="rect">
            <a:avLst/>
          </a:prstGeom>
          <a:noFill/>
        </p:spPr>
        <p:txBody>
          <a:bodyPr wrap="square" lIns="100258" tIns="50130" rIns="100258" bIns="50130" rtlCol="0">
            <a:spAutoFit/>
          </a:bodyPr>
          <a:lstStyle/>
          <a:p>
            <a:r>
              <a:rPr lang="fr-FR" dirty="0" smtClean="0"/>
              <a:t>Courbe de </a:t>
            </a:r>
            <a:r>
              <a:rPr lang="fr-FR" dirty="0" err="1" smtClean="0"/>
              <a:t>Laffer</a:t>
            </a:r>
            <a:endParaRPr lang="fr-FR" dirty="0"/>
          </a:p>
        </p:txBody>
      </p:sp>
      <p:sp>
        <p:nvSpPr>
          <p:cNvPr id="5" name="Flèche droite 4"/>
          <p:cNvSpPr/>
          <p:nvPr/>
        </p:nvSpPr>
        <p:spPr>
          <a:xfrm>
            <a:off x="5482578" y="1839750"/>
            <a:ext cx="910573" cy="83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0258" tIns="50130" rIns="100258" bIns="50130" rtlCol="0" anchor="ctr"/>
          <a:lstStyle/>
          <a:p>
            <a:pPr algn="ctr"/>
            <a:endParaRPr lang="fr-FR"/>
          </a:p>
        </p:txBody>
      </p:sp>
      <p:sp>
        <p:nvSpPr>
          <p:cNvPr id="6" name="ZoneTexte 5"/>
          <p:cNvSpPr txBox="1"/>
          <p:nvPr/>
        </p:nvSpPr>
        <p:spPr>
          <a:xfrm>
            <a:off x="6639924" y="836030"/>
            <a:ext cx="2504076" cy="2317230"/>
          </a:xfrm>
          <a:prstGeom prst="rect">
            <a:avLst/>
          </a:prstGeom>
          <a:noFill/>
        </p:spPr>
        <p:txBody>
          <a:bodyPr wrap="square" lIns="100258" tIns="50130" rIns="100258" bIns="50130" rtlCol="0">
            <a:spAutoFit/>
          </a:bodyPr>
          <a:lstStyle/>
          <a:p>
            <a:pPr algn="just"/>
            <a:r>
              <a:rPr lang="fr-FR" dirty="0" smtClean="0"/>
              <a:t>Établit l’effet nocif de toute idée de redistribution car l’impôt </a:t>
            </a:r>
            <a:r>
              <a:rPr lang="fr-FR" dirty="0" err="1" smtClean="0"/>
              <a:t>désincite</a:t>
            </a:r>
            <a:r>
              <a:rPr lang="fr-FR" dirty="0" smtClean="0"/>
              <a:t> au travail puisqu’il en diminue le gain, et les aides sociales incitent à l’oisiveté=&gt; assistanat.</a:t>
            </a:r>
            <a:endParaRPr lang="fr-FR" dirty="0"/>
          </a:p>
        </p:txBody>
      </p:sp>
      <p:sp>
        <p:nvSpPr>
          <p:cNvPr id="7" name="Flèche vers le bas 6"/>
          <p:cNvSpPr/>
          <p:nvPr/>
        </p:nvSpPr>
        <p:spPr>
          <a:xfrm>
            <a:off x="6696670" y="3261710"/>
            <a:ext cx="379405" cy="752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258" tIns="50130" rIns="100258" bIns="50130" rtlCol="0" anchor="ctr"/>
          <a:lstStyle/>
          <a:p>
            <a:pPr algn="ctr"/>
            <a:endParaRPr lang="fr-FR"/>
          </a:p>
        </p:txBody>
      </p:sp>
      <p:sp>
        <p:nvSpPr>
          <p:cNvPr id="10" name="ZoneTexte 9"/>
          <p:cNvSpPr txBox="1"/>
          <p:nvPr/>
        </p:nvSpPr>
        <p:spPr>
          <a:xfrm>
            <a:off x="7455481" y="3429003"/>
            <a:ext cx="986454" cy="393265"/>
          </a:xfrm>
          <a:prstGeom prst="rect">
            <a:avLst/>
          </a:prstGeom>
          <a:noFill/>
        </p:spPr>
        <p:txBody>
          <a:bodyPr wrap="square" lIns="100258" tIns="50130" rIns="100258" bIns="50130" rtlCol="0">
            <a:spAutoFit/>
          </a:bodyPr>
          <a:lstStyle/>
          <a:p>
            <a:r>
              <a:rPr lang="fr-FR" dirty="0" smtClean="0"/>
              <a:t>Donc </a:t>
            </a:r>
            <a:endParaRPr lang="fr-FR" dirty="0"/>
          </a:p>
        </p:txBody>
      </p:sp>
      <p:sp>
        <p:nvSpPr>
          <p:cNvPr id="11" name="ZoneTexte 10"/>
          <p:cNvSpPr txBox="1"/>
          <p:nvPr/>
        </p:nvSpPr>
        <p:spPr>
          <a:xfrm>
            <a:off x="6620789" y="4098157"/>
            <a:ext cx="2523211" cy="965288"/>
          </a:xfrm>
          <a:prstGeom prst="rect">
            <a:avLst/>
          </a:prstGeom>
          <a:noFill/>
        </p:spPr>
        <p:txBody>
          <a:bodyPr wrap="square" lIns="100258" tIns="50130" rIns="100258" bIns="50130" rtlCol="0">
            <a:spAutoFit/>
          </a:bodyPr>
          <a:lstStyle/>
          <a:p>
            <a:r>
              <a:rPr lang="fr-FR" b="1" i="1" dirty="0" smtClean="0"/>
              <a:t>« égaliser les parts du gâteau en diminue la taille »</a:t>
            </a:r>
            <a:endParaRPr lang="fr-FR" b="1" i="1" dirty="0"/>
          </a:p>
        </p:txBody>
      </p:sp>
      <p:sp>
        <p:nvSpPr>
          <p:cNvPr id="12" name="ZoneTexte 11"/>
          <p:cNvSpPr txBox="1"/>
          <p:nvPr/>
        </p:nvSpPr>
        <p:spPr>
          <a:xfrm>
            <a:off x="5729355" y="0"/>
            <a:ext cx="3414649" cy="393265"/>
          </a:xfrm>
          <a:prstGeom prst="rect">
            <a:avLst/>
          </a:prstGeom>
          <a:noFill/>
        </p:spPr>
        <p:txBody>
          <a:bodyPr wrap="square" lIns="100258" tIns="50130" rIns="100258" bIns="50130" rtlCol="0">
            <a:spAutoFit/>
          </a:bodyPr>
          <a:lstStyle/>
          <a:p>
            <a:r>
              <a:rPr lang="fr-FR" i="1" dirty="0" smtClean="0"/>
              <a:t>« trop d’impôts tue l’impôt »</a:t>
            </a:r>
            <a:endParaRPr lang="fr-FR" i="1" dirty="0"/>
          </a:p>
        </p:txBody>
      </p:sp>
      <p:sp>
        <p:nvSpPr>
          <p:cNvPr id="13" name="Rectangle 12"/>
          <p:cNvSpPr/>
          <p:nvPr/>
        </p:nvSpPr>
        <p:spPr>
          <a:xfrm>
            <a:off x="0" y="5749723"/>
            <a:ext cx="8593698" cy="1024569"/>
          </a:xfrm>
          <a:prstGeom prst="rect">
            <a:avLst/>
          </a:prstGeom>
        </p:spPr>
        <p:txBody>
          <a:bodyPr wrap="square" lIns="100258" tIns="50130" rIns="100258" bIns="50130">
            <a:spAutoFit/>
          </a:bodyPr>
          <a:lstStyle/>
          <a:p>
            <a:pPr algn="just"/>
            <a:r>
              <a:rPr lang="fr-FR" sz="1500" dirty="0" smtClean="0"/>
              <a:t>• Il est difficile pour un pays de connaître la forme de la courbe ainsi que t* qui maximise les recettes fiscales (répartition des impôts selon la catégorie sociale, par exemple)</a:t>
            </a:r>
            <a:br>
              <a:rPr lang="fr-FR" sz="1500" dirty="0" smtClean="0"/>
            </a:br>
            <a:r>
              <a:rPr lang="fr-FR" sz="1500" dirty="0" smtClean="0"/>
              <a:t>• Il s’avère que le raisonnement de </a:t>
            </a:r>
            <a:r>
              <a:rPr lang="fr-FR" sz="1500" dirty="0" err="1" smtClean="0"/>
              <a:t>Laffer</a:t>
            </a:r>
            <a:r>
              <a:rPr lang="fr-FR" sz="1500" dirty="0" smtClean="0"/>
              <a:t> suit un raisonnement partiel puisqu`il ne perçoit l’impôt qu`au niveau microéconomique.</a:t>
            </a:r>
            <a:endParaRPr lang="fr-FR" sz="1500" dirty="0"/>
          </a:p>
        </p:txBody>
      </p:sp>
      <p:sp>
        <p:nvSpPr>
          <p:cNvPr id="14" name="ZoneTexte 13"/>
          <p:cNvSpPr txBox="1"/>
          <p:nvPr/>
        </p:nvSpPr>
        <p:spPr>
          <a:xfrm>
            <a:off x="3737307" y="417793"/>
            <a:ext cx="2276433" cy="679276"/>
          </a:xfrm>
          <a:prstGeom prst="rect">
            <a:avLst/>
          </a:prstGeom>
          <a:noFill/>
        </p:spPr>
        <p:txBody>
          <a:bodyPr wrap="square" lIns="100258" tIns="50130" rIns="100258" bIns="50130" rtlCol="0">
            <a:spAutoFit/>
          </a:bodyPr>
          <a:lstStyle/>
          <a:p>
            <a:r>
              <a:rPr lang="fr-FR" dirty="0" smtClean="0"/>
              <a:t>« </a:t>
            </a:r>
            <a:r>
              <a:rPr lang="fr-FR" i="1" dirty="0" smtClean="0"/>
              <a:t>Les hauts taux réduisent les totaux</a:t>
            </a:r>
            <a:r>
              <a:rPr lang="fr-FR" dirty="0" smtClean="0"/>
              <a:t> »</a:t>
            </a:r>
            <a:endParaRPr lang="fr-FR" dirty="0"/>
          </a:p>
        </p:txBody>
      </p:sp>
      <p:sp>
        <p:nvSpPr>
          <p:cNvPr id="15" name="Flèche vers le bas 14"/>
          <p:cNvSpPr/>
          <p:nvPr/>
        </p:nvSpPr>
        <p:spPr>
          <a:xfrm>
            <a:off x="6924314" y="5185537"/>
            <a:ext cx="303524" cy="585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258" tIns="50130" rIns="100258" bIns="50130" rtlCol="0" anchor="ctr"/>
          <a:lstStyle/>
          <a:p>
            <a:pPr algn="ctr"/>
            <a:endParaRPr lang="fr-FR"/>
          </a:p>
        </p:txBody>
      </p:sp>
      <p:cxnSp>
        <p:nvCxnSpPr>
          <p:cNvPr id="17" name="Connecteur droit avec flèche 16"/>
          <p:cNvCxnSpPr/>
          <p:nvPr/>
        </p:nvCxnSpPr>
        <p:spPr>
          <a:xfrm flipH="1">
            <a:off x="2523210" y="1254238"/>
            <a:ext cx="227643" cy="41822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674973" y="1086951"/>
            <a:ext cx="607049" cy="393265"/>
          </a:xfrm>
          <a:prstGeom prst="rect">
            <a:avLst/>
          </a:prstGeom>
          <a:noFill/>
        </p:spPr>
        <p:txBody>
          <a:bodyPr wrap="square" lIns="100258" tIns="50130" rIns="100258" bIns="50130" rtlCol="0">
            <a:spAutoFit/>
          </a:bodyPr>
          <a:lstStyle/>
          <a:p>
            <a:r>
              <a:rPr lang="fr-FR" b="1" dirty="0" smtClean="0"/>
              <a:t>?</a:t>
            </a:r>
            <a:endParaRPr lang="fr-FR" b="1" dirty="0"/>
          </a:p>
        </p:txBody>
      </p:sp>
      <p:pic>
        <p:nvPicPr>
          <p:cNvPr id="16" name="Picture 10" descr="personnage_55">
            <a:hlinkClick r:id="rId3" action="ppaction://hlinkfile"/>
          </p:cNvPr>
          <p:cNvPicPr>
            <a:picLocks noChangeAspect="1" noChangeArrowheads="1" noCrop="1"/>
          </p:cNvPicPr>
          <p:nvPr/>
        </p:nvPicPr>
        <p:blipFill>
          <a:blip r:embed="rId4" cstate="print"/>
          <a:srcRect/>
          <a:stretch>
            <a:fillRect/>
          </a:stretch>
        </p:blipFill>
        <p:spPr bwMode="auto">
          <a:xfrm>
            <a:off x="0" y="-142900"/>
            <a:ext cx="1087438" cy="74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4)">
                                      <p:cBhvr>
                                        <p:cTn id="22" dur="2000"/>
                                        <p:tgtEl>
                                          <p:spTgt spid="17"/>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4)">
                                      <p:cBhvr>
                                        <p:cTn id="2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468322" y="260359"/>
            <a:ext cx="7056437" cy="383741"/>
          </a:xfrm>
          <a:prstGeom prst="rect">
            <a:avLst/>
          </a:prstGeom>
          <a:noFill/>
          <a:ln w="9525">
            <a:noFill/>
            <a:miter lim="800000"/>
            <a:headEnd/>
            <a:tailEnd/>
          </a:ln>
        </p:spPr>
        <p:txBody>
          <a:bodyPr lIns="91405" tIns="45702" rIns="91405" bIns="45702">
            <a:spAutoFit/>
          </a:bodyPr>
          <a:lstStyle/>
          <a:p>
            <a:pPr>
              <a:spcBef>
                <a:spcPct val="50000"/>
              </a:spcBef>
            </a:pPr>
            <a:endParaRPr lang="fr-FR"/>
          </a:p>
        </p:txBody>
      </p:sp>
      <p:sp>
        <p:nvSpPr>
          <p:cNvPr id="123907" name="Text Box 3"/>
          <p:cNvSpPr txBox="1">
            <a:spLocks noChangeArrowheads="1"/>
          </p:cNvSpPr>
          <p:nvPr/>
        </p:nvSpPr>
        <p:spPr bwMode="auto">
          <a:xfrm>
            <a:off x="323855" y="5"/>
            <a:ext cx="8137525" cy="707850"/>
          </a:xfrm>
          <a:prstGeom prst="rect">
            <a:avLst/>
          </a:prstGeom>
          <a:noFill/>
          <a:ln w="9525">
            <a:noFill/>
            <a:miter lim="800000"/>
            <a:headEnd/>
            <a:tailEnd/>
          </a:ln>
          <a:effectLst/>
        </p:spPr>
        <p:txBody>
          <a:bodyPr lIns="91405" tIns="45702" rIns="91405" bIns="45702">
            <a:spAutoFit/>
          </a:bodyPr>
          <a:lstStyle/>
          <a:p>
            <a:pPr>
              <a:spcBef>
                <a:spcPct val="50000"/>
              </a:spcBef>
              <a:defRPr/>
            </a:pPr>
            <a:r>
              <a:rPr lang="fr-FR" sz="2000" b="1" dirty="0">
                <a:effectLst>
                  <a:outerShdw blurRad="38100" dist="38100" dir="2700000" algn="tl">
                    <a:srgbClr val="000000"/>
                  </a:outerShdw>
                </a:effectLst>
              </a:rPr>
              <a:t>2. La politique budgétaire de rigueur (exemple politique de la France 2011/2014</a:t>
            </a:r>
            <a:r>
              <a:rPr lang="fr-FR" sz="2000" b="1" dirty="0" smtClean="0">
                <a:effectLst>
                  <a:outerShdw blurRad="38100" dist="38100" dir="2700000" algn="tl">
                    <a:srgbClr val="000000"/>
                  </a:outerShdw>
                </a:effectLst>
              </a:rPr>
              <a:t>) et ses effets</a:t>
            </a:r>
            <a:endParaRPr lang="fr-FR" sz="2000" b="1" dirty="0">
              <a:effectLst>
                <a:outerShdw blurRad="38100" dist="38100" dir="2700000" algn="tl">
                  <a:srgbClr val="000000"/>
                </a:outerShdw>
              </a:effectLst>
            </a:endParaRPr>
          </a:p>
        </p:txBody>
      </p:sp>
      <p:sp>
        <p:nvSpPr>
          <p:cNvPr id="80900" name="Rectangle 4"/>
          <p:cNvSpPr>
            <a:spLocks noChangeArrowheads="1"/>
          </p:cNvSpPr>
          <p:nvPr/>
        </p:nvSpPr>
        <p:spPr bwMode="auto">
          <a:xfrm>
            <a:off x="-1657350" y="4019553"/>
            <a:ext cx="228600" cy="571500"/>
          </a:xfrm>
          <a:prstGeom prst="rect">
            <a:avLst/>
          </a:prstGeom>
          <a:solidFill>
            <a:srgbClr val="FFFFFF"/>
          </a:solidFill>
          <a:ln w="9525">
            <a:noFill/>
            <a:miter lim="800000"/>
            <a:headEnd/>
            <a:tailEnd/>
          </a:ln>
        </p:spPr>
        <p:txBody>
          <a:bodyPr lIns="91405" tIns="45702" rIns="91405" bIns="45702"/>
          <a:lstStyle/>
          <a:p>
            <a:endParaRPr lang="fr-FR"/>
          </a:p>
        </p:txBody>
      </p:sp>
      <p:sp>
        <p:nvSpPr>
          <p:cNvPr id="80901" name="Rectangle 5"/>
          <p:cNvSpPr>
            <a:spLocks noChangeArrowheads="1"/>
          </p:cNvSpPr>
          <p:nvPr/>
        </p:nvSpPr>
        <p:spPr bwMode="auto">
          <a:xfrm>
            <a:off x="1657350" y="2082291"/>
            <a:ext cx="184660" cy="369296"/>
          </a:xfrm>
          <a:prstGeom prst="rect">
            <a:avLst/>
          </a:prstGeom>
          <a:noFill/>
          <a:ln w="9525">
            <a:noFill/>
            <a:miter lim="800000"/>
            <a:headEnd/>
            <a:tailEnd/>
          </a:ln>
        </p:spPr>
        <p:txBody>
          <a:bodyPr wrap="none" lIns="91405" tIns="45702" rIns="91405" bIns="45702" anchor="ctr">
            <a:spAutoFit/>
          </a:bodyPr>
          <a:lstStyle/>
          <a:p>
            <a:endParaRPr lang="fr-FR"/>
          </a:p>
        </p:txBody>
      </p:sp>
      <p:sp>
        <p:nvSpPr>
          <p:cNvPr id="80902" name="Rectangle 6"/>
          <p:cNvSpPr>
            <a:spLocks noChangeArrowheads="1"/>
          </p:cNvSpPr>
          <p:nvPr/>
        </p:nvSpPr>
        <p:spPr bwMode="auto">
          <a:xfrm>
            <a:off x="250833" y="1050904"/>
            <a:ext cx="1362803" cy="400073"/>
          </a:xfrm>
          <a:prstGeom prst="rect">
            <a:avLst/>
          </a:prstGeom>
          <a:noFill/>
          <a:ln w="9525">
            <a:noFill/>
            <a:miter lim="800000"/>
            <a:headEnd/>
            <a:tailEnd/>
          </a:ln>
        </p:spPr>
        <p:txBody>
          <a:bodyPr wrap="none" lIns="91405" tIns="45702" rIns="91405" bIns="45702" anchor="ctr">
            <a:spAutoFit/>
          </a:bodyPr>
          <a:lstStyle/>
          <a:p>
            <a:pPr>
              <a:buFont typeface="Wingdings" pitchFamily="2" charset="2"/>
              <a:buChar char="Ø"/>
            </a:pPr>
            <a:r>
              <a:rPr lang="fr-FR" sz="2000" b="1" dirty="0">
                <a:cs typeface="Times New Roman" pitchFamily="18" charset="0"/>
              </a:rPr>
              <a:t>Objectif :</a:t>
            </a:r>
            <a:endParaRPr lang="fr-FR" sz="2000" b="1" dirty="0"/>
          </a:p>
        </p:txBody>
      </p:sp>
      <p:sp>
        <p:nvSpPr>
          <p:cNvPr id="123911" name="Rectangle 7"/>
          <p:cNvSpPr>
            <a:spLocks noChangeArrowheads="1"/>
          </p:cNvSpPr>
          <p:nvPr/>
        </p:nvSpPr>
        <p:spPr bwMode="auto">
          <a:xfrm>
            <a:off x="0" y="1695622"/>
            <a:ext cx="4427538" cy="1015626"/>
          </a:xfrm>
          <a:prstGeom prst="rect">
            <a:avLst/>
          </a:prstGeom>
          <a:ln>
            <a:headEnd/>
            <a:tailEnd/>
          </a:ln>
        </p:spPr>
        <p:style>
          <a:lnRef idx="2">
            <a:schemeClr val="dk1"/>
          </a:lnRef>
          <a:fillRef idx="1">
            <a:schemeClr val="lt1"/>
          </a:fillRef>
          <a:effectRef idx="0">
            <a:schemeClr val="dk1"/>
          </a:effectRef>
          <a:fontRef idx="minor">
            <a:schemeClr val="dk1"/>
          </a:fontRef>
        </p:style>
        <p:txBody>
          <a:bodyPr lIns="91405" tIns="45702" rIns="91405" bIns="45702" anchor="ctr">
            <a:spAutoFit/>
          </a:bodyPr>
          <a:lstStyle/>
          <a:p>
            <a:r>
              <a:rPr lang="fr-FR" sz="2000" b="1" dirty="0">
                <a:solidFill>
                  <a:srgbClr val="000000"/>
                </a:solidFill>
                <a:cs typeface="Times New Roman" pitchFamily="18" charset="0"/>
              </a:rPr>
              <a:t>réduire les dépenses publiques afin de diminuer le déficit budgétaire et la dette publique.</a:t>
            </a:r>
            <a:endParaRPr lang="fr-FR" sz="2000" b="1" dirty="0">
              <a:solidFill>
                <a:srgbClr val="000000"/>
              </a:solidFill>
            </a:endParaRPr>
          </a:p>
        </p:txBody>
      </p:sp>
      <p:sp>
        <p:nvSpPr>
          <p:cNvPr id="123912" name="Text Box 8"/>
          <p:cNvSpPr txBox="1">
            <a:spLocks noChangeArrowheads="1"/>
          </p:cNvSpPr>
          <p:nvPr/>
        </p:nvSpPr>
        <p:spPr bwMode="auto">
          <a:xfrm>
            <a:off x="1692275" y="3429009"/>
            <a:ext cx="2160588" cy="383741"/>
          </a:xfrm>
          <a:prstGeom prst="rect">
            <a:avLst/>
          </a:prstGeom>
          <a:ln>
            <a:headEnd/>
            <a:tailEnd/>
          </a:ln>
        </p:spPr>
        <p:style>
          <a:lnRef idx="2">
            <a:schemeClr val="dk1"/>
          </a:lnRef>
          <a:fillRef idx="1">
            <a:schemeClr val="lt1"/>
          </a:fillRef>
          <a:effectRef idx="0">
            <a:schemeClr val="dk1"/>
          </a:effectRef>
          <a:fontRef idx="minor">
            <a:schemeClr val="dk1"/>
          </a:fontRef>
        </p:style>
        <p:txBody>
          <a:bodyPr lIns="91405" tIns="45702" rIns="91405" bIns="45702">
            <a:spAutoFit/>
          </a:bodyPr>
          <a:lstStyle/>
          <a:p>
            <a:pPr>
              <a:spcBef>
                <a:spcPct val="50000"/>
              </a:spcBef>
            </a:pPr>
            <a:r>
              <a:rPr lang="fr-FR" b="1">
                <a:solidFill>
                  <a:srgbClr val="000000"/>
                </a:solidFill>
              </a:rPr>
              <a:t>Les effets négatifs </a:t>
            </a:r>
          </a:p>
        </p:txBody>
      </p:sp>
      <p:sp>
        <p:nvSpPr>
          <p:cNvPr id="123913" name="Text Box 9"/>
          <p:cNvSpPr txBox="1">
            <a:spLocks noChangeArrowheads="1"/>
          </p:cNvSpPr>
          <p:nvPr/>
        </p:nvSpPr>
        <p:spPr bwMode="auto">
          <a:xfrm>
            <a:off x="5435600" y="3429009"/>
            <a:ext cx="2017713" cy="383741"/>
          </a:xfrm>
          <a:prstGeom prst="rect">
            <a:avLst/>
          </a:prstGeom>
          <a:ln>
            <a:headEnd/>
            <a:tailEnd/>
          </a:ln>
        </p:spPr>
        <p:style>
          <a:lnRef idx="2">
            <a:schemeClr val="dk1"/>
          </a:lnRef>
          <a:fillRef idx="1">
            <a:schemeClr val="lt1"/>
          </a:fillRef>
          <a:effectRef idx="0">
            <a:schemeClr val="dk1"/>
          </a:effectRef>
          <a:fontRef idx="minor">
            <a:schemeClr val="dk1"/>
          </a:fontRef>
        </p:style>
        <p:txBody>
          <a:bodyPr lIns="91405" tIns="45702" rIns="91405" bIns="45702">
            <a:spAutoFit/>
          </a:bodyPr>
          <a:lstStyle/>
          <a:p>
            <a:pPr>
              <a:spcBef>
                <a:spcPct val="50000"/>
              </a:spcBef>
            </a:pPr>
            <a:r>
              <a:rPr lang="fr-FR" b="1" dirty="0">
                <a:solidFill>
                  <a:srgbClr val="000000"/>
                </a:solidFill>
              </a:rPr>
              <a:t>Les effets positifs</a:t>
            </a:r>
          </a:p>
        </p:txBody>
      </p:sp>
      <p:sp>
        <p:nvSpPr>
          <p:cNvPr id="80906" name="Text Box 10"/>
          <p:cNvSpPr txBox="1">
            <a:spLocks noChangeArrowheads="1"/>
          </p:cNvSpPr>
          <p:nvPr/>
        </p:nvSpPr>
        <p:spPr bwMode="auto">
          <a:xfrm>
            <a:off x="3492507" y="2781306"/>
            <a:ext cx="2952750" cy="400073"/>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Char char="Ø"/>
            </a:pPr>
            <a:r>
              <a:rPr lang="fr-FR" sz="2000" b="1" dirty="0"/>
              <a:t> Effets :</a:t>
            </a:r>
          </a:p>
        </p:txBody>
      </p:sp>
      <p:sp>
        <p:nvSpPr>
          <p:cNvPr id="80907" name="Line 11"/>
          <p:cNvSpPr>
            <a:spLocks noChangeShapeType="1"/>
          </p:cNvSpPr>
          <p:nvPr/>
        </p:nvSpPr>
        <p:spPr bwMode="auto">
          <a:xfrm>
            <a:off x="790575" y="3860800"/>
            <a:ext cx="8353425" cy="0"/>
          </a:xfrm>
          <a:prstGeom prst="line">
            <a:avLst/>
          </a:prstGeom>
          <a:noFill/>
          <a:ln w="9525">
            <a:solidFill>
              <a:schemeClr val="tx1"/>
            </a:solidFill>
            <a:round/>
            <a:headEnd/>
            <a:tailEnd/>
          </a:ln>
        </p:spPr>
        <p:txBody>
          <a:bodyPr lIns="91405" tIns="45702" rIns="91405" bIns="45702"/>
          <a:lstStyle/>
          <a:p>
            <a:endParaRPr lang="fr-FR"/>
          </a:p>
        </p:txBody>
      </p:sp>
      <p:sp>
        <p:nvSpPr>
          <p:cNvPr id="80908" name="Line 12"/>
          <p:cNvSpPr>
            <a:spLocks noChangeShapeType="1"/>
          </p:cNvSpPr>
          <p:nvPr/>
        </p:nvSpPr>
        <p:spPr bwMode="auto">
          <a:xfrm>
            <a:off x="4500563" y="3213101"/>
            <a:ext cx="0" cy="3455988"/>
          </a:xfrm>
          <a:prstGeom prst="line">
            <a:avLst/>
          </a:prstGeom>
          <a:noFill/>
          <a:ln w="9525">
            <a:solidFill>
              <a:schemeClr val="tx1"/>
            </a:solidFill>
            <a:round/>
            <a:headEnd/>
            <a:tailEnd/>
          </a:ln>
        </p:spPr>
        <p:txBody>
          <a:bodyPr lIns="91405" tIns="45702" rIns="91405" bIns="45702"/>
          <a:lstStyle/>
          <a:p>
            <a:endParaRPr lang="fr-FR"/>
          </a:p>
        </p:txBody>
      </p:sp>
      <p:sp>
        <p:nvSpPr>
          <p:cNvPr id="123917" name="Text Box 13"/>
          <p:cNvSpPr txBox="1">
            <a:spLocks noChangeArrowheads="1"/>
          </p:cNvSpPr>
          <p:nvPr/>
        </p:nvSpPr>
        <p:spPr bwMode="auto">
          <a:xfrm>
            <a:off x="468315" y="4221168"/>
            <a:ext cx="3816350" cy="2446787"/>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dirty="0"/>
              <a:t>Diminution de la demande .</a:t>
            </a:r>
          </a:p>
          <a:p>
            <a:pPr>
              <a:spcBef>
                <a:spcPct val="50000"/>
              </a:spcBef>
              <a:buFontTx/>
              <a:buChar char="•"/>
            </a:pPr>
            <a:r>
              <a:rPr lang="fr-FR" b="1" dirty="0"/>
              <a:t>Freine la croissance à cause d’une demande </a:t>
            </a:r>
            <a:r>
              <a:rPr lang="fr-FR" b="1" dirty="0" smtClean="0"/>
              <a:t>poussive =&gt; alourdit la dette</a:t>
            </a:r>
            <a:endParaRPr lang="fr-FR" b="1" dirty="0"/>
          </a:p>
          <a:p>
            <a:pPr>
              <a:spcBef>
                <a:spcPct val="50000"/>
              </a:spcBef>
              <a:buFontTx/>
              <a:buChar char="•"/>
            </a:pPr>
            <a:r>
              <a:rPr lang="fr-FR" b="1" dirty="0"/>
              <a:t> Aggrave les inégalités sociales.</a:t>
            </a:r>
          </a:p>
          <a:p>
            <a:pPr>
              <a:spcBef>
                <a:spcPct val="50000"/>
              </a:spcBef>
              <a:buFontTx/>
              <a:buChar char="•"/>
            </a:pPr>
            <a:r>
              <a:rPr lang="fr-FR" b="1" dirty="0"/>
              <a:t> Réduit les moyens des services publics =&gt; disparition des services publics</a:t>
            </a:r>
          </a:p>
        </p:txBody>
      </p:sp>
      <p:sp>
        <p:nvSpPr>
          <p:cNvPr id="123918" name="Text Box 14"/>
          <p:cNvSpPr txBox="1">
            <a:spLocks noChangeArrowheads="1"/>
          </p:cNvSpPr>
          <p:nvPr/>
        </p:nvSpPr>
        <p:spPr bwMode="auto">
          <a:xfrm>
            <a:off x="4643438" y="4221163"/>
            <a:ext cx="4176712" cy="2099808"/>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dirty="0"/>
              <a:t>Diminution </a:t>
            </a:r>
            <a:r>
              <a:rPr lang="fr-FR" b="1" dirty="0" smtClean="0"/>
              <a:t>du déficit budgétaire =&gt; moins de dette publique.</a:t>
            </a:r>
            <a:endParaRPr lang="fr-FR" b="1" dirty="0"/>
          </a:p>
          <a:p>
            <a:pPr>
              <a:spcBef>
                <a:spcPct val="50000"/>
              </a:spcBef>
              <a:buFontTx/>
              <a:buChar char="•"/>
            </a:pPr>
            <a:r>
              <a:rPr lang="fr-FR" b="1" dirty="0" smtClean="0"/>
              <a:t>Baisse </a:t>
            </a:r>
            <a:r>
              <a:rPr lang="fr-FR" b="1" dirty="0"/>
              <a:t>des taux d’intérêt, car l’Etat emprunte moins sur le marché financier.</a:t>
            </a:r>
          </a:p>
          <a:p>
            <a:pPr>
              <a:spcBef>
                <a:spcPct val="50000"/>
              </a:spcBef>
              <a:buFontTx/>
              <a:buChar char="•"/>
            </a:pPr>
            <a:r>
              <a:rPr lang="fr-FR" b="1" dirty="0"/>
              <a:t> Regain de confiance des investisseurs financiers. </a:t>
            </a:r>
          </a:p>
        </p:txBody>
      </p:sp>
      <p:pic>
        <p:nvPicPr>
          <p:cNvPr id="80911" name="Picture 15"/>
          <p:cNvPicPr>
            <a:picLocks noChangeAspect="1" noChangeArrowheads="1"/>
          </p:cNvPicPr>
          <p:nvPr/>
        </p:nvPicPr>
        <p:blipFill>
          <a:blip r:embed="rId2" cstate="print"/>
          <a:srcRect l="2748" t="12177" r="2100" b="11353"/>
          <a:stretch>
            <a:fillRect/>
          </a:stretch>
        </p:blipFill>
        <p:spPr bwMode="auto">
          <a:xfrm>
            <a:off x="5076825" y="1412884"/>
            <a:ext cx="3657600" cy="1368425"/>
          </a:xfrm>
          <a:prstGeom prst="rect">
            <a:avLst/>
          </a:prstGeom>
          <a:noFill/>
          <a:ln w="9525">
            <a:noFill/>
            <a:miter lim="800000"/>
            <a:headEnd/>
            <a:tailEnd/>
          </a:ln>
        </p:spPr>
      </p:pic>
      <p:sp>
        <p:nvSpPr>
          <p:cNvPr id="123920" name="AutoShape 16"/>
          <p:cNvSpPr>
            <a:spLocks noChangeArrowheads="1"/>
          </p:cNvSpPr>
          <p:nvPr/>
        </p:nvSpPr>
        <p:spPr bwMode="auto">
          <a:xfrm>
            <a:off x="5292734" y="1628776"/>
            <a:ext cx="358775" cy="720726"/>
          </a:xfrm>
          <a:prstGeom prst="downArrow">
            <a:avLst>
              <a:gd name="adj1" fmla="val 50000"/>
              <a:gd name="adj2" fmla="val 50221"/>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80913" name="Line 17"/>
          <p:cNvSpPr>
            <a:spLocks noChangeShapeType="1"/>
          </p:cNvSpPr>
          <p:nvPr/>
        </p:nvSpPr>
        <p:spPr bwMode="auto">
          <a:xfrm>
            <a:off x="6877058" y="1484313"/>
            <a:ext cx="358775" cy="360362"/>
          </a:xfrm>
          <a:prstGeom prst="line">
            <a:avLst/>
          </a:prstGeom>
          <a:noFill/>
          <a:ln w="9525">
            <a:solidFill>
              <a:srgbClr val="FF0000"/>
            </a:solidFill>
            <a:round/>
            <a:headEnd type="triangle" w="med" len="med"/>
            <a:tailEnd/>
          </a:ln>
        </p:spPr>
        <p:txBody>
          <a:bodyPr lIns="91405" tIns="45702" rIns="91405" bIns="45702"/>
          <a:lstStyle/>
          <a:p>
            <a:endParaRPr lang="fr-FR"/>
          </a:p>
        </p:txBody>
      </p:sp>
      <p:sp>
        <p:nvSpPr>
          <p:cNvPr id="80914" name="AutoShape 18"/>
          <p:cNvSpPr>
            <a:spLocks noChangeArrowheads="1"/>
          </p:cNvSpPr>
          <p:nvPr/>
        </p:nvSpPr>
        <p:spPr bwMode="auto">
          <a:xfrm>
            <a:off x="6877058" y="404813"/>
            <a:ext cx="1798639" cy="863600"/>
          </a:xfrm>
          <a:prstGeom prst="cloudCallout">
            <a:avLst>
              <a:gd name="adj1" fmla="val -43750"/>
              <a:gd name="adj2" fmla="val 70000"/>
            </a:avLst>
          </a:prstGeom>
          <a:solidFill>
            <a:schemeClr val="accent1"/>
          </a:solidFill>
          <a:ln w="9525">
            <a:solidFill>
              <a:srgbClr val="FF0000"/>
            </a:solidFill>
            <a:round/>
            <a:headEnd/>
            <a:tailEnd/>
          </a:ln>
        </p:spPr>
        <p:txBody>
          <a:bodyPr lIns="91405" tIns="45702" rIns="91405" bIns="45702"/>
          <a:lstStyle/>
          <a:p>
            <a:pPr algn="ctr"/>
            <a:endParaRPr lang="fr-FR"/>
          </a:p>
        </p:txBody>
      </p:sp>
      <p:sp>
        <p:nvSpPr>
          <p:cNvPr id="80915" name="Text Box 19"/>
          <p:cNvSpPr txBox="1">
            <a:spLocks noChangeArrowheads="1"/>
          </p:cNvSpPr>
          <p:nvPr/>
        </p:nvSpPr>
        <p:spPr bwMode="auto">
          <a:xfrm>
            <a:off x="7164389" y="549275"/>
            <a:ext cx="1295400" cy="669752"/>
          </a:xfrm>
          <a:prstGeom prst="rect">
            <a:avLst/>
          </a:prstGeom>
          <a:noFill/>
          <a:ln w="9525">
            <a:noFill/>
            <a:miter lim="800000"/>
            <a:headEnd/>
            <a:tailEnd/>
          </a:ln>
        </p:spPr>
        <p:txBody>
          <a:bodyPr lIns="91405" tIns="45702" rIns="91405" bIns="45702">
            <a:spAutoFit/>
          </a:bodyPr>
          <a:lstStyle/>
          <a:p>
            <a:pPr>
              <a:spcBef>
                <a:spcPct val="50000"/>
              </a:spcBef>
            </a:pPr>
            <a:r>
              <a:rPr lang="fr-FR">
                <a:solidFill>
                  <a:srgbClr val="000000"/>
                </a:solidFill>
              </a:rPr>
              <a:t>Dette publique</a:t>
            </a:r>
          </a:p>
        </p:txBody>
      </p:sp>
      <p:sp>
        <p:nvSpPr>
          <p:cNvPr id="80916" name="Text Box 20"/>
          <p:cNvSpPr txBox="1">
            <a:spLocks noChangeArrowheads="1"/>
          </p:cNvSpPr>
          <p:nvPr/>
        </p:nvSpPr>
        <p:spPr bwMode="auto">
          <a:xfrm>
            <a:off x="6227763" y="2708284"/>
            <a:ext cx="2519362" cy="383741"/>
          </a:xfrm>
          <a:prstGeom prst="rect">
            <a:avLst/>
          </a:prstGeom>
          <a:noFill/>
          <a:ln w="9525">
            <a:noFill/>
            <a:miter lim="800000"/>
            <a:headEnd/>
            <a:tailEnd/>
          </a:ln>
        </p:spPr>
        <p:txBody>
          <a:bodyPr lIns="91405" tIns="45702" rIns="91405" bIns="45702">
            <a:spAutoFit/>
          </a:bodyPr>
          <a:lstStyle/>
          <a:p>
            <a:pPr>
              <a:spcBef>
                <a:spcPct val="50000"/>
              </a:spcBef>
            </a:pPr>
            <a:r>
              <a:rPr lang="fr-FR"/>
              <a:t>Budget de l’Etat</a:t>
            </a:r>
          </a:p>
        </p:txBody>
      </p:sp>
      <p:sp>
        <p:nvSpPr>
          <p:cNvPr id="21" name="ZoneTexte 20">
            <a:hlinkClick r:id="rId3" action="ppaction://hlinkfile"/>
          </p:cNvPr>
          <p:cNvSpPr txBox="1"/>
          <p:nvPr/>
        </p:nvSpPr>
        <p:spPr>
          <a:xfrm>
            <a:off x="4268475" y="836017"/>
            <a:ext cx="1062335" cy="393265"/>
          </a:xfrm>
          <a:prstGeom prst="rect">
            <a:avLst/>
          </a:prstGeom>
          <a:noFill/>
        </p:spPr>
        <p:txBody>
          <a:bodyPr wrap="square" lIns="100312" tIns="50157" rIns="100312" bIns="50157" rtlCol="0">
            <a:spAutoFit/>
          </a:bodyPr>
          <a:lstStyle/>
          <a:p>
            <a:r>
              <a:rPr lang="fr-FR" dirty="0" smtClean="0"/>
              <a:t>Vidéo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3911"/>
                                        </p:tgtEl>
                                        <p:attrNameLst>
                                          <p:attrName>style.visibility</p:attrName>
                                        </p:attrNameLst>
                                      </p:cBhvr>
                                      <p:to>
                                        <p:strVal val="visible"/>
                                      </p:to>
                                    </p:set>
                                    <p:animEffect transition="in" filter="diamond(in)">
                                      <p:cBhvr>
                                        <p:cTn id="7" dur="2000"/>
                                        <p:tgtEl>
                                          <p:spTgt spid="1239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23920"/>
                                        </p:tgtEl>
                                        <p:attrNameLst>
                                          <p:attrName>style.visibility</p:attrName>
                                        </p:attrNameLst>
                                      </p:cBhvr>
                                      <p:to>
                                        <p:strVal val="visible"/>
                                      </p:to>
                                    </p:set>
                                    <p:anim calcmode="lin" valueType="num">
                                      <p:cBhvr>
                                        <p:cTn id="12" dur="500" fill="hold"/>
                                        <p:tgtEl>
                                          <p:spTgt spid="123920"/>
                                        </p:tgtEl>
                                        <p:attrNameLst>
                                          <p:attrName>ppt_w</p:attrName>
                                        </p:attrNameLst>
                                      </p:cBhvr>
                                      <p:tavLst>
                                        <p:tav tm="0">
                                          <p:val>
                                            <p:fltVal val="0"/>
                                          </p:val>
                                        </p:tav>
                                        <p:tav tm="100000">
                                          <p:val>
                                            <p:strVal val="#ppt_w"/>
                                          </p:val>
                                        </p:tav>
                                      </p:tavLst>
                                    </p:anim>
                                    <p:anim calcmode="lin" valueType="num">
                                      <p:cBhvr>
                                        <p:cTn id="13" dur="500" fill="hold"/>
                                        <p:tgtEl>
                                          <p:spTgt spid="123920"/>
                                        </p:tgtEl>
                                        <p:attrNameLst>
                                          <p:attrName>ppt_h</p:attrName>
                                        </p:attrNameLst>
                                      </p:cBhvr>
                                      <p:tavLst>
                                        <p:tav tm="0">
                                          <p:val>
                                            <p:fltVal val="0"/>
                                          </p:val>
                                        </p:tav>
                                        <p:tav tm="100000">
                                          <p:val>
                                            <p:strVal val="#ppt_h"/>
                                          </p:val>
                                        </p:tav>
                                      </p:tavLst>
                                    </p:anim>
                                    <p:animEffect transition="in" filter="fade">
                                      <p:cBhvr>
                                        <p:cTn id="14" dur="500"/>
                                        <p:tgtEl>
                                          <p:spTgt spid="123920"/>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123912"/>
                                        </p:tgtEl>
                                        <p:attrNameLst>
                                          <p:attrName>style.visibility</p:attrName>
                                        </p:attrNameLst>
                                      </p:cBhvr>
                                      <p:to>
                                        <p:strVal val="visible"/>
                                      </p:to>
                                    </p:set>
                                    <p:animEffect transition="in" filter="diamond(in)">
                                      <p:cBhvr>
                                        <p:cTn id="19" dur="2000"/>
                                        <p:tgtEl>
                                          <p:spTgt spid="123912"/>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23913"/>
                                        </p:tgtEl>
                                        <p:attrNameLst>
                                          <p:attrName>style.visibility</p:attrName>
                                        </p:attrNameLst>
                                      </p:cBhvr>
                                      <p:to>
                                        <p:strVal val="visible"/>
                                      </p:to>
                                    </p:set>
                                    <p:animEffect transition="in" filter="diamond(in)">
                                      <p:cBhvr>
                                        <p:cTn id="22" dur="2000"/>
                                        <p:tgtEl>
                                          <p:spTgt spid="1239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3917">
                                            <p:txEl>
                                              <p:pRg st="0" end="0"/>
                                            </p:txEl>
                                          </p:spTgt>
                                        </p:tgtEl>
                                        <p:attrNameLst>
                                          <p:attrName>style.visibility</p:attrName>
                                        </p:attrNameLst>
                                      </p:cBhvr>
                                      <p:to>
                                        <p:strVal val="visible"/>
                                      </p:to>
                                    </p:set>
                                    <p:animEffect transition="in" filter="checkerboard(across)">
                                      <p:cBhvr>
                                        <p:cTn id="27" dur="500"/>
                                        <p:tgtEl>
                                          <p:spTgt spid="1239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3917">
                                            <p:txEl>
                                              <p:pRg st="1" end="1"/>
                                            </p:txEl>
                                          </p:spTgt>
                                        </p:tgtEl>
                                        <p:attrNameLst>
                                          <p:attrName>style.visibility</p:attrName>
                                        </p:attrNameLst>
                                      </p:cBhvr>
                                      <p:to>
                                        <p:strVal val="visible"/>
                                      </p:to>
                                    </p:set>
                                    <p:animEffect transition="in" filter="checkerboard(across)">
                                      <p:cBhvr>
                                        <p:cTn id="32" dur="500"/>
                                        <p:tgtEl>
                                          <p:spTgt spid="12391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3917">
                                            <p:txEl>
                                              <p:pRg st="2" end="2"/>
                                            </p:txEl>
                                          </p:spTgt>
                                        </p:tgtEl>
                                        <p:attrNameLst>
                                          <p:attrName>style.visibility</p:attrName>
                                        </p:attrNameLst>
                                      </p:cBhvr>
                                      <p:to>
                                        <p:strVal val="visible"/>
                                      </p:to>
                                    </p:set>
                                    <p:animEffect transition="in" filter="checkerboard(across)">
                                      <p:cBhvr>
                                        <p:cTn id="37" dur="500"/>
                                        <p:tgtEl>
                                          <p:spTgt spid="12391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23917">
                                            <p:txEl>
                                              <p:pRg st="3" end="3"/>
                                            </p:txEl>
                                          </p:spTgt>
                                        </p:tgtEl>
                                        <p:attrNameLst>
                                          <p:attrName>style.visibility</p:attrName>
                                        </p:attrNameLst>
                                      </p:cBhvr>
                                      <p:to>
                                        <p:strVal val="visible"/>
                                      </p:to>
                                    </p:set>
                                    <p:animEffect transition="in" filter="checkerboard(across)">
                                      <p:cBhvr>
                                        <p:cTn id="42" dur="500"/>
                                        <p:tgtEl>
                                          <p:spTgt spid="12391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3918">
                                            <p:txEl>
                                              <p:pRg st="0" end="0"/>
                                            </p:txEl>
                                          </p:spTgt>
                                        </p:tgtEl>
                                        <p:attrNameLst>
                                          <p:attrName>style.visibility</p:attrName>
                                        </p:attrNameLst>
                                      </p:cBhvr>
                                      <p:to>
                                        <p:strVal val="visible"/>
                                      </p:to>
                                    </p:set>
                                    <p:animEffect transition="in" filter="checkerboard(across)">
                                      <p:cBhvr>
                                        <p:cTn id="47" dur="500"/>
                                        <p:tgtEl>
                                          <p:spTgt spid="12391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3918">
                                            <p:txEl>
                                              <p:pRg st="1" end="1"/>
                                            </p:txEl>
                                          </p:spTgt>
                                        </p:tgtEl>
                                        <p:attrNameLst>
                                          <p:attrName>style.visibility</p:attrName>
                                        </p:attrNameLst>
                                      </p:cBhvr>
                                      <p:to>
                                        <p:strVal val="visible"/>
                                      </p:to>
                                    </p:set>
                                    <p:animEffect transition="in" filter="checkerboard(across)">
                                      <p:cBhvr>
                                        <p:cTn id="52" dur="500"/>
                                        <p:tgtEl>
                                          <p:spTgt spid="12391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123918">
                                            <p:txEl>
                                              <p:pRg st="2" end="2"/>
                                            </p:txEl>
                                          </p:spTgt>
                                        </p:tgtEl>
                                        <p:attrNameLst>
                                          <p:attrName>style.visibility</p:attrName>
                                        </p:attrNameLst>
                                      </p:cBhvr>
                                      <p:to>
                                        <p:strVal val="visible"/>
                                      </p:to>
                                    </p:set>
                                    <p:animEffect transition="in" filter="checkerboard(across)">
                                      <p:cBhvr>
                                        <p:cTn id="57" dur="500"/>
                                        <p:tgtEl>
                                          <p:spTgt spid="1239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1" grpId="0" animBg="1"/>
      <p:bldP spid="123912" grpId="0" animBg="1"/>
      <p:bldP spid="123913" grpId="0" animBg="1"/>
      <p:bldP spid="12392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102</a:t>
            </a:fld>
            <a:endParaRPr lang="fr-FR"/>
          </a:p>
        </p:txBody>
      </p:sp>
      <p:sp>
        <p:nvSpPr>
          <p:cNvPr id="4" name="Text Box 3"/>
          <p:cNvSpPr txBox="1">
            <a:spLocks noChangeArrowheads="1"/>
          </p:cNvSpPr>
          <p:nvPr/>
        </p:nvSpPr>
        <p:spPr bwMode="auto">
          <a:xfrm>
            <a:off x="626182" y="250508"/>
            <a:ext cx="7891634" cy="707850"/>
          </a:xfrm>
          <a:prstGeom prst="rect">
            <a:avLst/>
          </a:prstGeom>
          <a:noFill/>
          <a:ln w="9525">
            <a:noFill/>
            <a:miter lim="800000"/>
            <a:headEnd/>
            <a:tailEnd/>
          </a:ln>
        </p:spPr>
        <p:txBody>
          <a:bodyPr wrap="square" lIns="91405" tIns="45702" rIns="91405" bIns="45702">
            <a:spAutoFit/>
          </a:bodyPr>
          <a:lstStyle/>
          <a:p>
            <a:pPr>
              <a:spcBef>
                <a:spcPct val="50000"/>
              </a:spcBef>
            </a:pPr>
            <a:r>
              <a:rPr lang="fr-FR" sz="2000" b="1" dirty="0" smtClean="0"/>
              <a:t>3.Les </a:t>
            </a:r>
            <a:r>
              <a:rPr lang="fr-FR" sz="2000" b="1" dirty="0"/>
              <a:t>limites à l’efficacité des politiques économiques </a:t>
            </a:r>
            <a:r>
              <a:rPr lang="fr-FR" sz="2000" b="1" dirty="0" smtClean="0"/>
              <a:t>conjoncturelles de relance</a:t>
            </a:r>
            <a:endParaRPr lang="fr-FR" sz="2000" b="1" dirty="0"/>
          </a:p>
        </p:txBody>
      </p:sp>
      <p:sp>
        <p:nvSpPr>
          <p:cNvPr id="7" name="ZoneTexte 6"/>
          <p:cNvSpPr txBox="1"/>
          <p:nvPr/>
        </p:nvSpPr>
        <p:spPr>
          <a:xfrm>
            <a:off x="474420" y="1337885"/>
            <a:ext cx="7208704" cy="393265"/>
          </a:xfrm>
          <a:prstGeom prst="rect">
            <a:avLst/>
          </a:prstGeom>
          <a:noFill/>
        </p:spPr>
        <p:txBody>
          <a:bodyPr wrap="square" lIns="100312" tIns="50157" rIns="100312" bIns="50157" rtlCol="0">
            <a:spAutoFit/>
          </a:bodyPr>
          <a:lstStyle/>
          <a:p>
            <a:pPr>
              <a:buFont typeface="Wingdings" pitchFamily="2" charset="2"/>
              <a:buChar char="Ø"/>
            </a:pPr>
            <a:r>
              <a:rPr lang="fr-FR" b="1" dirty="0" smtClean="0"/>
              <a:t>Le risque d’éviction</a:t>
            </a:r>
            <a:endParaRPr lang="fr-FR" b="1" dirty="0"/>
          </a:p>
        </p:txBody>
      </p:sp>
      <p:sp>
        <p:nvSpPr>
          <p:cNvPr id="8" name="ZoneTexte 7"/>
          <p:cNvSpPr txBox="1"/>
          <p:nvPr/>
        </p:nvSpPr>
        <p:spPr>
          <a:xfrm>
            <a:off x="474420" y="2927131"/>
            <a:ext cx="2200552" cy="393265"/>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t>Politique de </a:t>
            </a:r>
            <a:r>
              <a:rPr lang="fr-FR" dirty="0" smtClean="0">
                <a:latin typeface="Times New Roman" pitchFamily="18" charset="0"/>
                <a:cs typeface="Times New Roman" pitchFamily="18" charset="0"/>
              </a:rPr>
              <a:t>relance</a:t>
            </a:r>
            <a:endParaRPr lang="fr-FR" dirty="0">
              <a:latin typeface="Times New Roman" pitchFamily="18" charset="0"/>
              <a:cs typeface="Times New Roman" pitchFamily="18" charset="0"/>
            </a:endParaRPr>
          </a:p>
        </p:txBody>
      </p:sp>
      <p:sp>
        <p:nvSpPr>
          <p:cNvPr id="9" name="Flèche droite 8"/>
          <p:cNvSpPr/>
          <p:nvPr/>
        </p:nvSpPr>
        <p:spPr>
          <a:xfrm>
            <a:off x="2750853" y="3094422"/>
            <a:ext cx="986454" cy="167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0" name="ZoneTexte 9"/>
          <p:cNvSpPr txBox="1"/>
          <p:nvPr/>
        </p:nvSpPr>
        <p:spPr>
          <a:xfrm>
            <a:off x="3737307" y="2927130"/>
            <a:ext cx="2428195" cy="655291"/>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Accroissement du déficit</a:t>
            </a:r>
            <a:endParaRPr lang="fr-FR" dirty="0">
              <a:latin typeface="Times New Roman" pitchFamily="18" charset="0"/>
              <a:cs typeface="Times New Roman" pitchFamily="18" charset="0"/>
            </a:endParaRPr>
          </a:p>
        </p:txBody>
      </p:sp>
      <p:sp>
        <p:nvSpPr>
          <p:cNvPr id="11" name="ZoneTexte 10"/>
          <p:cNvSpPr txBox="1"/>
          <p:nvPr/>
        </p:nvSpPr>
        <p:spPr>
          <a:xfrm>
            <a:off x="6620789" y="2843487"/>
            <a:ext cx="2523211" cy="679276"/>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Financement par l’emprunt</a:t>
            </a:r>
            <a:endParaRPr lang="fr-FR" dirty="0">
              <a:latin typeface="Times New Roman" pitchFamily="18" charset="0"/>
              <a:cs typeface="Times New Roman" pitchFamily="18" charset="0"/>
            </a:endParaRPr>
          </a:p>
        </p:txBody>
      </p:sp>
      <p:sp>
        <p:nvSpPr>
          <p:cNvPr id="12" name="Flèche droite 11"/>
          <p:cNvSpPr/>
          <p:nvPr/>
        </p:nvSpPr>
        <p:spPr>
          <a:xfrm>
            <a:off x="6317267" y="3010776"/>
            <a:ext cx="227643" cy="167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cxnSp>
        <p:nvCxnSpPr>
          <p:cNvPr id="14" name="Connecteur droit avec flèche 13"/>
          <p:cNvCxnSpPr/>
          <p:nvPr/>
        </p:nvCxnSpPr>
        <p:spPr>
          <a:xfrm flipH="1">
            <a:off x="5330818" y="3512644"/>
            <a:ext cx="1745265" cy="1087381"/>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7076076" y="3512644"/>
            <a:ext cx="1138216" cy="920091"/>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3509664" y="4683670"/>
            <a:ext cx="2883482" cy="965288"/>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Diminution des ressources financières sur le marché financier =&gt; </a:t>
            </a:r>
            <a:r>
              <a:rPr lang="fr-FR" b="1" dirty="0" smtClean="0">
                <a:latin typeface="Times New Roman" pitchFamily="18" charset="0"/>
                <a:cs typeface="Times New Roman" pitchFamily="18" charset="0"/>
              </a:rPr>
              <a:t>effet quantité</a:t>
            </a:r>
            <a:endParaRPr lang="fr-FR" b="1" dirty="0">
              <a:latin typeface="Times New Roman" pitchFamily="18" charset="0"/>
              <a:cs typeface="Times New Roman" pitchFamily="18" charset="0"/>
            </a:endParaRPr>
          </a:p>
        </p:txBody>
      </p:sp>
      <p:sp>
        <p:nvSpPr>
          <p:cNvPr id="20" name="ZoneTexte 19"/>
          <p:cNvSpPr txBox="1"/>
          <p:nvPr/>
        </p:nvSpPr>
        <p:spPr>
          <a:xfrm>
            <a:off x="7000198" y="4683670"/>
            <a:ext cx="1897027" cy="965288"/>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Augmentation des taux d’intérêt </a:t>
            </a:r>
            <a:r>
              <a:rPr lang="fr-FR" b="1" dirty="0" smtClean="0">
                <a:latin typeface="Times New Roman" pitchFamily="18" charset="0"/>
                <a:cs typeface="Times New Roman" pitchFamily="18" charset="0"/>
              </a:rPr>
              <a:t>=&gt; effet prix</a:t>
            </a:r>
            <a:endParaRPr lang="fr-FR" b="1" dirty="0">
              <a:latin typeface="Times New Roman" pitchFamily="18" charset="0"/>
              <a:cs typeface="Times New Roman" pitchFamily="18" charset="0"/>
            </a:endParaRPr>
          </a:p>
        </p:txBody>
      </p:sp>
      <p:sp>
        <p:nvSpPr>
          <p:cNvPr id="21" name="Flèche vers le bas 20"/>
          <p:cNvSpPr/>
          <p:nvPr/>
        </p:nvSpPr>
        <p:spPr>
          <a:xfrm>
            <a:off x="6469027" y="5771050"/>
            <a:ext cx="379405" cy="585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22" name="ZoneTexte 21"/>
          <p:cNvSpPr txBox="1"/>
          <p:nvPr/>
        </p:nvSpPr>
        <p:spPr>
          <a:xfrm>
            <a:off x="3509664" y="6356563"/>
            <a:ext cx="5463439" cy="393265"/>
          </a:xfrm>
          <a:prstGeom prst="rect">
            <a:avLst/>
          </a:prstGeom>
        </p:spPr>
        <p:style>
          <a:lnRef idx="1">
            <a:schemeClr val="dk1"/>
          </a:lnRef>
          <a:fillRef idx="2">
            <a:schemeClr val="dk1"/>
          </a:fillRef>
          <a:effectRef idx="1">
            <a:schemeClr val="dk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Baisse des investissements privés =&gt; </a:t>
            </a:r>
            <a:r>
              <a:rPr lang="fr-FR" b="1" dirty="0" smtClean="0">
                <a:latin typeface="Times New Roman" pitchFamily="18" charset="0"/>
                <a:cs typeface="Times New Roman" pitchFamily="18" charset="0"/>
              </a:rPr>
              <a:t>effet d’éviction</a:t>
            </a:r>
            <a:endParaRPr lang="fr-FR"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amond(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amond(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9" grpId="0" animBg="1"/>
      <p:bldP spid="20" grpId="0" animBg="1"/>
      <p:bldP spid="2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103</a:t>
            </a:fld>
            <a:endParaRPr lang="fr-FR"/>
          </a:p>
        </p:txBody>
      </p:sp>
      <p:sp>
        <p:nvSpPr>
          <p:cNvPr id="4" name="ZoneTexte 3"/>
          <p:cNvSpPr txBox="1"/>
          <p:nvPr/>
        </p:nvSpPr>
        <p:spPr>
          <a:xfrm>
            <a:off x="929711" y="334149"/>
            <a:ext cx="4628747" cy="393265"/>
          </a:xfrm>
          <a:prstGeom prst="rect">
            <a:avLst/>
          </a:prstGeom>
          <a:noFill/>
        </p:spPr>
        <p:txBody>
          <a:bodyPr wrap="square" lIns="100312" tIns="50157" rIns="100312" bIns="50157" rtlCol="0">
            <a:spAutoFit/>
          </a:bodyPr>
          <a:lstStyle/>
          <a:p>
            <a:pPr>
              <a:buFont typeface="Wingdings" pitchFamily="2" charset="2"/>
              <a:buChar char="Ø"/>
            </a:pPr>
            <a:r>
              <a:rPr lang="fr-FR" b="1" dirty="0" smtClean="0"/>
              <a:t>Le risque de l’endettement public</a:t>
            </a:r>
            <a:endParaRPr lang="fr-FR" b="1" dirty="0"/>
          </a:p>
        </p:txBody>
      </p:sp>
      <p:sp>
        <p:nvSpPr>
          <p:cNvPr id="5" name="ZoneTexte 4"/>
          <p:cNvSpPr txBox="1"/>
          <p:nvPr/>
        </p:nvSpPr>
        <p:spPr>
          <a:xfrm>
            <a:off x="626182" y="1170593"/>
            <a:ext cx="6829299" cy="1251299"/>
          </a:xfrm>
          <a:prstGeom prst="rect">
            <a:avLst/>
          </a:prstGeom>
        </p:spPr>
        <p:style>
          <a:lnRef idx="2">
            <a:schemeClr val="accent1"/>
          </a:lnRef>
          <a:fillRef idx="1">
            <a:schemeClr val="lt1"/>
          </a:fillRef>
          <a:effectRef idx="0">
            <a:schemeClr val="accent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L’effet « </a:t>
            </a:r>
            <a:r>
              <a:rPr lang="fr-FR" b="1" i="1" dirty="0" smtClean="0">
                <a:latin typeface="Times New Roman" pitchFamily="18" charset="0"/>
                <a:cs typeface="Times New Roman" pitchFamily="18" charset="0"/>
              </a:rPr>
              <a:t>boule de neige de l’endettement</a:t>
            </a:r>
            <a:r>
              <a:rPr lang="fr-FR" dirty="0" smtClean="0">
                <a:latin typeface="Times New Roman" pitchFamily="18" charset="0"/>
                <a:cs typeface="Times New Roman" pitchFamily="18" charset="0"/>
              </a:rPr>
              <a:t> » : hausse des dépenses publiques =&gt; hausse du déficit =&gt; nouvel emprunt pour le financer =&gt; augmentation de la dette =&gt; hausse de la charge des intérêts =&gt; hausse des dépenses publiques =&gt; ….</a:t>
            </a:r>
            <a:endParaRPr lang="fr-FR" dirty="0">
              <a:latin typeface="Times New Roman" pitchFamily="18" charset="0"/>
              <a:cs typeface="Times New Roman" pitchFamily="18" charset="0"/>
            </a:endParaRPr>
          </a:p>
        </p:txBody>
      </p:sp>
      <p:sp>
        <p:nvSpPr>
          <p:cNvPr id="6" name="Flèche vers le bas 5"/>
          <p:cNvSpPr/>
          <p:nvPr/>
        </p:nvSpPr>
        <p:spPr>
          <a:xfrm>
            <a:off x="3585545" y="2508908"/>
            <a:ext cx="227643" cy="1003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7" name="ZoneTexte 6"/>
          <p:cNvSpPr txBox="1"/>
          <p:nvPr/>
        </p:nvSpPr>
        <p:spPr>
          <a:xfrm>
            <a:off x="1916161" y="3596289"/>
            <a:ext cx="5084034" cy="965288"/>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L’Etat s’endette pour payer la dette =&gt; réduit les marges de manœuvre de l’Etat =&gt; pose le problème de la</a:t>
            </a:r>
            <a:r>
              <a:rPr lang="fr-FR" b="1" dirty="0" smtClean="0">
                <a:latin typeface="Times New Roman" pitchFamily="18" charset="0"/>
                <a:cs typeface="Times New Roman" pitchFamily="18" charset="0"/>
              </a:rPr>
              <a:t> </a:t>
            </a:r>
            <a:r>
              <a:rPr lang="fr-FR" b="1" dirty="0" err="1" smtClean="0">
                <a:latin typeface="Times New Roman" pitchFamily="18" charset="0"/>
                <a:cs typeface="Times New Roman" pitchFamily="18" charset="0"/>
              </a:rPr>
              <a:t>soutenabilité</a:t>
            </a:r>
            <a:r>
              <a:rPr lang="fr-FR" b="1" dirty="0" smtClean="0">
                <a:latin typeface="Times New Roman" pitchFamily="18" charset="0"/>
                <a:cs typeface="Times New Roman" pitchFamily="18" charset="0"/>
              </a:rPr>
              <a:t> </a:t>
            </a:r>
            <a:r>
              <a:rPr lang="fr-FR" dirty="0" smtClean="0">
                <a:latin typeface="Times New Roman" pitchFamily="18" charset="0"/>
                <a:cs typeface="Times New Roman" pitchFamily="18" charset="0"/>
              </a:rPr>
              <a:t>de la dette.</a:t>
            </a:r>
            <a:endParaRPr lang="fr-FR" dirty="0">
              <a:latin typeface="Times New Roman" pitchFamily="18" charset="0"/>
              <a:cs typeface="Times New Roman" pitchFamily="18" charset="0"/>
            </a:endParaRPr>
          </a:p>
        </p:txBody>
      </p:sp>
      <p:sp>
        <p:nvSpPr>
          <p:cNvPr id="8" name="Ellipse 7"/>
          <p:cNvSpPr/>
          <p:nvPr/>
        </p:nvSpPr>
        <p:spPr>
          <a:xfrm>
            <a:off x="4572000" y="2682157"/>
            <a:ext cx="376402" cy="331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cxnSp>
        <p:nvCxnSpPr>
          <p:cNvPr id="10" name="Connecteur droit avec flèche 9"/>
          <p:cNvCxnSpPr>
            <a:stCxn id="8" idx="4"/>
          </p:cNvCxnSpPr>
          <p:nvPr/>
        </p:nvCxnSpPr>
        <p:spPr>
          <a:xfrm rot="5400000" flipH="1" flipV="1">
            <a:off x="6506620" y="1184693"/>
            <a:ext cx="82983" cy="357582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4873121" y="2516191"/>
            <a:ext cx="526963" cy="4978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2" name="Ellipse 11"/>
          <p:cNvSpPr/>
          <p:nvPr/>
        </p:nvSpPr>
        <p:spPr>
          <a:xfrm>
            <a:off x="5324804" y="2350226"/>
            <a:ext cx="742768" cy="6749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3" name="Ellipse 12"/>
          <p:cNvSpPr/>
          <p:nvPr/>
        </p:nvSpPr>
        <p:spPr>
          <a:xfrm>
            <a:off x="5851772" y="2101279"/>
            <a:ext cx="1129207" cy="9128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2000"/>
                                        <p:tgtEl>
                                          <p:spTgt spid="8"/>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4)">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4)">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heel(4)">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amond(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142984"/>
            <a:ext cx="8929718" cy="4524315"/>
          </a:xfrm>
          <a:prstGeom prst="rect">
            <a:avLst/>
          </a:prstGeom>
        </p:spPr>
        <p:txBody>
          <a:bodyPr wrap="square">
            <a:spAutoFit/>
          </a:bodyPr>
          <a:lstStyle/>
          <a:p>
            <a:pPr lvl="0"/>
            <a:r>
              <a:rPr lang="fr-FR" sz="1600" b="1" dirty="0" smtClean="0">
                <a:latin typeface="Times New Roman" pitchFamily="18" charset="0"/>
                <a:cs typeface="Times New Roman" pitchFamily="18" charset="0"/>
              </a:rPr>
              <a:t>Distinguez les notions de déficit public et de dette publique.</a:t>
            </a:r>
          </a:p>
          <a:p>
            <a:pPr lvl="0"/>
            <a:endParaRPr lang="fr-FR" sz="1600" b="1" dirty="0" smtClean="0">
              <a:latin typeface="Times New Roman" pitchFamily="18" charset="0"/>
              <a:cs typeface="Times New Roman" pitchFamily="18" charset="0"/>
            </a:endParaRPr>
          </a:p>
          <a:p>
            <a:r>
              <a:rPr lang="fr-FR" sz="1600" dirty="0" smtClean="0">
                <a:latin typeface="Times New Roman" pitchFamily="18" charset="0"/>
                <a:cs typeface="Times New Roman" pitchFamily="18" charset="0"/>
              </a:rPr>
              <a:t>Lorsque les recettes publiques sont inférieures aux dépenses publiques, on est en présence d’un déficit public. Ce déficit est financé par le recours à l’emprunt.</a:t>
            </a:r>
          </a:p>
          <a:p>
            <a:r>
              <a:rPr lang="fr-FR" sz="1600" dirty="0" smtClean="0">
                <a:latin typeface="Times New Roman" pitchFamily="18" charset="0"/>
                <a:cs typeface="Times New Roman" pitchFamily="18" charset="0"/>
              </a:rPr>
              <a:t>Ainsi, la dette publique désigne l’ensemble des emprunts à rembourser dont l’encours résulte de l’accumulation des déficits.</a:t>
            </a:r>
          </a:p>
          <a:p>
            <a:endParaRPr lang="fr-FR" sz="1600" dirty="0" smtClean="0">
              <a:latin typeface="Times New Roman" pitchFamily="18" charset="0"/>
              <a:cs typeface="Times New Roman" pitchFamily="18" charset="0"/>
            </a:endParaRPr>
          </a:p>
          <a:p>
            <a:r>
              <a:rPr lang="fr-FR" sz="1600" b="1" dirty="0" smtClean="0">
                <a:latin typeface="Times New Roman" pitchFamily="18" charset="0"/>
                <a:cs typeface="Times New Roman" pitchFamily="18" charset="0"/>
              </a:rPr>
              <a:t>Comment ont-elles respectivement évolué ?</a:t>
            </a:r>
          </a:p>
          <a:p>
            <a:endParaRPr lang="fr-FR" sz="1600" b="1" dirty="0" smtClean="0">
              <a:latin typeface="Times New Roman" pitchFamily="18" charset="0"/>
              <a:cs typeface="Times New Roman" pitchFamily="18" charset="0"/>
            </a:endParaRPr>
          </a:p>
          <a:p>
            <a:r>
              <a:rPr lang="fr-FR" sz="1600" dirty="0" smtClean="0">
                <a:latin typeface="Times New Roman" pitchFamily="18" charset="0"/>
                <a:cs typeface="Times New Roman" pitchFamily="18" charset="0"/>
              </a:rPr>
              <a:t>Inférieur à 3 % du PIB en 2007, le déficit public a explosé en 2009 suite à la crise des </a:t>
            </a:r>
            <a:r>
              <a:rPr lang="fr-FR" sz="1600" i="1" dirty="0" err="1" smtClean="0">
                <a:latin typeface="Times New Roman" pitchFamily="18" charset="0"/>
                <a:cs typeface="Times New Roman" pitchFamily="18" charset="0"/>
              </a:rPr>
              <a:t>subprimes</a:t>
            </a:r>
            <a:r>
              <a:rPr lang="fr-FR" sz="1600" dirty="0" smtClean="0">
                <a:latin typeface="Times New Roman" pitchFamily="18" charset="0"/>
                <a:cs typeface="Times New Roman" pitchFamily="18" charset="0"/>
              </a:rPr>
              <a:t>, s’élevant à 7,2 % du PIB. Il se réduit par la suite progressivement pour s’établir à 2,8 % du PIB en 2017.</a:t>
            </a:r>
          </a:p>
          <a:p>
            <a:r>
              <a:rPr lang="fr-FR" sz="1600" dirty="0" smtClean="0">
                <a:latin typeface="Times New Roman" pitchFamily="18" charset="0"/>
                <a:cs typeface="Times New Roman" pitchFamily="18" charset="0"/>
              </a:rPr>
              <a:t>Sur la même période, la dette publique n’a cessé d’augmenter, passant de 1 252 milliards d’euros en 2007 à environ 2 200 milliards d’euros en 2017.</a:t>
            </a:r>
          </a:p>
          <a:p>
            <a:endParaRPr lang="fr-FR" sz="1600" dirty="0" smtClean="0">
              <a:latin typeface="Times New Roman" pitchFamily="18" charset="0"/>
              <a:cs typeface="Times New Roman" pitchFamily="18" charset="0"/>
            </a:endParaRPr>
          </a:p>
          <a:p>
            <a:r>
              <a:rPr lang="fr-FR" sz="1600" b="1" dirty="0" smtClean="0">
                <a:latin typeface="Times New Roman" pitchFamily="18" charset="0"/>
                <a:cs typeface="Times New Roman" pitchFamily="18" charset="0"/>
              </a:rPr>
              <a:t>Que peut faire un pays pour combler l’augmentation de son déficit ?</a:t>
            </a:r>
          </a:p>
          <a:p>
            <a:endParaRPr lang="fr-FR" sz="1600" b="1" dirty="0" smtClean="0">
              <a:latin typeface="Times New Roman" pitchFamily="18" charset="0"/>
              <a:cs typeface="Times New Roman" pitchFamily="18" charset="0"/>
            </a:endParaRPr>
          </a:p>
          <a:p>
            <a:r>
              <a:rPr lang="fr-FR" sz="1600" dirty="0" smtClean="0">
                <a:latin typeface="Times New Roman" pitchFamily="18" charset="0"/>
                <a:cs typeface="Times New Roman" pitchFamily="18" charset="0"/>
              </a:rPr>
              <a:t>Pour combler l’augmentation de son déficit, l’État doit recourir à de nouveaux emprunts, ce qui aura pour effet de creuser un peu plus sa dette.</a:t>
            </a:r>
            <a:endParaRPr lang="fr-FR" sz="1600" dirty="0">
              <a:latin typeface="Times New Roman" pitchFamily="18" charset="0"/>
              <a:cs typeface="Times New Roman" pitchFamily="18" charset="0"/>
            </a:endParaRPr>
          </a:p>
        </p:txBody>
      </p:sp>
      <p:pic>
        <p:nvPicPr>
          <p:cNvPr id="3"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214282" y="214290"/>
            <a:ext cx="1087438" cy="74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amond(in)">
                                      <p:cBhvr>
                                        <p:cTn id="7" dur="2000"/>
                                        <p:tgtEl>
                                          <p:spTgt spid="2">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diamond(in)">
                                      <p:cBhvr>
                                        <p:cTn id="10" dur="2000"/>
                                        <p:tgtEl>
                                          <p:spTgt spid="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Effect transition="in" filter="diamond(in)">
                                      <p:cBhvr>
                                        <p:cTn id="15" dur="2000"/>
                                        <p:tgtEl>
                                          <p:spTgt spid="2">
                                            <p:txEl>
                                              <p:pRg st="7" end="7"/>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2">
                                            <p:txEl>
                                              <p:pRg st="8" end="8"/>
                                            </p:txEl>
                                          </p:spTgt>
                                        </p:tgtEl>
                                        <p:attrNameLst>
                                          <p:attrName>style.visibility</p:attrName>
                                        </p:attrNameLst>
                                      </p:cBhvr>
                                      <p:to>
                                        <p:strVal val="visible"/>
                                      </p:to>
                                    </p:set>
                                    <p:animEffect transition="in" filter="diamond(in)">
                                      <p:cBhvr>
                                        <p:cTn id="18" dur="2000"/>
                                        <p:tgtEl>
                                          <p:spTgt spid="2">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animEffect transition="in" filter="diamond(in)">
                                      <p:cBhvr>
                                        <p:cTn id="23" dur="2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44" y="751344"/>
            <a:ext cx="8358246" cy="3046988"/>
          </a:xfrm>
          <a:prstGeom prst="rect">
            <a:avLst/>
          </a:prstGeom>
        </p:spPr>
        <p:txBody>
          <a:bodyPr wrap="square">
            <a:spAutoFit/>
          </a:bodyPr>
          <a:lstStyle/>
          <a:p>
            <a:r>
              <a:rPr lang="fr-FR" sz="1600" b="1" dirty="0" smtClean="0">
                <a:latin typeface="Times New Roman" pitchFamily="18" charset="0"/>
                <a:cs typeface="Times New Roman" pitchFamily="18" charset="0"/>
              </a:rPr>
              <a:t>Pourquoi peut-on dire que l’endettement de l’État agit comme un cercle vicieux ?</a:t>
            </a:r>
          </a:p>
          <a:p>
            <a:endParaRPr lang="fr-FR" sz="1600" b="1" dirty="0" smtClean="0">
              <a:latin typeface="Times New Roman" pitchFamily="18" charset="0"/>
              <a:cs typeface="Times New Roman" pitchFamily="18" charset="0"/>
            </a:endParaRPr>
          </a:p>
          <a:p>
            <a:r>
              <a:rPr lang="fr-FR" sz="1600" dirty="0" smtClean="0">
                <a:latin typeface="Times New Roman" pitchFamily="18" charset="0"/>
                <a:cs typeface="Times New Roman" pitchFamily="18" charset="0"/>
              </a:rPr>
              <a:t>L’endettement de l’État agit comme un cercle vicieux car les déficits successifs créent un effet cumulatif de la dette publique qui tend à s’autoalimenter en raison du service de la dette (charge d’intérêts) par un effet « boule de neige » : l’État s’endette pour rembourser ses dettes.</a:t>
            </a:r>
          </a:p>
          <a:p>
            <a:endParaRPr lang="fr-FR" sz="1600" dirty="0" smtClean="0">
              <a:latin typeface="Times New Roman" pitchFamily="18" charset="0"/>
              <a:cs typeface="Times New Roman" pitchFamily="18" charset="0"/>
            </a:endParaRPr>
          </a:p>
          <a:p>
            <a:r>
              <a:rPr lang="fr-FR" sz="1600" b="1" dirty="0" smtClean="0">
                <a:latin typeface="Times New Roman" pitchFamily="18" charset="0"/>
                <a:cs typeface="Times New Roman" pitchFamily="18" charset="0"/>
              </a:rPr>
              <a:t>Que signifie « la </a:t>
            </a:r>
            <a:r>
              <a:rPr lang="fr-FR" sz="1600" b="1" dirty="0" err="1" smtClean="0">
                <a:latin typeface="Times New Roman" pitchFamily="18" charset="0"/>
                <a:cs typeface="Times New Roman" pitchFamily="18" charset="0"/>
              </a:rPr>
              <a:t>soutenabilité</a:t>
            </a:r>
            <a:r>
              <a:rPr lang="fr-FR" sz="1600" b="1" dirty="0" smtClean="0">
                <a:latin typeface="Times New Roman" pitchFamily="18" charset="0"/>
                <a:cs typeface="Times New Roman" pitchFamily="18" charset="0"/>
              </a:rPr>
              <a:t> des finances publiques » ?</a:t>
            </a:r>
          </a:p>
          <a:p>
            <a:endParaRPr lang="fr-FR" sz="1600" b="1" dirty="0" smtClean="0">
              <a:latin typeface="Times New Roman" pitchFamily="18" charset="0"/>
              <a:cs typeface="Times New Roman" pitchFamily="18" charset="0"/>
            </a:endParaRPr>
          </a:p>
          <a:p>
            <a:r>
              <a:rPr lang="fr-FR" sz="1600" dirty="0" smtClean="0">
                <a:latin typeface="Times New Roman" pitchFamily="18" charset="0"/>
                <a:cs typeface="Times New Roman" pitchFamily="18" charset="0"/>
              </a:rPr>
              <a:t>La </a:t>
            </a:r>
            <a:r>
              <a:rPr lang="fr-FR" sz="1600" dirty="0" err="1" smtClean="0">
                <a:latin typeface="Times New Roman" pitchFamily="18" charset="0"/>
                <a:cs typeface="Times New Roman" pitchFamily="18" charset="0"/>
              </a:rPr>
              <a:t>soutenabilité</a:t>
            </a:r>
            <a:r>
              <a:rPr lang="fr-FR" sz="1600" dirty="0" smtClean="0">
                <a:latin typeface="Times New Roman" pitchFamily="18" charset="0"/>
                <a:cs typeface="Times New Roman" pitchFamily="18" charset="0"/>
              </a:rPr>
              <a:t> des finances publiques désigne la situation financière de l’État qui parvient à assurer le remboursement de sa dette. Elle est liée aux recettes prévisibles qui permettront de rembourser, à moyen terme, la dette et l’ensemble des frais associés, ainsi que les intérêts qui s’y rattachent. Plus la dette est élevée, plus elle peut devenir insoutenable.</a:t>
            </a:r>
            <a:endParaRPr lang="fr-FR"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diamond(in)">
                                      <p:cBhvr>
                                        <p:cTn id="7" dur="2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diamond(in)">
                                      <p:cBhvr>
                                        <p:cTn id="12"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250825" y="6"/>
            <a:ext cx="7056438"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u="sng" dirty="0"/>
              <a:t>2/ La politique monétaire et ses effets</a:t>
            </a:r>
          </a:p>
        </p:txBody>
      </p:sp>
      <p:pic>
        <p:nvPicPr>
          <p:cNvPr id="83971" name="Picture 3" descr="ImgEurope">
            <a:hlinkClick r:id="rId2"/>
          </p:cNvPr>
          <p:cNvPicPr>
            <a:picLocks noChangeAspect="1" noChangeArrowheads="1"/>
          </p:cNvPicPr>
          <p:nvPr/>
        </p:nvPicPr>
        <p:blipFill>
          <a:blip r:embed="rId3" cstate="print"/>
          <a:srcRect/>
          <a:stretch>
            <a:fillRect/>
          </a:stretch>
        </p:blipFill>
        <p:spPr bwMode="auto">
          <a:xfrm>
            <a:off x="323851" y="765175"/>
            <a:ext cx="1008063" cy="981076"/>
          </a:xfrm>
          <a:prstGeom prst="rect">
            <a:avLst/>
          </a:prstGeom>
          <a:noFill/>
          <a:ln w="9525">
            <a:noFill/>
            <a:miter lim="800000"/>
            <a:headEnd/>
            <a:tailEnd/>
          </a:ln>
        </p:spPr>
      </p:pic>
      <p:pic>
        <p:nvPicPr>
          <p:cNvPr id="83972" name="Picture 16" descr="AG00385_"/>
          <p:cNvPicPr>
            <a:picLocks noChangeAspect="1" noChangeArrowheads="1" noCrop="1"/>
          </p:cNvPicPr>
          <p:nvPr/>
        </p:nvPicPr>
        <p:blipFill>
          <a:blip r:embed="rId4" cstate="print"/>
          <a:srcRect/>
          <a:stretch>
            <a:fillRect/>
          </a:stretch>
        </p:blipFill>
        <p:spPr bwMode="auto">
          <a:xfrm>
            <a:off x="827090" y="692159"/>
            <a:ext cx="936625" cy="733425"/>
          </a:xfrm>
          <a:prstGeom prst="rect">
            <a:avLst/>
          </a:prstGeom>
          <a:noFill/>
          <a:ln w="9525">
            <a:noFill/>
            <a:miter lim="800000"/>
            <a:headEnd/>
            <a:tailEnd/>
          </a:ln>
        </p:spPr>
      </p:pic>
      <p:sp>
        <p:nvSpPr>
          <p:cNvPr id="83973" name="Line 5"/>
          <p:cNvSpPr>
            <a:spLocks noChangeShapeType="1"/>
          </p:cNvSpPr>
          <p:nvPr/>
        </p:nvSpPr>
        <p:spPr bwMode="auto">
          <a:xfrm>
            <a:off x="1331921" y="1268413"/>
            <a:ext cx="3816350"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83974" name="Text Box 6"/>
          <p:cNvSpPr txBox="1">
            <a:spLocks noChangeArrowheads="1"/>
          </p:cNvSpPr>
          <p:nvPr/>
        </p:nvSpPr>
        <p:spPr bwMode="auto">
          <a:xfrm>
            <a:off x="1835158" y="908059"/>
            <a:ext cx="2520951"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Politique monétaire</a:t>
            </a:r>
          </a:p>
        </p:txBody>
      </p:sp>
      <p:sp>
        <p:nvSpPr>
          <p:cNvPr id="83975" name="AutoShape 7"/>
          <p:cNvSpPr>
            <a:spLocks noChangeArrowheads="1"/>
          </p:cNvSpPr>
          <p:nvPr/>
        </p:nvSpPr>
        <p:spPr bwMode="auto">
          <a:xfrm>
            <a:off x="5076826" y="260350"/>
            <a:ext cx="2590800" cy="719138"/>
          </a:xfrm>
          <a:prstGeom prst="cloudCallout">
            <a:avLst>
              <a:gd name="adj1" fmla="val -44241"/>
              <a:gd name="adj2" fmla="val 79361"/>
            </a:avLst>
          </a:prstGeom>
          <a:solidFill>
            <a:schemeClr val="accent1"/>
          </a:solidFill>
          <a:ln w="9525">
            <a:solidFill>
              <a:schemeClr val="tx1"/>
            </a:solidFill>
            <a:round/>
            <a:headEnd/>
            <a:tailEnd/>
          </a:ln>
        </p:spPr>
        <p:txBody>
          <a:bodyPr lIns="91405" tIns="45702" rIns="91405" bIns="45702"/>
          <a:lstStyle/>
          <a:p>
            <a:pPr algn="ctr"/>
            <a:endParaRPr lang="fr-FR">
              <a:latin typeface="Verdana" pitchFamily="34" charset="0"/>
            </a:endParaRPr>
          </a:p>
        </p:txBody>
      </p:sp>
      <p:sp>
        <p:nvSpPr>
          <p:cNvPr id="83976" name="Text Box 8"/>
          <p:cNvSpPr txBox="1">
            <a:spLocks noChangeArrowheads="1"/>
          </p:cNvSpPr>
          <p:nvPr/>
        </p:nvSpPr>
        <p:spPr bwMode="auto">
          <a:xfrm>
            <a:off x="5292725" y="476259"/>
            <a:ext cx="2303463" cy="383741"/>
          </a:xfrm>
          <a:prstGeom prst="rect">
            <a:avLst/>
          </a:prstGeom>
          <a:noFill/>
          <a:ln w="9525">
            <a:noFill/>
            <a:miter lim="800000"/>
            <a:headEnd/>
            <a:tailEnd/>
          </a:ln>
        </p:spPr>
        <p:txBody>
          <a:bodyPr lIns="91405" tIns="45702" rIns="91405" bIns="45702">
            <a:spAutoFit/>
          </a:bodyPr>
          <a:lstStyle/>
          <a:p>
            <a:pPr>
              <a:spcBef>
                <a:spcPct val="50000"/>
              </a:spcBef>
            </a:pPr>
            <a:r>
              <a:rPr lang="fr-FR">
                <a:solidFill>
                  <a:srgbClr val="000000"/>
                </a:solidFill>
                <a:latin typeface="Verdana" pitchFamily="34" charset="0"/>
              </a:rPr>
              <a:t>Marché monétaire</a:t>
            </a:r>
          </a:p>
        </p:txBody>
      </p:sp>
      <p:sp>
        <p:nvSpPr>
          <p:cNvPr id="83977" name="AutoShape 9"/>
          <p:cNvSpPr>
            <a:spLocks noChangeArrowheads="1"/>
          </p:cNvSpPr>
          <p:nvPr/>
        </p:nvSpPr>
        <p:spPr bwMode="auto">
          <a:xfrm rot="2094301">
            <a:off x="5508625" y="1341439"/>
            <a:ext cx="2376488" cy="1271586"/>
          </a:xfrm>
          <a:prstGeom prst="cloudCallout">
            <a:avLst>
              <a:gd name="adj1" fmla="val -64208"/>
              <a:gd name="adj2" fmla="val 24778"/>
            </a:avLst>
          </a:prstGeom>
          <a:solidFill>
            <a:schemeClr val="accent1"/>
          </a:solidFill>
          <a:ln w="9525">
            <a:solidFill>
              <a:schemeClr val="tx1"/>
            </a:solidFill>
            <a:round/>
            <a:headEnd/>
            <a:tailEnd/>
          </a:ln>
        </p:spPr>
        <p:txBody>
          <a:bodyPr lIns="91405" tIns="45702" rIns="91405" bIns="45702"/>
          <a:lstStyle/>
          <a:p>
            <a:pPr algn="ctr"/>
            <a:endParaRPr lang="fr-FR">
              <a:latin typeface="Verdana" pitchFamily="34" charset="0"/>
            </a:endParaRPr>
          </a:p>
        </p:txBody>
      </p:sp>
      <p:sp>
        <p:nvSpPr>
          <p:cNvPr id="83978" name="Text Box 10"/>
          <p:cNvSpPr txBox="1">
            <a:spLocks noChangeArrowheads="1"/>
          </p:cNvSpPr>
          <p:nvPr/>
        </p:nvSpPr>
        <p:spPr bwMode="auto">
          <a:xfrm>
            <a:off x="5867402" y="1268414"/>
            <a:ext cx="1439863" cy="923293"/>
          </a:xfrm>
          <a:prstGeom prst="rect">
            <a:avLst/>
          </a:prstGeom>
          <a:noFill/>
          <a:ln w="9525">
            <a:noFill/>
            <a:miter lim="800000"/>
            <a:headEnd/>
            <a:tailEnd/>
          </a:ln>
        </p:spPr>
        <p:txBody>
          <a:bodyPr lIns="91405" tIns="45702" rIns="91405" bIns="45702">
            <a:spAutoFit/>
          </a:bodyPr>
          <a:lstStyle/>
          <a:p>
            <a:pPr>
              <a:spcBef>
                <a:spcPct val="50000"/>
              </a:spcBef>
            </a:pPr>
            <a:r>
              <a:rPr lang="fr-FR">
                <a:solidFill>
                  <a:srgbClr val="000000"/>
                </a:solidFill>
                <a:latin typeface="Verdana" pitchFamily="34" charset="0"/>
              </a:rPr>
              <a:t>Marché des changes</a:t>
            </a:r>
          </a:p>
        </p:txBody>
      </p:sp>
      <p:pic>
        <p:nvPicPr>
          <p:cNvPr id="83979" name="Picture 12" descr="ANd9GcS-E8_9oupY992boaIKN9tP8uxnpxijv60JvJY_7sc_IVitGdOoFHbUFH4">
            <a:hlinkClick r:id="rId5"/>
          </p:cNvPr>
          <p:cNvPicPr>
            <a:picLocks noChangeAspect="1" noChangeArrowheads="1"/>
          </p:cNvPicPr>
          <p:nvPr/>
        </p:nvPicPr>
        <p:blipFill>
          <a:blip r:embed="rId6" cstate="print"/>
          <a:srcRect/>
          <a:stretch>
            <a:fillRect/>
          </a:stretch>
        </p:blipFill>
        <p:spPr bwMode="auto">
          <a:xfrm>
            <a:off x="8532815" y="115888"/>
            <a:ext cx="433387" cy="433387"/>
          </a:xfrm>
          <a:prstGeom prst="rect">
            <a:avLst/>
          </a:prstGeom>
          <a:noFill/>
          <a:ln w="9525">
            <a:noFill/>
            <a:miter lim="800000"/>
            <a:headEnd/>
            <a:tailEnd/>
          </a:ln>
        </p:spPr>
      </p:pic>
      <p:pic>
        <p:nvPicPr>
          <p:cNvPr id="83980" name="Picture 14" descr="ANd9GcRKtWwp0Mfhfk0BKUT9_XVXQQcWzfbmfe-HmCfe1wNfiSX8hXWxR-1HIyc">
            <a:hlinkClick r:id="rId7"/>
          </p:cNvPr>
          <p:cNvPicPr>
            <a:picLocks noChangeAspect="1" noChangeArrowheads="1"/>
          </p:cNvPicPr>
          <p:nvPr/>
        </p:nvPicPr>
        <p:blipFill>
          <a:blip r:embed="rId8" cstate="print"/>
          <a:srcRect/>
          <a:stretch>
            <a:fillRect/>
          </a:stretch>
        </p:blipFill>
        <p:spPr bwMode="auto">
          <a:xfrm>
            <a:off x="8388350" y="620715"/>
            <a:ext cx="647700" cy="466725"/>
          </a:xfrm>
          <a:prstGeom prst="rect">
            <a:avLst/>
          </a:prstGeom>
          <a:noFill/>
          <a:ln w="9525">
            <a:noFill/>
            <a:miter lim="800000"/>
            <a:headEnd/>
            <a:tailEnd/>
          </a:ln>
        </p:spPr>
      </p:pic>
      <p:sp>
        <p:nvSpPr>
          <p:cNvPr id="83981" name="Line 15"/>
          <p:cNvSpPr>
            <a:spLocks noChangeShapeType="1"/>
          </p:cNvSpPr>
          <p:nvPr/>
        </p:nvSpPr>
        <p:spPr bwMode="auto">
          <a:xfrm flipH="1">
            <a:off x="7667633" y="620713"/>
            <a:ext cx="576263" cy="144462"/>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83982" name="Line 16"/>
          <p:cNvSpPr>
            <a:spLocks noChangeShapeType="1"/>
          </p:cNvSpPr>
          <p:nvPr/>
        </p:nvSpPr>
        <p:spPr bwMode="auto">
          <a:xfrm flipV="1">
            <a:off x="7380288" y="981076"/>
            <a:ext cx="865187" cy="2159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83983" name="Text Box 17"/>
          <p:cNvSpPr txBox="1">
            <a:spLocks noChangeArrowheads="1"/>
          </p:cNvSpPr>
          <p:nvPr/>
        </p:nvSpPr>
        <p:spPr bwMode="auto">
          <a:xfrm>
            <a:off x="3635375" y="1412884"/>
            <a:ext cx="1727200" cy="383741"/>
          </a:xfrm>
          <a:prstGeom prst="rect">
            <a:avLst/>
          </a:prstGeom>
          <a:noFill/>
          <a:ln w="9525">
            <a:noFill/>
            <a:miter lim="800000"/>
            <a:headEnd/>
            <a:tailEnd/>
          </a:ln>
        </p:spPr>
        <p:txBody>
          <a:bodyPr lIns="91405" tIns="45702" rIns="91405" bIns="45702">
            <a:spAutoFit/>
          </a:bodyPr>
          <a:lstStyle/>
          <a:p>
            <a:pPr>
              <a:spcBef>
                <a:spcPct val="50000"/>
              </a:spcBef>
            </a:pPr>
            <a:r>
              <a:rPr lang="fr-FR" u="sng"/>
              <a:t>Objectifs :</a:t>
            </a:r>
          </a:p>
        </p:txBody>
      </p:sp>
      <p:sp>
        <p:nvSpPr>
          <p:cNvPr id="125970" name="Text Box 18"/>
          <p:cNvSpPr txBox="1">
            <a:spLocks noChangeArrowheads="1"/>
          </p:cNvSpPr>
          <p:nvPr/>
        </p:nvSpPr>
        <p:spPr bwMode="auto">
          <a:xfrm>
            <a:off x="3779838" y="1700222"/>
            <a:ext cx="1873250"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Inflation &lt;2%</a:t>
            </a:r>
          </a:p>
        </p:txBody>
      </p:sp>
      <p:sp>
        <p:nvSpPr>
          <p:cNvPr id="125971" name="Text Box 19"/>
          <p:cNvSpPr txBox="1">
            <a:spLocks noChangeArrowheads="1"/>
          </p:cNvSpPr>
          <p:nvPr/>
        </p:nvSpPr>
        <p:spPr bwMode="auto">
          <a:xfrm>
            <a:off x="3635383" y="2060585"/>
            <a:ext cx="1439863"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Croissance </a:t>
            </a:r>
          </a:p>
        </p:txBody>
      </p:sp>
      <p:sp>
        <p:nvSpPr>
          <p:cNvPr id="83986" name="Text Box 20"/>
          <p:cNvSpPr txBox="1">
            <a:spLocks noChangeArrowheads="1"/>
          </p:cNvSpPr>
          <p:nvPr/>
        </p:nvSpPr>
        <p:spPr bwMode="auto">
          <a:xfrm>
            <a:off x="250831" y="1844675"/>
            <a:ext cx="2233613" cy="669752"/>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Banque centrale européenne</a:t>
            </a:r>
          </a:p>
        </p:txBody>
      </p:sp>
      <p:sp>
        <p:nvSpPr>
          <p:cNvPr id="83987" name="Text Box 21"/>
          <p:cNvSpPr txBox="1">
            <a:spLocks noChangeArrowheads="1"/>
          </p:cNvSpPr>
          <p:nvPr/>
        </p:nvSpPr>
        <p:spPr bwMode="auto">
          <a:xfrm>
            <a:off x="539758" y="2852747"/>
            <a:ext cx="3744913" cy="383741"/>
          </a:xfrm>
          <a:prstGeom prst="rect">
            <a:avLst/>
          </a:prstGeom>
          <a:noFill/>
          <a:ln w="9525">
            <a:noFill/>
            <a:miter lim="800000"/>
            <a:headEnd/>
            <a:tailEnd/>
          </a:ln>
        </p:spPr>
        <p:txBody>
          <a:bodyPr lIns="91405" tIns="45702" rIns="91405" bIns="45702">
            <a:spAutoFit/>
          </a:bodyPr>
          <a:lstStyle/>
          <a:p>
            <a:pPr>
              <a:spcBef>
                <a:spcPct val="50000"/>
              </a:spcBef>
            </a:pPr>
            <a:r>
              <a:rPr lang="fr-FR"/>
              <a:t>a) Définition et objectifs</a:t>
            </a:r>
          </a:p>
        </p:txBody>
      </p:sp>
      <p:sp>
        <p:nvSpPr>
          <p:cNvPr id="83988" name="Text Box 22"/>
          <p:cNvSpPr txBox="1">
            <a:spLocks noChangeArrowheads="1"/>
          </p:cNvSpPr>
          <p:nvPr/>
        </p:nvSpPr>
        <p:spPr bwMode="auto">
          <a:xfrm>
            <a:off x="323855" y="3429009"/>
            <a:ext cx="1871663" cy="383741"/>
          </a:xfrm>
          <a:prstGeom prst="rect">
            <a:avLst/>
          </a:prstGeom>
          <a:noFill/>
          <a:ln w="9525">
            <a:noFill/>
            <a:miter lim="800000"/>
            <a:headEnd/>
            <a:tailEnd/>
          </a:ln>
        </p:spPr>
        <p:txBody>
          <a:bodyPr lIns="91405" tIns="45702" rIns="91405" bIns="45702">
            <a:spAutoFit/>
          </a:bodyPr>
          <a:lstStyle/>
          <a:p>
            <a:pPr>
              <a:spcBef>
                <a:spcPct val="50000"/>
              </a:spcBef>
            </a:pPr>
            <a:r>
              <a:rPr lang="fr-FR"/>
              <a:t>1. Définition</a:t>
            </a:r>
          </a:p>
        </p:txBody>
      </p:sp>
      <p:sp>
        <p:nvSpPr>
          <p:cNvPr id="125975" name="Text Box 23"/>
          <p:cNvSpPr txBox="1">
            <a:spLocks noChangeArrowheads="1"/>
          </p:cNvSpPr>
          <p:nvPr/>
        </p:nvSpPr>
        <p:spPr bwMode="auto">
          <a:xfrm>
            <a:off x="395288" y="3933834"/>
            <a:ext cx="7921625" cy="955763"/>
          </a:xfrm>
          <a:prstGeom prst="rect">
            <a:avLst/>
          </a:prstGeom>
          <a:ln>
            <a:headEnd/>
            <a:tailEnd/>
          </a:ln>
        </p:spPr>
        <p:style>
          <a:lnRef idx="2">
            <a:schemeClr val="dk1"/>
          </a:lnRef>
          <a:fillRef idx="1">
            <a:schemeClr val="lt1"/>
          </a:fillRef>
          <a:effectRef idx="0">
            <a:schemeClr val="dk1"/>
          </a:effectRef>
          <a:fontRef idx="minor">
            <a:schemeClr val="dk1"/>
          </a:fontRef>
        </p:style>
        <p:txBody>
          <a:bodyPr lIns="91405" tIns="45702" rIns="91405" bIns="45702">
            <a:spAutoFit/>
          </a:bodyPr>
          <a:lstStyle/>
          <a:p>
            <a:pPr>
              <a:spcBef>
                <a:spcPct val="50000"/>
              </a:spcBef>
            </a:pPr>
            <a:r>
              <a:rPr lang="fr-FR" dirty="0">
                <a:solidFill>
                  <a:srgbClr val="000000"/>
                </a:solidFill>
              </a:rPr>
              <a:t>La politique monétaire est l’action par laquelle la banque centrale européenne, agit sur l’offre de monnaie dans le but de remplir son objectif de stabilité des prix et du taux de change.</a:t>
            </a:r>
          </a:p>
        </p:txBody>
      </p:sp>
      <p:sp>
        <p:nvSpPr>
          <p:cNvPr id="83990" name="Text Box 24"/>
          <p:cNvSpPr txBox="1">
            <a:spLocks noChangeArrowheads="1"/>
          </p:cNvSpPr>
          <p:nvPr/>
        </p:nvSpPr>
        <p:spPr bwMode="auto">
          <a:xfrm>
            <a:off x="468321" y="5084772"/>
            <a:ext cx="3887787" cy="383741"/>
          </a:xfrm>
          <a:prstGeom prst="rect">
            <a:avLst/>
          </a:prstGeom>
          <a:noFill/>
          <a:ln w="9525">
            <a:noFill/>
            <a:miter lim="800000"/>
            <a:headEnd/>
            <a:tailEnd/>
          </a:ln>
        </p:spPr>
        <p:txBody>
          <a:bodyPr lIns="91405" tIns="45702" rIns="91405" bIns="45702">
            <a:spAutoFit/>
          </a:bodyPr>
          <a:lstStyle/>
          <a:p>
            <a:pPr>
              <a:spcBef>
                <a:spcPct val="50000"/>
              </a:spcBef>
            </a:pPr>
            <a:r>
              <a:rPr lang="fr-FR"/>
              <a:t>2. Les objectifs</a:t>
            </a:r>
          </a:p>
        </p:txBody>
      </p:sp>
      <p:sp>
        <p:nvSpPr>
          <p:cNvPr id="125977" name="Text Box 25"/>
          <p:cNvSpPr txBox="1">
            <a:spLocks noChangeArrowheads="1"/>
          </p:cNvSpPr>
          <p:nvPr/>
        </p:nvSpPr>
        <p:spPr bwMode="auto">
          <a:xfrm>
            <a:off x="468314" y="5661026"/>
            <a:ext cx="7343774" cy="812758"/>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Contrôle de l’inflation dans la zone euro</a:t>
            </a:r>
          </a:p>
          <a:p>
            <a:pPr>
              <a:spcBef>
                <a:spcPct val="50000"/>
              </a:spcBef>
              <a:buFontTx/>
              <a:buChar char="•"/>
            </a:pPr>
            <a:r>
              <a:rPr lang="fr-FR"/>
              <a:t>La croissance et emploi : cet objectif est secondaire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25970"/>
                                        </p:tgtEl>
                                        <p:attrNameLst>
                                          <p:attrName>style.visibility</p:attrName>
                                        </p:attrNameLst>
                                      </p:cBhvr>
                                      <p:to>
                                        <p:strVal val="visible"/>
                                      </p:to>
                                    </p:set>
                                    <p:animEffect transition="in" filter="wheel(4)">
                                      <p:cBhvr>
                                        <p:cTn id="7" dur="2000"/>
                                        <p:tgtEl>
                                          <p:spTgt spid="125970"/>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25971"/>
                                        </p:tgtEl>
                                        <p:attrNameLst>
                                          <p:attrName>style.visibility</p:attrName>
                                        </p:attrNameLst>
                                      </p:cBhvr>
                                      <p:to>
                                        <p:strVal val="visible"/>
                                      </p:to>
                                    </p:set>
                                    <p:animEffect transition="in" filter="wheel(4)">
                                      <p:cBhvr>
                                        <p:cTn id="10" dur="2000"/>
                                        <p:tgtEl>
                                          <p:spTgt spid="125971"/>
                                        </p:tgtEl>
                                      </p:cBhvr>
                                    </p:animEffect>
                                  </p:childTnLst>
                                </p:cTn>
                              </p:par>
                            </p:childTnLst>
                          </p:cTn>
                        </p:par>
                      </p:childTnLst>
                    </p:cTn>
                  </p:par>
                  <p:par>
                    <p:cTn id="11" fill="hold">
                      <p:stCondLst>
                        <p:cond delay="indefinite"/>
                      </p:stCondLst>
                      <p:childTnLst>
                        <p:par>
                          <p:cTn id="12" fill="hold">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125975"/>
                                        </p:tgtEl>
                                        <p:attrNameLst>
                                          <p:attrName>style.visibility</p:attrName>
                                        </p:attrNameLst>
                                      </p:cBhvr>
                                      <p:to>
                                        <p:strVal val="visible"/>
                                      </p:to>
                                    </p:set>
                                    <p:animEffect transition="in" filter="fade">
                                      <p:cBhvr>
                                        <p:cTn id="15" dur="1000"/>
                                        <p:tgtEl>
                                          <p:spTgt spid="125975"/>
                                        </p:tgtEl>
                                      </p:cBhvr>
                                    </p:animEffect>
                                    <p:anim calcmode="lin" valueType="num">
                                      <p:cBhvr>
                                        <p:cTn id="16" dur="1000" fill="hold"/>
                                        <p:tgtEl>
                                          <p:spTgt spid="125975"/>
                                        </p:tgtEl>
                                        <p:attrNameLst>
                                          <p:attrName>ppt_x</p:attrName>
                                        </p:attrNameLst>
                                      </p:cBhvr>
                                      <p:tavLst>
                                        <p:tav tm="0">
                                          <p:val>
                                            <p:strVal val="#ppt_x-.1"/>
                                          </p:val>
                                        </p:tav>
                                        <p:tav tm="100000">
                                          <p:val>
                                            <p:strVal val="#ppt_x"/>
                                          </p:val>
                                        </p:tav>
                                      </p:tavLst>
                                    </p:anim>
                                    <p:anim calcmode="lin" valueType="num">
                                      <p:cBhvr>
                                        <p:cTn id="17" dur="1000" fill="hold"/>
                                        <p:tgtEl>
                                          <p:spTgt spid="12597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25977"/>
                                        </p:tgtEl>
                                        <p:attrNameLst>
                                          <p:attrName>style.visibility</p:attrName>
                                        </p:attrNameLst>
                                      </p:cBhvr>
                                      <p:to>
                                        <p:strVal val="visible"/>
                                      </p:to>
                                    </p:set>
                                    <p:animEffect transition="in" filter="diamond(in)">
                                      <p:cBhvr>
                                        <p:cTn id="22" dur="2000"/>
                                        <p:tgtEl>
                                          <p:spTgt spid="125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70" grpId="0"/>
      <p:bldP spid="125971" grpId="0"/>
      <p:bldP spid="125975" grpId="0" animBg="1"/>
      <p:bldP spid="12597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250825" y="188921"/>
            <a:ext cx="8137525" cy="383741"/>
          </a:xfrm>
          <a:prstGeom prst="rect">
            <a:avLst/>
          </a:prstGeom>
          <a:noFill/>
          <a:ln w="9525">
            <a:noFill/>
            <a:miter lim="800000"/>
            <a:headEnd/>
            <a:tailEnd/>
          </a:ln>
        </p:spPr>
        <p:txBody>
          <a:bodyPr lIns="91405" tIns="45702" rIns="91405" bIns="45702">
            <a:spAutoFit/>
          </a:bodyPr>
          <a:lstStyle/>
          <a:p>
            <a:pPr>
              <a:spcBef>
                <a:spcPct val="50000"/>
              </a:spcBef>
            </a:pPr>
            <a:r>
              <a:rPr lang="fr-FR" b="1"/>
              <a:t>b) Les moyens d’actions de la politique monétaire et leurs effets</a:t>
            </a:r>
          </a:p>
        </p:txBody>
      </p:sp>
      <p:sp>
        <p:nvSpPr>
          <p:cNvPr id="84995" name="Text Box 5"/>
          <p:cNvSpPr txBox="1">
            <a:spLocks noChangeArrowheads="1"/>
          </p:cNvSpPr>
          <p:nvPr/>
        </p:nvSpPr>
        <p:spPr bwMode="auto">
          <a:xfrm>
            <a:off x="323850" y="908059"/>
            <a:ext cx="7056438" cy="383741"/>
          </a:xfrm>
          <a:prstGeom prst="rect">
            <a:avLst/>
          </a:prstGeom>
          <a:noFill/>
          <a:ln w="9525">
            <a:noFill/>
            <a:miter lim="800000"/>
            <a:headEnd/>
            <a:tailEnd/>
          </a:ln>
        </p:spPr>
        <p:txBody>
          <a:bodyPr lIns="91405" tIns="45702" rIns="91405" bIns="45702">
            <a:spAutoFit/>
          </a:bodyPr>
          <a:lstStyle/>
          <a:p>
            <a:pPr>
              <a:spcBef>
                <a:spcPct val="50000"/>
              </a:spcBef>
            </a:pPr>
            <a:r>
              <a:rPr lang="fr-FR" b="1"/>
              <a:t>1. Action par les taux d’intérêt et leurs effets</a:t>
            </a:r>
          </a:p>
        </p:txBody>
      </p:sp>
      <p:pic>
        <p:nvPicPr>
          <p:cNvPr id="84996" name="Picture 6" descr="ImgEurope">
            <a:hlinkClick r:id="rId2"/>
          </p:cNvPr>
          <p:cNvPicPr>
            <a:picLocks noChangeAspect="1" noChangeArrowheads="1"/>
          </p:cNvPicPr>
          <p:nvPr/>
        </p:nvPicPr>
        <p:blipFill>
          <a:blip r:embed="rId3" cstate="print"/>
          <a:srcRect/>
          <a:stretch>
            <a:fillRect/>
          </a:stretch>
        </p:blipFill>
        <p:spPr bwMode="auto">
          <a:xfrm>
            <a:off x="250832" y="1628776"/>
            <a:ext cx="1008063" cy="981076"/>
          </a:xfrm>
          <a:prstGeom prst="rect">
            <a:avLst/>
          </a:prstGeom>
          <a:noFill/>
          <a:ln w="9525">
            <a:noFill/>
            <a:miter lim="800000"/>
            <a:headEnd/>
            <a:tailEnd/>
          </a:ln>
        </p:spPr>
      </p:pic>
      <p:pic>
        <p:nvPicPr>
          <p:cNvPr id="84997" name="Picture 16" descr="AG00385_"/>
          <p:cNvPicPr>
            <a:picLocks noChangeAspect="1" noChangeArrowheads="1" noCrop="1"/>
          </p:cNvPicPr>
          <p:nvPr/>
        </p:nvPicPr>
        <p:blipFill>
          <a:blip r:embed="rId4" cstate="print"/>
          <a:srcRect/>
          <a:stretch>
            <a:fillRect/>
          </a:stretch>
        </p:blipFill>
        <p:spPr bwMode="auto">
          <a:xfrm>
            <a:off x="971558" y="1773247"/>
            <a:ext cx="936625" cy="733425"/>
          </a:xfrm>
          <a:prstGeom prst="rect">
            <a:avLst/>
          </a:prstGeom>
          <a:noFill/>
          <a:ln w="9525">
            <a:noFill/>
            <a:miter lim="800000"/>
            <a:headEnd/>
            <a:tailEnd/>
          </a:ln>
        </p:spPr>
      </p:pic>
      <p:sp>
        <p:nvSpPr>
          <p:cNvPr id="84998" name="Text Box 8"/>
          <p:cNvSpPr txBox="1">
            <a:spLocks noChangeArrowheads="1"/>
          </p:cNvSpPr>
          <p:nvPr/>
        </p:nvSpPr>
        <p:spPr bwMode="auto">
          <a:xfrm>
            <a:off x="2124083" y="2205039"/>
            <a:ext cx="2233613" cy="669752"/>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Banque centrale européenne</a:t>
            </a:r>
          </a:p>
        </p:txBody>
      </p:sp>
      <p:sp>
        <p:nvSpPr>
          <p:cNvPr id="135177" name="Line 9"/>
          <p:cNvSpPr>
            <a:spLocks noChangeShapeType="1"/>
          </p:cNvSpPr>
          <p:nvPr/>
        </p:nvSpPr>
        <p:spPr bwMode="auto">
          <a:xfrm flipV="1">
            <a:off x="1619257" y="1628776"/>
            <a:ext cx="3816350" cy="720726"/>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85000" name="Line 10"/>
          <p:cNvSpPr>
            <a:spLocks noChangeShapeType="1"/>
          </p:cNvSpPr>
          <p:nvPr/>
        </p:nvSpPr>
        <p:spPr bwMode="auto">
          <a:xfrm>
            <a:off x="1619250" y="2349509"/>
            <a:ext cx="1657350" cy="1439863"/>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5179" name="Text Box 11"/>
          <p:cNvSpPr txBox="1">
            <a:spLocks noChangeArrowheads="1"/>
          </p:cNvSpPr>
          <p:nvPr/>
        </p:nvSpPr>
        <p:spPr bwMode="auto">
          <a:xfrm>
            <a:off x="5508633" y="1412884"/>
            <a:ext cx="3167063" cy="383741"/>
          </a:xfrm>
          <a:prstGeom prst="rect">
            <a:avLst/>
          </a:prstGeom>
          <a:noFill/>
          <a:ln w="9525">
            <a:noFill/>
            <a:miter lim="800000"/>
            <a:headEnd/>
            <a:tailEnd/>
          </a:ln>
        </p:spPr>
        <p:txBody>
          <a:bodyPr lIns="91405" tIns="45702" rIns="91405" bIns="45702">
            <a:spAutoFit/>
          </a:bodyPr>
          <a:lstStyle/>
          <a:p>
            <a:pPr>
              <a:spcBef>
                <a:spcPct val="50000"/>
              </a:spcBef>
            </a:pPr>
            <a:r>
              <a:rPr lang="fr-FR" b="1"/>
              <a:t>Baisse des taux d’intérêt</a:t>
            </a:r>
          </a:p>
        </p:txBody>
      </p:sp>
      <p:sp>
        <p:nvSpPr>
          <p:cNvPr id="135180" name="Line 12"/>
          <p:cNvSpPr>
            <a:spLocks noChangeShapeType="1"/>
          </p:cNvSpPr>
          <p:nvPr/>
        </p:nvSpPr>
        <p:spPr bwMode="auto">
          <a:xfrm flipH="1">
            <a:off x="6372225" y="1844676"/>
            <a:ext cx="504825" cy="288925"/>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5181" name="Line 13"/>
          <p:cNvSpPr>
            <a:spLocks noChangeShapeType="1"/>
          </p:cNvSpPr>
          <p:nvPr/>
        </p:nvSpPr>
        <p:spPr bwMode="auto">
          <a:xfrm>
            <a:off x="6877058" y="1844684"/>
            <a:ext cx="1079501" cy="360363"/>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5182" name="Text Box 14"/>
          <p:cNvSpPr txBox="1">
            <a:spLocks noChangeArrowheads="1"/>
          </p:cNvSpPr>
          <p:nvPr/>
        </p:nvSpPr>
        <p:spPr bwMode="auto">
          <a:xfrm>
            <a:off x="4357686" y="2000240"/>
            <a:ext cx="2519372" cy="1338792"/>
          </a:xfrm>
          <a:prstGeom prst="rect">
            <a:avLst/>
          </a:prstGeom>
          <a:noFill/>
          <a:ln w="9525">
            <a:noFill/>
            <a:miter lim="800000"/>
            <a:headEnd/>
            <a:tailEnd/>
          </a:ln>
        </p:spPr>
        <p:txBody>
          <a:bodyPr wrap="square" lIns="91405" tIns="45702" rIns="91405" bIns="45702">
            <a:spAutoFit/>
          </a:bodyPr>
          <a:lstStyle/>
          <a:p>
            <a:pPr>
              <a:spcBef>
                <a:spcPct val="50000"/>
              </a:spcBef>
            </a:pPr>
            <a:r>
              <a:rPr lang="fr-FR" dirty="0"/>
              <a:t>Favorise l’investissement donc la </a:t>
            </a:r>
            <a:r>
              <a:rPr lang="fr-FR" dirty="0" smtClean="0"/>
              <a:t>croissance</a:t>
            </a:r>
          </a:p>
          <a:p>
            <a:pPr>
              <a:spcBef>
                <a:spcPct val="50000"/>
              </a:spcBef>
            </a:pPr>
            <a:r>
              <a:rPr lang="fr-FR" dirty="0" smtClean="0"/>
              <a:t>Baisse du taux de change =&gt; + d’exportations</a:t>
            </a:r>
            <a:endParaRPr lang="fr-FR" dirty="0"/>
          </a:p>
        </p:txBody>
      </p:sp>
      <p:sp>
        <p:nvSpPr>
          <p:cNvPr id="135183" name="Text Box 15"/>
          <p:cNvSpPr txBox="1">
            <a:spLocks noChangeArrowheads="1"/>
          </p:cNvSpPr>
          <p:nvPr/>
        </p:nvSpPr>
        <p:spPr bwMode="auto">
          <a:xfrm>
            <a:off x="7451725" y="2276483"/>
            <a:ext cx="1692275" cy="2242809"/>
          </a:xfrm>
          <a:prstGeom prst="rect">
            <a:avLst/>
          </a:prstGeom>
          <a:noFill/>
          <a:ln w="9525">
            <a:noFill/>
            <a:miter lim="800000"/>
            <a:headEnd/>
            <a:tailEnd/>
          </a:ln>
        </p:spPr>
        <p:txBody>
          <a:bodyPr lIns="91405" tIns="45702" rIns="91405" bIns="45702">
            <a:spAutoFit/>
          </a:bodyPr>
          <a:lstStyle/>
          <a:p>
            <a:pPr>
              <a:spcBef>
                <a:spcPct val="50000"/>
              </a:spcBef>
            </a:pPr>
            <a:r>
              <a:rPr lang="fr-FR" dirty="0"/>
              <a:t>Crédit abondant=&gt;</a:t>
            </a:r>
          </a:p>
          <a:p>
            <a:pPr>
              <a:spcBef>
                <a:spcPct val="50000"/>
              </a:spcBef>
            </a:pPr>
            <a:r>
              <a:rPr lang="fr-FR" dirty="0"/>
              <a:t>Masse Monétaire  =&gt; inflation, endettement des agents éco.</a:t>
            </a:r>
          </a:p>
        </p:txBody>
      </p:sp>
      <p:sp>
        <p:nvSpPr>
          <p:cNvPr id="135184" name="Text Box 16"/>
          <p:cNvSpPr txBox="1">
            <a:spLocks noChangeArrowheads="1"/>
          </p:cNvSpPr>
          <p:nvPr/>
        </p:nvSpPr>
        <p:spPr bwMode="auto">
          <a:xfrm>
            <a:off x="3348043" y="3644909"/>
            <a:ext cx="3529012" cy="383741"/>
          </a:xfrm>
          <a:prstGeom prst="rect">
            <a:avLst/>
          </a:prstGeom>
          <a:noFill/>
          <a:ln w="9525">
            <a:noFill/>
            <a:miter lim="800000"/>
            <a:headEnd/>
            <a:tailEnd/>
          </a:ln>
        </p:spPr>
        <p:txBody>
          <a:bodyPr lIns="91405" tIns="45702" rIns="91405" bIns="45702">
            <a:spAutoFit/>
          </a:bodyPr>
          <a:lstStyle/>
          <a:p>
            <a:pPr>
              <a:spcBef>
                <a:spcPct val="50000"/>
              </a:spcBef>
            </a:pPr>
            <a:r>
              <a:rPr lang="fr-FR" b="1"/>
              <a:t>Hausse des taux d’intérêt</a:t>
            </a:r>
          </a:p>
        </p:txBody>
      </p:sp>
      <p:sp>
        <p:nvSpPr>
          <p:cNvPr id="135185" name="Line 17"/>
          <p:cNvSpPr>
            <a:spLocks noChangeShapeType="1"/>
          </p:cNvSpPr>
          <p:nvPr/>
        </p:nvSpPr>
        <p:spPr bwMode="auto">
          <a:xfrm flipH="1">
            <a:off x="3851283" y="4076700"/>
            <a:ext cx="720725" cy="6477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5186" name="Line 18"/>
          <p:cNvSpPr>
            <a:spLocks noChangeShapeType="1"/>
          </p:cNvSpPr>
          <p:nvPr/>
        </p:nvSpPr>
        <p:spPr bwMode="auto">
          <a:xfrm>
            <a:off x="4572000" y="4076700"/>
            <a:ext cx="2305050" cy="6477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5187" name="Text Box 19"/>
          <p:cNvSpPr txBox="1">
            <a:spLocks noChangeArrowheads="1"/>
          </p:cNvSpPr>
          <p:nvPr/>
        </p:nvSpPr>
        <p:spPr bwMode="auto">
          <a:xfrm>
            <a:off x="2700347" y="4797428"/>
            <a:ext cx="2592387" cy="1200292"/>
          </a:xfrm>
          <a:prstGeom prst="rect">
            <a:avLst/>
          </a:prstGeom>
          <a:noFill/>
          <a:ln w="9525">
            <a:noFill/>
            <a:miter lim="800000"/>
            <a:headEnd/>
            <a:tailEnd/>
          </a:ln>
        </p:spPr>
        <p:txBody>
          <a:bodyPr lIns="91405" tIns="45702" rIns="91405" bIns="45702">
            <a:spAutoFit/>
          </a:bodyPr>
          <a:lstStyle/>
          <a:p>
            <a:pPr>
              <a:spcBef>
                <a:spcPct val="50000"/>
              </a:spcBef>
            </a:pPr>
            <a:r>
              <a:rPr lang="fr-FR"/>
              <a:t>Freine les investissements =&gt; ralentissement de la croissance</a:t>
            </a:r>
          </a:p>
        </p:txBody>
      </p:sp>
      <p:sp>
        <p:nvSpPr>
          <p:cNvPr id="135188" name="Text Box 20"/>
          <p:cNvSpPr txBox="1">
            <a:spLocks noChangeArrowheads="1"/>
          </p:cNvSpPr>
          <p:nvPr/>
        </p:nvSpPr>
        <p:spPr bwMode="auto">
          <a:xfrm>
            <a:off x="5940425" y="4868863"/>
            <a:ext cx="3024188" cy="669752"/>
          </a:xfrm>
          <a:prstGeom prst="rect">
            <a:avLst/>
          </a:prstGeom>
          <a:noFill/>
          <a:ln w="9525">
            <a:noFill/>
            <a:miter lim="800000"/>
            <a:headEnd/>
            <a:tailEnd/>
          </a:ln>
        </p:spPr>
        <p:txBody>
          <a:bodyPr lIns="91405" tIns="45702" rIns="91405" bIns="45702">
            <a:spAutoFit/>
          </a:bodyPr>
          <a:lstStyle/>
          <a:p>
            <a:pPr>
              <a:spcBef>
                <a:spcPct val="50000"/>
              </a:spcBef>
            </a:pPr>
            <a:r>
              <a:rPr lang="fr-FR"/>
              <a:t>Moins de crédit =&gt; moins d’inflation</a:t>
            </a:r>
          </a:p>
        </p:txBody>
      </p:sp>
      <p:sp>
        <p:nvSpPr>
          <p:cNvPr id="85011" name="Line 21"/>
          <p:cNvSpPr>
            <a:spLocks noChangeShapeType="1"/>
          </p:cNvSpPr>
          <p:nvPr/>
        </p:nvSpPr>
        <p:spPr bwMode="auto">
          <a:xfrm flipV="1">
            <a:off x="8593697" y="3261710"/>
            <a:ext cx="142875" cy="2159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85012" name="Text Box 22"/>
          <p:cNvSpPr txBox="1">
            <a:spLocks noChangeArrowheads="1"/>
          </p:cNvSpPr>
          <p:nvPr/>
        </p:nvSpPr>
        <p:spPr bwMode="auto">
          <a:xfrm>
            <a:off x="395288" y="2636846"/>
            <a:ext cx="755650" cy="383741"/>
          </a:xfrm>
          <a:prstGeom prst="rect">
            <a:avLst/>
          </a:prstGeom>
          <a:noFill/>
          <a:ln w="9525">
            <a:noFill/>
            <a:miter lim="800000"/>
            <a:headEnd/>
            <a:tailEnd/>
          </a:ln>
        </p:spPr>
        <p:txBody>
          <a:bodyPr lIns="91405" tIns="45702" rIns="91405" bIns="45702">
            <a:spAutoFit/>
          </a:bodyPr>
          <a:lstStyle/>
          <a:p>
            <a:pPr>
              <a:spcBef>
                <a:spcPct val="50000"/>
              </a:spcBef>
            </a:pPr>
            <a:r>
              <a:rPr lang="fr-FR"/>
              <a:t>BCE</a:t>
            </a:r>
          </a:p>
        </p:txBody>
      </p:sp>
      <p:cxnSp>
        <p:nvCxnSpPr>
          <p:cNvPr id="22" name="Connecteur droit avec flèche 21"/>
          <p:cNvCxnSpPr>
            <a:stCxn id="135186" idx="0"/>
          </p:cNvCxnSpPr>
          <p:nvPr/>
        </p:nvCxnSpPr>
        <p:spPr>
          <a:xfrm>
            <a:off x="4572008" y="4076700"/>
            <a:ext cx="1365859" cy="1861640"/>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5406697" y="6021986"/>
            <a:ext cx="2579957" cy="679276"/>
          </a:xfrm>
          <a:prstGeom prst="rect">
            <a:avLst/>
          </a:prstGeom>
          <a:noFill/>
        </p:spPr>
        <p:txBody>
          <a:bodyPr wrap="square" lIns="100312" tIns="50157" rIns="100312" bIns="50157" rtlCol="0">
            <a:spAutoFit/>
          </a:bodyPr>
          <a:lstStyle/>
          <a:p>
            <a:r>
              <a:rPr lang="fr-FR" dirty="0" smtClean="0"/>
              <a:t>Hausse du taux de change de l’euro</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5179"/>
                                        </p:tgtEl>
                                        <p:attrNameLst>
                                          <p:attrName>style.visibility</p:attrName>
                                        </p:attrNameLst>
                                      </p:cBhvr>
                                      <p:to>
                                        <p:strVal val="visible"/>
                                      </p:to>
                                    </p:set>
                                    <p:animEffect transition="in" filter="diamond(in)">
                                      <p:cBhvr>
                                        <p:cTn id="7" dur="2000"/>
                                        <p:tgtEl>
                                          <p:spTgt spid="13517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35177"/>
                                        </p:tgtEl>
                                        <p:attrNameLst>
                                          <p:attrName>style.visibility</p:attrName>
                                        </p:attrNameLst>
                                      </p:cBhvr>
                                      <p:to>
                                        <p:strVal val="visible"/>
                                      </p:to>
                                    </p:set>
                                    <p:animEffect transition="in" filter="diamond(in)">
                                      <p:cBhvr>
                                        <p:cTn id="10" dur="2000"/>
                                        <p:tgtEl>
                                          <p:spTgt spid="13517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diamond(in)">
                                      <p:cBhvr>
                                        <p:cTn id="15" dur="2000"/>
                                        <p:tgtEl>
                                          <p:spTgt spid="135180"/>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35181"/>
                                        </p:tgtEl>
                                        <p:attrNameLst>
                                          <p:attrName>style.visibility</p:attrName>
                                        </p:attrNameLst>
                                      </p:cBhvr>
                                      <p:to>
                                        <p:strVal val="visible"/>
                                      </p:to>
                                    </p:set>
                                    <p:animEffect transition="in" filter="diamond(in)">
                                      <p:cBhvr>
                                        <p:cTn id="18" dur="2000"/>
                                        <p:tgtEl>
                                          <p:spTgt spid="135181"/>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35183"/>
                                        </p:tgtEl>
                                        <p:attrNameLst>
                                          <p:attrName>style.visibility</p:attrName>
                                        </p:attrNameLst>
                                      </p:cBhvr>
                                      <p:to>
                                        <p:strVal val="visible"/>
                                      </p:to>
                                    </p:set>
                                    <p:animEffect transition="in" filter="diamond(in)">
                                      <p:cBhvr>
                                        <p:cTn id="21" dur="2000"/>
                                        <p:tgtEl>
                                          <p:spTgt spid="135183"/>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35182"/>
                                        </p:tgtEl>
                                        <p:attrNameLst>
                                          <p:attrName>style.visibility</p:attrName>
                                        </p:attrNameLst>
                                      </p:cBhvr>
                                      <p:to>
                                        <p:strVal val="visible"/>
                                      </p:to>
                                    </p:set>
                                    <p:animEffect transition="in" filter="diamond(in)">
                                      <p:cBhvr>
                                        <p:cTn id="24" dur="2000"/>
                                        <p:tgtEl>
                                          <p:spTgt spid="135182"/>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135184"/>
                                        </p:tgtEl>
                                        <p:attrNameLst>
                                          <p:attrName>style.visibility</p:attrName>
                                        </p:attrNameLst>
                                      </p:cBhvr>
                                      <p:to>
                                        <p:strVal val="visible"/>
                                      </p:to>
                                    </p:set>
                                    <p:animEffect transition="in" filter="diamond(in)">
                                      <p:cBhvr>
                                        <p:cTn id="29" dur="2000"/>
                                        <p:tgtEl>
                                          <p:spTgt spid="135184"/>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135185"/>
                                        </p:tgtEl>
                                        <p:attrNameLst>
                                          <p:attrName>style.visibility</p:attrName>
                                        </p:attrNameLst>
                                      </p:cBhvr>
                                      <p:to>
                                        <p:strVal val="visible"/>
                                      </p:to>
                                    </p:set>
                                    <p:animEffect transition="in" filter="diamond(in)">
                                      <p:cBhvr>
                                        <p:cTn id="32" dur="2000"/>
                                        <p:tgtEl>
                                          <p:spTgt spid="135185"/>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135186"/>
                                        </p:tgtEl>
                                        <p:attrNameLst>
                                          <p:attrName>style.visibility</p:attrName>
                                        </p:attrNameLst>
                                      </p:cBhvr>
                                      <p:to>
                                        <p:strVal val="visible"/>
                                      </p:to>
                                    </p:set>
                                    <p:animEffect transition="in" filter="diamond(in)">
                                      <p:cBhvr>
                                        <p:cTn id="35" dur="2000"/>
                                        <p:tgtEl>
                                          <p:spTgt spid="135186"/>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4" fill="hold" grpId="0" nodeType="clickEffect">
                                  <p:stCondLst>
                                    <p:cond delay="0"/>
                                  </p:stCondLst>
                                  <p:childTnLst>
                                    <p:set>
                                      <p:cBhvr>
                                        <p:cTn id="39" dur="1" fill="hold">
                                          <p:stCondLst>
                                            <p:cond delay="0"/>
                                          </p:stCondLst>
                                        </p:cTn>
                                        <p:tgtEl>
                                          <p:spTgt spid="135187"/>
                                        </p:tgtEl>
                                        <p:attrNameLst>
                                          <p:attrName>style.visibility</p:attrName>
                                        </p:attrNameLst>
                                      </p:cBhvr>
                                      <p:to>
                                        <p:strVal val="visible"/>
                                      </p:to>
                                    </p:set>
                                    <p:animEffect transition="in" filter="wheel(4)">
                                      <p:cBhvr>
                                        <p:cTn id="40" dur="2000"/>
                                        <p:tgtEl>
                                          <p:spTgt spid="13518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35188"/>
                                        </p:tgtEl>
                                        <p:attrNameLst>
                                          <p:attrName>style.visibility</p:attrName>
                                        </p:attrNameLst>
                                      </p:cBhvr>
                                      <p:to>
                                        <p:strVal val="visible"/>
                                      </p:to>
                                    </p:set>
                                    <p:animEffect transition="in" filter="blinds(horizontal)">
                                      <p:cBhvr>
                                        <p:cTn id="45" dur="500"/>
                                        <p:tgtEl>
                                          <p:spTgt spid="135188"/>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amond(in)">
                                      <p:cBhvr>
                                        <p:cTn id="5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7" grpId="0" animBg="1"/>
      <p:bldP spid="135179" grpId="0"/>
      <p:bldP spid="135180" grpId="0" animBg="1"/>
      <p:bldP spid="135181" grpId="0" animBg="1"/>
      <p:bldP spid="135182" grpId="0"/>
      <p:bldP spid="135183" grpId="0"/>
      <p:bldP spid="135184" grpId="0"/>
      <p:bldP spid="135185" grpId="0" animBg="1"/>
      <p:bldP spid="135186" grpId="0" animBg="1"/>
      <p:bldP spid="135187" grpId="0"/>
      <p:bldP spid="135188" grpId="0"/>
      <p:bldP spid="2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323859" y="9"/>
            <a:ext cx="4752975" cy="383741"/>
          </a:xfrm>
          <a:prstGeom prst="rect">
            <a:avLst/>
          </a:prstGeom>
          <a:noFill/>
          <a:ln w="9525">
            <a:noFill/>
            <a:miter lim="800000"/>
            <a:headEnd/>
            <a:tailEnd/>
          </a:ln>
        </p:spPr>
        <p:txBody>
          <a:bodyPr lIns="91405" tIns="45702" rIns="91405" bIns="45702">
            <a:spAutoFit/>
          </a:bodyPr>
          <a:lstStyle/>
          <a:p>
            <a:pPr>
              <a:spcBef>
                <a:spcPct val="50000"/>
              </a:spcBef>
            </a:pPr>
            <a:r>
              <a:rPr lang="fr-FR" b="1"/>
              <a:t>2. Action par les réserves obligatoires</a:t>
            </a:r>
          </a:p>
        </p:txBody>
      </p:sp>
      <p:pic>
        <p:nvPicPr>
          <p:cNvPr id="86019" name="Picture 5" descr="ANd9GcS-E8_9oupY992boaIKN9tP8uxnpxijv60JvJY_7sc_IVitGdOoFHbUFH4">
            <a:hlinkClick r:id="rId2"/>
          </p:cNvPr>
          <p:cNvPicPr>
            <a:picLocks noChangeAspect="1" noChangeArrowheads="1"/>
          </p:cNvPicPr>
          <p:nvPr/>
        </p:nvPicPr>
        <p:blipFill>
          <a:blip r:embed="rId3" cstate="print"/>
          <a:srcRect/>
          <a:stretch>
            <a:fillRect/>
          </a:stretch>
        </p:blipFill>
        <p:spPr bwMode="auto">
          <a:xfrm>
            <a:off x="755657" y="1052521"/>
            <a:ext cx="720725" cy="482601"/>
          </a:xfrm>
          <a:prstGeom prst="rect">
            <a:avLst/>
          </a:prstGeom>
          <a:noFill/>
          <a:ln w="9525">
            <a:noFill/>
            <a:miter lim="800000"/>
            <a:headEnd/>
            <a:tailEnd/>
          </a:ln>
        </p:spPr>
      </p:pic>
      <p:pic>
        <p:nvPicPr>
          <p:cNvPr id="86020" name="Picture 6" descr="ANd9GcRKtWwp0Mfhfk0BKUT9_XVXQQcWzfbmfe-HmCfe1wNfiSX8hXWxR-1HIyc">
            <a:hlinkClick r:id="rId4"/>
          </p:cNvPr>
          <p:cNvPicPr>
            <a:picLocks noChangeAspect="1" noChangeArrowheads="1"/>
          </p:cNvPicPr>
          <p:nvPr/>
        </p:nvPicPr>
        <p:blipFill>
          <a:blip r:embed="rId5" cstate="print"/>
          <a:srcRect/>
          <a:stretch>
            <a:fillRect/>
          </a:stretch>
        </p:blipFill>
        <p:spPr bwMode="auto">
          <a:xfrm>
            <a:off x="611188" y="1557340"/>
            <a:ext cx="1076325" cy="519112"/>
          </a:xfrm>
          <a:prstGeom prst="rect">
            <a:avLst/>
          </a:prstGeom>
          <a:noFill/>
          <a:ln w="9525">
            <a:noFill/>
            <a:miter lim="800000"/>
            <a:headEnd/>
            <a:tailEnd/>
          </a:ln>
        </p:spPr>
      </p:pic>
      <p:sp>
        <p:nvSpPr>
          <p:cNvPr id="86021" name="Rectangle 7"/>
          <p:cNvSpPr>
            <a:spLocks noChangeArrowheads="1"/>
          </p:cNvSpPr>
          <p:nvPr/>
        </p:nvSpPr>
        <p:spPr bwMode="auto">
          <a:xfrm>
            <a:off x="395296" y="908051"/>
            <a:ext cx="1728787" cy="1296988"/>
          </a:xfrm>
          <a:prstGeom prst="rect">
            <a:avLst/>
          </a:prstGeom>
          <a:noFill/>
          <a:ln w="9525">
            <a:solidFill>
              <a:schemeClr val="tx1"/>
            </a:solidFill>
            <a:miter lim="800000"/>
            <a:headEnd/>
            <a:tailEnd/>
          </a:ln>
        </p:spPr>
        <p:txBody>
          <a:bodyPr wrap="none" lIns="91405" tIns="45702" rIns="91405" bIns="45702" anchor="ctr"/>
          <a:lstStyle/>
          <a:p>
            <a:endParaRPr lang="fr-FR"/>
          </a:p>
        </p:txBody>
      </p:sp>
      <p:sp>
        <p:nvSpPr>
          <p:cNvPr id="86022" name="Text Box 8"/>
          <p:cNvSpPr txBox="1">
            <a:spLocks noChangeArrowheads="1"/>
          </p:cNvSpPr>
          <p:nvPr/>
        </p:nvSpPr>
        <p:spPr bwMode="auto">
          <a:xfrm>
            <a:off x="250833" y="2205046"/>
            <a:ext cx="2665413"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Banques </a:t>
            </a:r>
          </a:p>
        </p:txBody>
      </p:sp>
      <p:sp>
        <p:nvSpPr>
          <p:cNvPr id="86023" name="Line 9"/>
          <p:cNvSpPr>
            <a:spLocks noChangeShapeType="1"/>
          </p:cNvSpPr>
          <p:nvPr/>
        </p:nvSpPr>
        <p:spPr bwMode="auto">
          <a:xfrm>
            <a:off x="2124079" y="1484313"/>
            <a:ext cx="3600450"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86024" name="Oval 10"/>
          <p:cNvSpPr>
            <a:spLocks noChangeArrowheads="1"/>
          </p:cNvSpPr>
          <p:nvPr/>
        </p:nvSpPr>
        <p:spPr bwMode="auto">
          <a:xfrm>
            <a:off x="5724533" y="836616"/>
            <a:ext cx="2447925" cy="1295401"/>
          </a:xfrm>
          <a:prstGeom prst="ellipse">
            <a:avLst/>
          </a:prstGeom>
          <a:solidFill>
            <a:schemeClr val="accent1"/>
          </a:solidFill>
          <a:ln w="9525">
            <a:solidFill>
              <a:schemeClr val="tx1"/>
            </a:solidFill>
            <a:round/>
            <a:headEnd/>
            <a:tailEnd/>
          </a:ln>
        </p:spPr>
        <p:txBody>
          <a:bodyPr wrap="none" lIns="91405" tIns="45702" rIns="91405" bIns="45702" anchor="ctr"/>
          <a:lstStyle/>
          <a:p>
            <a:endParaRPr lang="fr-FR"/>
          </a:p>
        </p:txBody>
      </p:sp>
      <p:sp>
        <p:nvSpPr>
          <p:cNvPr id="86025" name="Text Box 11"/>
          <p:cNvSpPr txBox="1">
            <a:spLocks noChangeArrowheads="1"/>
          </p:cNvSpPr>
          <p:nvPr/>
        </p:nvSpPr>
        <p:spPr bwMode="auto">
          <a:xfrm>
            <a:off x="5940425" y="1196976"/>
            <a:ext cx="1871663" cy="669752"/>
          </a:xfrm>
          <a:prstGeom prst="rect">
            <a:avLst/>
          </a:prstGeom>
          <a:noFill/>
          <a:ln w="9525">
            <a:noFill/>
            <a:miter lim="800000"/>
            <a:headEnd/>
            <a:tailEnd/>
          </a:ln>
        </p:spPr>
        <p:txBody>
          <a:bodyPr lIns="91405" tIns="45702" rIns="91405" bIns="45702">
            <a:spAutoFit/>
          </a:bodyPr>
          <a:lstStyle/>
          <a:p>
            <a:pPr>
              <a:spcBef>
                <a:spcPct val="50000"/>
              </a:spcBef>
            </a:pPr>
            <a:r>
              <a:rPr lang="fr-FR">
                <a:solidFill>
                  <a:srgbClr val="000000"/>
                </a:solidFill>
                <a:latin typeface="Verdana" pitchFamily="34" charset="0"/>
              </a:rPr>
              <a:t>Entreprises, ménages…</a:t>
            </a:r>
          </a:p>
        </p:txBody>
      </p:sp>
      <p:sp>
        <p:nvSpPr>
          <p:cNvPr id="86026" name="Text Box 12"/>
          <p:cNvSpPr txBox="1">
            <a:spLocks noChangeArrowheads="1"/>
          </p:cNvSpPr>
          <p:nvPr/>
        </p:nvSpPr>
        <p:spPr bwMode="auto">
          <a:xfrm>
            <a:off x="2484447" y="1125547"/>
            <a:ext cx="3024187"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Accordent un crédit aux</a:t>
            </a:r>
          </a:p>
        </p:txBody>
      </p:sp>
      <p:sp>
        <p:nvSpPr>
          <p:cNvPr id="86027" name="Text Box 13"/>
          <p:cNvSpPr txBox="1">
            <a:spLocks noChangeArrowheads="1"/>
          </p:cNvSpPr>
          <p:nvPr/>
        </p:nvSpPr>
        <p:spPr bwMode="auto">
          <a:xfrm>
            <a:off x="323851" y="404821"/>
            <a:ext cx="7343774" cy="383741"/>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Char char="Ø"/>
            </a:pPr>
            <a:r>
              <a:rPr lang="fr-FR"/>
              <a:t>Le mécanisme des réserves obligatoires</a:t>
            </a:r>
          </a:p>
        </p:txBody>
      </p:sp>
      <p:sp>
        <p:nvSpPr>
          <p:cNvPr id="86028" name="Line 14"/>
          <p:cNvSpPr>
            <a:spLocks noChangeShapeType="1"/>
          </p:cNvSpPr>
          <p:nvPr/>
        </p:nvSpPr>
        <p:spPr bwMode="auto">
          <a:xfrm>
            <a:off x="1692275" y="2205048"/>
            <a:ext cx="0" cy="1511299"/>
          </a:xfrm>
          <a:prstGeom prst="line">
            <a:avLst/>
          </a:prstGeom>
          <a:noFill/>
          <a:ln w="9525">
            <a:solidFill>
              <a:schemeClr val="tx1"/>
            </a:solidFill>
            <a:round/>
            <a:headEnd/>
            <a:tailEnd type="triangle" w="med" len="med"/>
          </a:ln>
        </p:spPr>
        <p:txBody>
          <a:bodyPr lIns="91405" tIns="45702" rIns="91405" bIns="45702"/>
          <a:lstStyle/>
          <a:p>
            <a:endParaRPr lang="fr-FR"/>
          </a:p>
        </p:txBody>
      </p:sp>
      <p:pic>
        <p:nvPicPr>
          <p:cNvPr id="86029" name="Picture 15" descr="ImgEurope">
            <a:hlinkClick r:id="rId6"/>
          </p:cNvPr>
          <p:cNvPicPr>
            <a:picLocks noChangeAspect="1" noChangeArrowheads="1"/>
          </p:cNvPicPr>
          <p:nvPr/>
        </p:nvPicPr>
        <p:blipFill>
          <a:blip r:embed="rId7" cstate="print"/>
          <a:srcRect/>
          <a:stretch>
            <a:fillRect/>
          </a:stretch>
        </p:blipFill>
        <p:spPr bwMode="auto">
          <a:xfrm>
            <a:off x="252413" y="3141663"/>
            <a:ext cx="1008062" cy="981076"/>
          </a:xfrm>
          <a:prstGeom prst="rect">
            <a:avLst/>
          </a:prstGeom>
          <a:noFill/>
          <a:ln w="9525">
            <a:noFill/>
            <a:miter lim="800000"/>
            <a:headEnd/>
            <a:tailEnd/>
          </a:ln>
        </p:spPr>
      </p:pic>
      <p:pic>
        <p:nvPicPr>
          <p:cNvPr id="86030" name="Picture 16" descr="AG00385_"/>
          <p:cNvPicPr>
            <a:picLocks noChangeAspect="1" noChangeArrowheads="1" noCrop="1"/>
          </p:cNvPicPr>
          <p:nvPr/>
        </p:nvPicPr>
        <p:blipFill>
          <a:blip r:embed="rId8" cstate="print"/>
          <a:srcRect/>
          <a:stretch>
            <a:fillRect/>
          </a:stretch>
        </p:blipFill>
        <p:spPr bwMode="auto">
          <a:xfrm>
            <a:off x="973146" y="3286135"/>
            <a:ext cx="936625" cy="733425"/>
          </a:xfrm>
          <a:prstGeom prst="rect">
            <a:avLst/>
          </a:prstGeom>
          <a:noFill/>
          <a:ln w="9525">
            <a:noFill/>
            <a:miter lim="800000"/>
            <a:headEnd/>
            <a:tailEnd/>
          </a:ln>
        </p:spPr>
      </p:pic>
      <p:sp>
        <p:nvSpPr>
          <p:cNvPr id="86031" name="Text Box 17"/>
          <p:cNvSpPr txBox="1">
            <a:spLocks noChangeArrowheads="1"/>
          </p:cNvSpPr>
          <p:nvPr/>
        </p:nvSpPr>
        <p:spPr bwMode="auto">
          <a:xfrm>
            <a:off x="179390" y="4221164"/>
            <a:ext cx="2233612" cy="669752"/>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Banque centrale européenne</a:t>
            </a:r>
          </a:p>
        </p:txBody>
      </p:sp>
      <p:sp>
        <p:nvSpPr>
          <p:cNvPr id="136210" name="Text Box 18"/>
          <p:cNvSpPr txBox="1">
            <a:spLocks noChangeArrowheads="1"/>
          </p:cNvSpPr>
          <p:nvPr/>
        </p:nvSpPr>
        <p:spPr bwMode="auto">
          <a:xfrm>
            <a:off x="1835158" y="2636846"/>
            <a:ext cx="3457575" cy="147729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1405" tIns="45702" rIns="91405" bIns="45702">
            <a:spAutoFit/>
          </a:bodyPr>
          <a:lstStyle/>
          <a:p>
            <a:pPr>
              <a:spcBef>
                <a:spcPct val="50000"/>
              </a:spcBef>
            </a:pPr>
            <a:r>
              <a:rPr lang="fr-FR" dirty="0">
                <a:solidFill>
                  <a:srgbClr val="000000"/>
                </a:solidFill>
                <a:latin typeface="Verdana" pitchFamily="34" charset="0"/>
              </a:rPr>
              <a:t>Déposent une somme correspondante à une fraction ou un % du crédit accordé =&gt; </a:t>
            </a:r>
            <a:r>
              <a:rPr lang="fr-FR" dirty="0">
                <a:solidFill>
                  <a:srgbClr val="FF0000"/>
                </a:solidFill>
                <a:latin typeface="Verdana" pitchFamily="34" charset="0"/>
              </a:rPr>
              <a:t>Réserves obligatoires</a:t>
            </a:r>
          </a:p>
        </p:txBody>
      </p:sp>
      <p:sp>
        <p:nvSpPr>
          <p:cNvPr id="86033" name="AutoShape 19"/>
          <p:cNvSpPr>
            <a:spLocks noChangeArrowheads="1"/>
          </p:cNvSpPr>
          <p:nvPr/>
        </p:nvSpPr>
        <p:spPr bwMode="auto">
          <a:xfrm>
            <a:off x="4067175" y="4221163"/>
            <a:ext cx="720725" cy="1079500"/>
          </a:xfrm>
          <a:prstGeom prst="downArrow">
            <a:avLst>
              <a:gd name="adj1" fmla="val 50000"/>
              <a:gd name="adj2" fmla="val 37445"/>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86034" name="Text Box 20"/>
          <p:cNvSpPr txBox="1">
            <a:spLocks noChangeArrowheads="1"/>
          </p:cNvSpPr>
          <p:nvPr/>
        </p:nvSpPr>
        <p:spPr bwMode="auto">
          <a:xfrm>
            <a:off x="4932372" y="4365625"/>
            <a:ext cx="2376487" cy="669752"/>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Donc les réserves obligatoires :</a:t>
            </a:r>
          </a:p>
        </p:txBody>
      </p:sp>
      <p:sp>
        <p:nvSpPr>
          <p:cNvPr id="136213" name="Text Box 21"/>
          <p:cNvSpPr txBox="1">
            <a:spLocks noChangeArrowheads="1"/>
          </p:cNvSpPr>
          <p:nvPr/>
        </p:nvSpPr>
        <p:spPr bwMode="auto">
          <a:xfrm>
            <a:off x="539750" y="5661026"/>
            <a:ext cx="8280400" cy="669752"/>
          </a:xfrm>
          <a:prstGeom prst="rect">
            <a:avLst/>
          </a:prstGeom>
          <a:noFill/>
          <a:ln w="9525">
            <a:noFill/>
            <a:miter lim="800000"/>
            <a:headEnd/>
            <a:tailEnd/>
          </a:ln>
        </p:spPr>
        <p:txBody>
          <a:bodyPr lIns="91405" tIns="45702" rIns="91405" bIns="45702">
            <a:spAutoFit/>
          </a:bodyPr>
          <a:lstStyle/>
          <a:p>
            <a:pPr>
              <a:spcBef>
                <a:spcPct val="50000"/>
              </a:spcBef>
            </a:pPr>
            <a:r>
              <a:rPr lang="fr-FR"/>
              <a:t>Sont des dépôts que les banques doivent effectuer sur leur compte à la banque centrale européenne.</a:t>
            </a:r>
          </a:p>
        </p:txBody>
      </p:sp>
      <p:pic>
        <p:nvPicPr>
          <p:cNvPr id="86036" name="Picture 22" descr="argent_64"/>
          <p:cNvPicPr>
            <a:picLocks noChangeAspect="1" noChangeArrowheads="1" noCrop="1"/>
          </p:cNvPicPr>
          <p:nvPr/>
        </p:nvPicPr>
        <p:blipFill>
          <a:blip r:embed="rId9" cstate="print"/>
          <a:srcRect/>
          <a:stretch>
            <a:fillRect/>
          </a:stretch>
        </p:blipFill>
        <p:spPr bwMode="auto">
          <a:xfrm rot="10800000">
            <a:off x="971557" y="2565400"/>
            <a:ext cx="1008063" cy="860425"/>
          </a:xfrm>
          <a:prstGeom prst="rect">
            <a:avLst/>
          </a:prstGeom>
          <a:noFill/>
          <a:ln w="9525">
            <a:noFill/>
            <a:miter lim="800000"/>
            <a:headEnd/>
            <a:tailEnd/>
          </a:ln>
        </p:spPr>
      </p:pic>
      <p:sp>
        <p:nvSpPr>
          <p:cNvPr id="86037" name="Text Box 23"/>
          <p:cNvSpPr txBox="1">
            <a:spLocks noChangeArrowheads="1"/>
          </p:cNvSpPr>
          <p:nvPr/>
        </p:nvSpPr>
        <p:spPr bwMode="auto">
          <a:xfrm>
            <a:off x="2051052" y="2276484"/>
            <a:ext cx="1152525"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Et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6210"/>
                                        </p:tgtEl>
                                        <p:attrNameLst>
                                          <p:attrName>style.visibility</p:attrName>
                                        </p:attrNameLst>
                                      </p:cBhvr>
                                      <p:to>
                                        <p:strVal val="visible"/>
                                      </p:to>
                                    </p:set>
                                    <p:animEffect transition="in" filter="diamond(in)">
                                      <p:cBhvr>
                                        <p:cTn id="7" dur="2000"/>
                                        <p:tgtEl>
                                          <p:spTgt spid="136210"/>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36213"/>
                                        </p:tgtEl>
                                        <p:attrNameLst>
                                          <p:attrName>style.visibility</p:attrName>
                                        </p:attrNameLst>
                                      </p:cBhvr>
                                      <p:to>
                                        <p:strVal val="visible"/>
                                      </p:to>
                                    </p:set>
                                    <p:animEffect transition="in" filter="fade">
                                      <p:cBhvr>
                                        <p:cTn id="12" dur="1000"/>
                                        <p:tgtEl>
                                          <p:spTgt spid="136213"/>
                                        </p:tgtEl>
                                      </p:cBhvr>
                                    </p:animEffect>
                                    <p:anim calcmode="lin" valueType="num">
                                      <p:cBhvr>
                                        <p:cTn id="13" dur="1000" fill="hold"/>
                                        <p:tgtEl>
                                          <p:spTgt spid="136213"/>
                                        </p:tgtEl>
                                        <p:attrNameLst>
                                          <p:attrName>ppt_x</p:attrName>
                                        </p:attrNameLst>
                                      </p:cBhvr>
                                      <p:tavLst>
                                        <p:tav tm="0">
                                          <p:val>
                                            <p:strVal val="#ppt_x-.1"/>
                                          </p:val>
                                        </p:tav>
                                        <p:tav tm="100000">
                                          <p:val>
                                            <p:strVal val="#ppt_x"/>
                                          </p:val>
                                        </p:tav>
                                      </p:tavLst>
                                    </p:anim>
                                    <p:anim calcmode="lin" valueType="num">
                                      <p:cBhvr>
                                        <p:cTn id="14" dur="1000" fill="hold"/>
                                        <p:tgtEl>
                                          <p:spTgt spid="1362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10" grpId="0" animBg="1"/>
      <p:bldP spid="13621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4"/>
          <p:cNvSpPr txBox="1">
            <a:spLocks noChangeArrowheads="1"/>
          </p:cNvSpPr>
          <p:nvPr/>
        </p:nvSpPr>
        <p:spPr bwMode="auto">
          <a:xfrm>
            <a:off x="323851" y="404821"/>
            <a:ext cx="7343774" cy="383741"/>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Char char="Ø"/>
            </a:pPr>
            <a:r>
              <a:rPr lang="fr-FR"/>
              <a:t>Les effets des réserves obligatoires</a:t>
            </a:r>
          </a:p>
        </p:txBody>
      </p:sp>
      <p:pic>
        <p:nvPicPr>
          <p:cNvPr id="87043" name="Picture 5" descr="argent_64"/>
          <p:cNvPicPr>
            <a:picLocks noChangeAspect="1" noChangeArrowheads="1" noCrop="1"/>
          </p:cNvPicPr>
          <p:nvPr/>
        </p:nvPicPr>
        <p:blipFill>
          <a:blip r:embed="rId2" cstate="print"/>
          <a:srcRect/>
          <a:stretch>
            <a:fillRect/>
          </a:stretch>
        </p:blipFill>
        <p:spPr bwMode="auto">
          <a:xfrm>
            <a:off x="395296" y="1341438"/>
            <a:ext cx="1150937" cy="860425"/>
          </a:xfrm>
          <a:prstGeom prst="rect">
            <a:avLst/>
          </a:prstGeom>
          <a:noFill/>
          <a:ln w="9525">
            <a:noFill/>
            <a:miter lim="800000"/>
            <a:headEnd/>
            <a:tailEnd/>
          </a:ln>
        </p:spPr>
      </p:pic>
      <p:sp>
        <p:nvSpPr>
          <p:cNvPr id="87044" name="Text Box 6"/>
          <p:cNvSpPr txBox="1">
            <a:spLocks noChangeArrowheads="1"/>
          </p:cNvSpPr>
          <p:nvPr/>
        </p:nvSpPr>
        <p:spPr bwMode="auto">
          <a:xfrm>
            <a:off x="323850" y="2205039"/>
            <a:ext cx="2808288" cy="669752"/>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Les réserves obligatoires</a:t>
            </a:r>
          </a:p>
        </p:txBody>
      </p:sp>
      <p:sp>
        <p:nvSpPr>
          <p:cNvPr id="137223" name="Line 7"/>
          <p:cNvSpPr>
            <a:spLocks noChangeShapeType="1"/>
          </p:cNvSpPr>
          <p:nvPr/>
        </p:nvSpPr>
        <p:spPr bwMode="auto">
          <a:xfrm flipV="1">
            <a:off x="2051050" y="1196984"/>
            <a:ext cx="2592388" cy="792163"/>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7224" name="Line 8"/>
          <p:cNvSpPr>
            <a:spLocks noChangeShapeType="1"/>
          </p:cNvSpPr>
          <p:nvPr/>
        </p:nvSpPr>
        <p:spPr bwMode="auto">
          <a:xfrm>
            <a:off x="2051056" y="1989147"/>
            <a:ext cx="2736850" cy="1152525"/>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87047" name="Line 9"/>
          <p:cNvSpPr>
            <a:spLocks noChangeShapeType="1"/>
          </p:cNvSpPr>
          <p:nvPr/>
        </p:nvSpPr>
        <p:spPr bwMode="auto">
          <a:xfrm>
            <a:off x="1476384" y="1989139"/>
            <a:ext cx="574675"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7226" name="Text Box 10"/>
          <p:cNvSpPr txBox="1">
            <a:spLocks noChangeArrowheads="1"/>
          </p:cNvSpPr>
          <p:nvPr/>
        </p:nvSpPr>
        <p:spPr bwMode="auto">
          <a:xfrm>
            <a:off x="4716471" y="981084"/>
            <a:ext cx="1150937"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Hausse </a:t>
            </a:r>
          </a:p>
        </p:txBody>
      </p:sp>
      <p:sp>
        <p:nvSpPr>
          <p:cNvPr id="137227" name="Line 11"/>
          <p:cNvSpPr>
            <a:spLocks noChangeShapeType="1"/>
          </p:cNvSpPr>
          <p:nvPr/>
        </p:nvSpPr>
        <p:spPr bwMode="auto">
          <a:xfrm>
            <a:off x="5867402" y="1196974"/>
            <a:ext cx="720725"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7228" name="Text Box 12"/>
          <p:cNvSpPr txBox="1">
            <a:spLocks noChangeArrowheads="1"/>
          </p:cNvSpPr>
          <p:nvPr/>
        </p:nvSpPr>
        <p:spPr bwMode="auto">
          <a:xfrm>
            <a:off x="6659571" y="908050"/>
            <a:ext cx="2087562" cy="1527786"/>
          </a:xfrm>
          <a:prstGeom prst="rect">
            <a:avLst/>
          </a:prstGeom>
          <a:noFill/>
          <a:ln w="9525">
            <a:noFill/>
            <a:miter lim="800000"/>
            <a:headEnd/>
            <a:tailEnd/>
          </a:ln>
        </p:spPr>
        <p:txBody>
          <a:bodyPr lIns="91405" tIns="45702" rIns="91405" bIns="45702">
            <a:spAutoFit/>
          </a:bodyPr>
          <a:lstStyle/>
          <a:p>
            <a:pPr>
              <a:spcBef>
                <a:spcPct val="50000"/>
              </a:spcBef>
            </a:pPr>
            <a:r>
              <a:rPr lang="fr-FR"/>
              <a:t>Limite l’octroi de crédit des banques =&gt; réduit la quantité de monnaie en circulation.</a:t>
            </a:r>
          </a:p>
        </p:txBody>
      </p:sp>
      <p:sp>
        <p:nvSpPr>
          <p:cNvPr id="137229" name="Text Box 13"/>
          <p:cNvSpPr txBox="1">
            <a:spLocks noChangeArrowheads="1"/>
          </p:cNvSpPr>
          <p:nvPr/>
        </p:nvSpPr>
        <p:spPr bwMode="auto">
          <a:xfrm>
            <a:off x="4859338" y="2924184"/>
            <a:ext cx="1657350"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Baisse </a:t>
            </a:r>
          </a:p>
        </p:txBody>
      </p:sp>
      <p:sp>
        <p:nvSpPr>
          <p:cNvPr id="137230" name="Line 14"/>
          <p:cNvSpPr>
            <a:spLocks noChangeShapeType="1"/>
          </p:cNvSpPr>
          <p:nvPr/>
        </p:nvSpPr>
        <p:spPr bwMode="auto">
          <a:xfrm>
            <a:off x="5867400" y="3141663"/>
            <a:ext cx="792163"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37231" name="Text Box 15"/>
          <p:cNvSpPr txBox="1">
            <a:spLocks noChangeArrowheads="1"/>
          </p:cNvSpPr>
          <p:nvPr/>
        </p:nvSpPr>
        <p:spPr bwMode="auto">
          <a:xfrm>
            <a:off x="6732597" y="2924184"/>
            <a:ext cx="2016125" cy="383741"/>
          </a:xfrm>
          <a:prstGeom prst="rect">
            <a:avLst/>
          </a:prstGeom>
          <a:noFill/>
          <a:ln w="9525">
            <a:noFill/>
            <a:miter lim="800000"/>
            <a:headEnd/>
            <a:tailEnd/>
          </a:ln>
        </p:spPr>
        <p:txBody>
          <a:bodyPr lIns="91405" tIns="45702" rIns="91405" bIns="45702">
            <a:spAutoFit/>
          </a:bodyPr>
          <a:lstStyle/>
          <a:p>
            <a:pPr>
              <a:spcBef>
                <a:spcPct val="50000"/>
              </a:spcBef>
            </a:pPr>
            <a:r>
              <a:rPr lang="fr-FR"/>
              <a:t>L’inverse…</a:t>
            </a:r>
          </a:p>
        </p:txBody>
      </p:sp>
      <p:sp>
        <p:nvSpPr>
          <p:cNvPr id="87057" name="Text Box 19"/>
          <p:cNvSpPr txBox="1">
            <a:spLocks noChangeArrowheads="1"/>
          </p:cNvSpPr>
          <p:nvPr/>
        </p:nvSpPr>
        <p:spPr bwMode="auto">
          <a:xfrm>
            <a:off x="2700338" y="1844685"/>
            <a:ext cx="1655762"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SI </a:t>
            </a:r>
          </a:p>
        </p:txBody>
      </p:sp>
      <p:sp>
        <p:nvSpPr>
          <p:cNvPr id="18" name="ZoneTexte 17"/>
          <p:cNvSpPr txBox="1"/>
          <p:nvPr/>
        </p:nvSpPr>
        <p:spPr>
          <a:xfrm>
            <a:off x="474420" y="4181802"/>
            <a:ext cx="4932271" cy="679276"/>
          </a:xfrm>
          <a:prstGeom prst="rect">
            <a:avLst/>
          </a:prstGeom>
          <a:noFill/>
        </p:spPr>
        <p:txBody>
          <a:bodyPr wrap="square" lIns="100312" tIns="50157" rIns="100312" bIns="50157" rtlCol="0">
            <a:spAutoFit/>
          </a:bodyPr>
          <a:lstStyle/>
          <a:p>
            <a:r>
              <a:rPr lang="fr-FR" dirty="0" smtClean="0"/>
              <a:t>3. Le rachat des dettes publiques par la BCE : Q.E. (quantitative </a:t>
            </a:r>
            <a:r>
              <a:rPr lang="fr-FR" dirty="0" err="1" smtClean="0"/>
              <a:t>easing</a:t>
            </a:r>
            <a:r>
              <a:rPr lang="fr-FR" dirty="0" smtClean="0"/>
              <a:t>)</a:t>
            </a:r>
            <a:endParaRPr lang="fr-FR" dirty="0"/>
          </a:p>
        </p:txBody>
      </p:sp>
      <p:sp>
        <p:nvSpPr>
          <p:cNvPr id="19" name="ZoneTexte 18">
            <a:hlinkClick r:id="rId3" action="ppaction://hlinkfile"/>
          </p:cNvPr>
          <p:cNvSpPr txBox="1"/>
          <p:nvPr/>
        </p:nvSpPr>
        <p:spPr>
          <a:xfrm>
            <a:off x="5406699" y="4349092"/>
            <a:ext cx="1593503" cy="393265"/>
          </a:xfrm>
          <a:prstGeom prst="rect">
            <a:avLst/>
          </a:prstGeom>
          <a:noFill/>
        </p:spPr>
        <p:txBody>
          <a:bodyPr wrap="square" lIns="100312" tIns="50157" rIns="100312" bIns="50157" rtlCol="0">
            <a:spAutoFit/>
          </a:bodyPr>
          <a:lstStyle/>
          <a:p>
            <a:r>
              <a:rPr lang="fr-FR" dirty="0" smtClean="0"/>
              <a:t>Vidéo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diamond(in)">
                                      <p:cBhvr>
                                        <p:cTn id="7" dur="2000"/>
                                        <p:tgtEl>
                                          <p:spTgt spid="13722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37226"/>
                                        </p:tgtEl>
                                        <p:attrNameLst>
                                          <p:attrName>style.visibility</p:attrName>
                                        </p:attrNameLst>
                                      </p:cBhvr>
                                      <p:to>
                                        <p:strVal val="visible"/>
                                      </p:to>
                                    </p:set>
                                    <p:animEffect transition="in" filter="diamond(in)">
                                      <p:cBhvr>
                                        <p:cTn id="10" dur="2000"/>
                                        <p:tgtEl>
                                          <p:spTgt spid="137226"/>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37227"/>
                                        </p:tgtEl>
                                        <p:attrNameLst>
                                          <p:attrName>style.visibility</p:attrName>
                                        </p:attrNameLst>
                                      </p:cBhvr>
                                      <p:to>
                                        <p:strVal val="visible"/>
                                      </p:to>
                                    </p:set>
                                    <p:animEffect transition="in" filter="diamond(in)">
                                      <p:cBhvr>
                                        <p:cTn id="13" dur="2000"/>
                                        <p:tgtEl>
                                          <p:spTgt spid="13722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7228"/>
                                        </p:tgtEl>
                                        <p:attrNameLst>
                                          <p:attrName>style.visibility</p:attrName>
                                        </p:attrNameLst>
                                      </p:cBhvr>
                                      <p:to>
                                        <p:strVal val="visible"/>
                                      </p:to>
                                    </p:set>
                                    <p:animEffect transition="in" filter="checkerboard(across)">
                                      <p:cBhvr>
                                        <p:cTn id="18" dur="500"/>
                                        <p:tgtEl>
                                          <p:spTgt spid="137228"/>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37224"/>
                                        </p:tgtEl>
                                        <p:attrNameLst>
                                          <p:attrName>style.visibility</p:attrName>
                                        </p:attrNameLst>
                                      </p:cBhvr>
                                      <p:to>
                                        <p:strVal val="visible"/>
                                      </p:to>
                                    </p:set>
                                    <p:animEffect transition="in" filter="diamond(in)">
                                      <p:cBhvr>
                                        <p:cTn id="23" dur="2000"/>
                                        <p:tgtEl>
                                          <p:spTgt spid="137224"/>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37229"/>
                                        </p:tgtEl>
                                        <p:attrNameLst>
                                          <p:attrName>style.visibility</p:attrName>
                                        </p:attrNameLst>
                                      </p:cBhvr>
                                      <p:to>
                                        <p:strVal val="visible"/>
                                      </p:to>
                                    </p:set>
                                    <p:animEffect transition="in" filter="diamond(in)">
                                      <p:cBhvr>
                                        <p:cTn id="26" dur="2000"/>
                                        <p:tgtEl>
                                          <p:spTgt spid="137229"/>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137230"/>
                                        </p:tgtEl>
                                        <p:attrNameLst>
                                          <p:attrName>style.visibility</p:attrName>
                                        </p:attrNameLst>
                                      </p:cBhvr>
                                      <p:to>
                                        <p:strVal val="visible"/>
                                      </p:to>
                                    </p:set>
                                    <p:animEffect transition="in" filter="diamond(in)">
                                      <p:cBhvr>
                                        <p:cTn id="29" dur="2000"/>
                                        <p:tgtEl>
                                          <p:spTgt spid="137230"/>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137231"/>
                                        </p:tgtEl>
                                        <p:attrNameLst>
                                          <p:attrName>style.visibility</p:attrName>
                                        </p:attrNameLst>
                                      </p:cBhvr>
                                      <p:to>
                                        <p:strVal val="visible"/>
                                      </p:to>
                                    </p:set>
                                    <p:animEffect transition="in" filter="diamond(in)">
                                      <p:cBhvr>
                                        <p:cTn id="32" dur="2000"/>
                                        <p:tgtEl>
                                          <p:spTgt spid="137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animBg="1"/>
      <p:bldP spid="137224" grpId="0" animBg="1"/>
      <p:bldP spid="137226" grpId="0"/>
      <p:bldP spid="137227" grpId="0" animBg="1"/>
      <p:bldP spid="137228" grpId="0"/>
      <p:bldP spid="137229" grpId="0"/>
      <p:bldP spid="137230" grpId="0" animBg="1"/>
      <p:bldP spid="1372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nancement bis.jpeg"/>
          <p:cNvPicPr>
            <a:picLocks noChangeAspect="1"/>
          </p:cNvPicPr>
          <p:nvPr/>
        </p:nvPicPr>
        <p:blipFill>
          <a:blip r:embed="rId2" cstate="print"/>
          <a:srcRect t="54200" r="12455" b="8001"/>
          <a:stretch>
            <a:fillRect/>
          </a:stretch>
        </p:blipFill>
        <p:spPr>
          <a:xfrm>
            <a:off x="3" y="3"/>
            <a:ext cx="9048661" cy="5373216"/>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250825" y="260351"/>
            <a:ext cx="65532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u="sng" dirty="0">
                <a:latin typeface="Verdana" pitchFamily="34" charset="0"/>
              </a:rPr>
              <a:t>Conclusion</a:t>
            </a:r>
            <a:r>
              <a:rPr lang="fr-FR" dirty="0">
                <a:latin typeface="Verdana" pitchFamily="34" charset="0"/>
              </a:rPr>
              <a:t> :</a:t>
            </a:r>
          </a:p>
        </p:txBody>
      </p:sp>
      <p:sp>
        <p:nvSpPr>
          <p:cNvPr id="139269" name="Text Box 5"/>
          <p:cNvSpPr txBox="1">
            <a:spLocks noChangeArrowheads="1"/>
          </p:cNvSpPr>
          <p:nvPr/>
        </p:nvSpPr>
        <p:spPr bwMode="auto">
          <a:xfrm>
            <a:off x="395289" y="981075"/>
            <a:ext cx="8569325" cy="4387898"/>
          </a:xfrm>
          <a:prstGeom prst="rect">
            <a:avLst/>
          </a:prstGeom>
          <a:noFill/>
          <a:ln w="9525">
            <a:noFill/>
            <a:miter lim="800000"/>
            <a:headEnd/>
            <a:tailEnd/>
          </a:ln>
        </p:spPr>
        <p:txBody>
          <a:bodyPr lIns="91405" tIns="45702" rIns="91405" bIns="45702">
            <a:spAutoFit/>
          </a:bodyPr>
          <a:lstStyle/>
          <a:p>
            <a:pPr>
              <a:spcBef>
                <a:spcPct val="50000"/>
              </a:spcBef>
            </a:pPr>
            <a:r>
              <a:rPr lang="fr-FR" b="1">
                <a:latin typeface="Verdana" pitchFamily="34" charset="0"/>
              </a:rPr>
              <a:t>La politique économique regroupe l’ensemble des moyens mis en œuvre par les pouvoirs publics pour réguler l’activité économique sur les plans conjoncturel et structurel.</a:t>
            </a:r>
          </a:p>
          <a:p>
            <a:pPr>
              <a:spcBef>
                <a:spcPct val="50000"/>
              </a:spcBef>
            </a:pPr>
            <a:r>
              <a:rPr lang="fr-FR" b="1">
                <a:latin typeface="Verdana" pitchFamily="34" charset="0"/>
              </a:rPr>
              <a:t>Ces politiques s’inscrivent dans un cadre européen qui impose des contraintes ( Pacte de stabilité de croissance, les critères de convergences…) et de fait, qui limitent leur portée.</a:t>
            </a:r>
          </a:p>
          <a:p>
            <a:pPr>
              <a:spcBef>
                <a:spcPct val="50000"/>
              </a:spcBef>
            </a:pPr>
            <a:r>
              <a:rPr lang="fr-FR" b="1">
                <a:latin typeface="Verdana" pitchFamily="34" charset="0"/>
              </a:rPr>
              <a:t>Elles pourraient être plus efficaces s’il y avait une gouvernance économique européenne capable de faire converger les Etats européens. </a:t>
            </a:r>
          </a:p>
          <a:p>
            <a:pPr>
              <a:spcBef>
                <a:spcPct val="50000"/>
              </a:spcBef>
            </a:pPr>
            <a:r>
              <a:rPr lang="fr-FR" b="1">
                <a:latin typeface="Verdana" pitchFamily="34" charset="0"/>
              </a:rPr>
              <a:t>Il semble désormais difficile d’établir une gouvernance à l’échelon européen. Serait-il encore plus difficile d’en mettre une en oeuvre à l’échelle mondiale ? </a:t>
            </a:r>
          </a:p>
          <a:p>
            <a:pPr>
              <a:spcBef>
                <a:spcPct val="50000"/>
              </a:spcBef>
            </a:pPr>
            <a:r>
              <a:rPr lang="fr-FR" b="1">
                <a:latin typeface="Verdana" pitchFamily="34" charset="0"/>
              </a:rPr>
              <a:t>Mais qu’est-ce que la gouvernance mondiale ?</a:t>
            </a:r>
          </a:p>
        </p:txBody>
      </p:sp>
      <p:sp>
        <p:nvSpPr>
          <p:cNvPr id="91140" name="Rectangle 6"/>
          <p:cNvSpPr>
            <a:spLocks noChangeArrowheads="1"/>
          </p:cNvSpPr>
          <p:nvPr/>
        </p:nvSpPr>
        <p:spPr bwMode="auto">
          <a:xfrm>
            <a:off x="323850" y="836613"/>
            <a:ext cx="8820150" cy="4608511"/>
          </a:xfrm>
          <a:prstGeom prst="rect">
            <a:avLst/>
          </a:prstGeom>
          <a:noFill/>
          <a:ln w="9525">
            <a:solidFill>
              <a:schemeClr val="tx1"/>
            </a:solidFill>
            <a:miter lim="800000"/>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9269">
                                            <p:txEl>
                                              <p:pRg st="0" end="0"/>
                                            </p:txEl>
                                          </p:spTgt>
                                        </p:tgtEl>
                                        <p:attrNameLst>
                                          <p:attrName>style.visibility</p:attrName>
                                        </p:attrNameLst>
                                      </p:cBhvr>
                                      <p:to>
                                        <p:strVal val="visible"/>
                                      </p:to>
                                    </p:set>
                                    <p:animEffect transition="in" filter="diamond(in)">
                                      <p:cBhvr>
                                        <p:cTn id="7" dur="2000"/>
                                        <p:tgtEl>
                                          <p:spTgt spid="139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9269">
                                            <p:txEl>
                                              <p:pRg st="1" end="1"/>
                                            </p:txEl>
                                          </p:spTgt>
                                        </p:tgtEl>
                                        <p:attrNameLst>
                                          <p:attrName>style.visibility</p:attrName>
                                        </p:attrNameLst>
                                      </p:cBhvr>
                                      <p:to>
                                        <p:strVal val="visible"/>
                                      </p:to>
                                    </p:set>
                                    <p:animEffect transition="in" filter="diamond(in)">
                                      <p:cBhvr>
                                        <p:cTn id="12" dur="2000"/>
                                        <p:tgtEl>
                                          <p:spTgt spid="139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39269">
                                            <p:txEl>
                                              <p:pRg st="2" end="2"/>
                                            </p:txEl>
                                          </p:spTgt>
                                        </p:tgtEl>
                                        <p:attrNameLst>
                                          <p:attrName>style.visibility</p:attrName>
                                        </p:attrNameLst>
                                      </p:cBhvr>
                                      <p:to>
                                        <p:strVal val="visible"/>
                                      </p:to>
                                    </p:set>
                                    <p:animEffect transition="in" filter="diamond(in)">
                                      <p:cBhvr>
                                        <p:cTn id="17" dur="2000"/>
                                        <p:tgtEl>
                                          <p:spTgt spid="1392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9269">
                                            <p:txEl>
                                              <p:pRg st="3" end="3"/>
                                            </p:txEl>
                                          </p:spTgt>
                                        </p:tgtEl>
                                        <p:attrNameLst>
                                          <p:attrName>style.visibility</p:attrName>
                                        </p:attrNameLst>
                                      </p:cBhvr>
                                      <p:to>
                                        <p:strVal val="visible"/>
                                      </p:to>
                                    </p:set>
                                    <p:animEffect transition="in" filter="diamond(in)">
                                      <p:cBhvr>
                                        <p:cTn id="22" dur="2000"/>
                                        <p:tgtEl>
                                          <p:spTgt spid="1392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39269">
                                            <p:txEl>
                                              <p:pRg st="4" end="4"/>
                                            </p:txEl>
                                          </p:spTgt>
                                        </p:tgtEl>
                                        <p:attrNameLst>
                                          <p:attrName>style.visibility</p:attrName>
                                        </p:attrNameLst>
                                      </p:cBhvr>
                                      <p:to>
                                        <p:strVal val="visible"/>
                                      </p:to>
                                    </p:set>
                                    <p:animEffect transition="in" filter="diamond(in)">
                                      <p:cBhvr>
                                        <p:cTn id="27" dur="2000"/>
                                        <p:tgtEl>
                                          <p:spTgt spid="1392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ZoneTexte 9"/>
          <p:cNvSpPr txBox="1"/>
          <p:nvPr/>
        </p:nvSpPr>
        <p:spPr>
          <a:xfrm>
            <a:off x="702069" y="2843492"/>
            <a:ext cx="7452763" cy="1116956"/>
          </a:xfrm>
          <a:prstGeom prst="rect">
            <a:avLst/>
          </a:prstGeom>
          <a:noFill/>
        </p:spPr>
        <p:txBody>
          <a:bodyPr wrap="square" lIns="100312" tIns="50157" rIns="100312" bIns="50157"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b="1" i="1" dirty="0" smtClean="0"/>
              <a:t>« la liberté est comme l’air . On la respire sans y penser. Mais si elle vient à manquer, chacun étouffe et se débat aussitôt pour la retrouver ».</a:t>
            </a:r>
            <a:endParaRPr lang="fr-FR" sz="2200" b="1" i="1" dirty="0"/>
          </a:p>
        </p:txBody>
      </p:sp>
      <p:sp>
        <p:nvSpPr>
          <p:cNvPr id="4" name="ZoneTexte 3"/>
          <p:cNvSpPr txBox="1"/>
          <p:nvPr/>
        </p:nvSpPr>
        <p:spPr>
          <a:xfrm>
            <a:off x="322666" y="919659"/>
            <a:ext cx="2219685" cy="393265"/>
          </a:xfrm>
          <a:prstGeom prst="rect">
            <a:avLst/>
          </a:prstGeom>
          <a:noFill/>
        </p:spPr>
        <p:txBody>
          <a:bodyPr wrap="square" lIns="100312" tIns="50157" rIns="100312" bIns="50157" rtlCol="0">
            <a:spAutoFit/>
          </a:bodyPr>
          <a:lstStyle/>
          <a:p>
            <a:r>
              <a:rPr lang="fr-FR" dirty="0" smtClean="0"/>
              <a:t>La phrase du jour :</a:t>
            </a:r>
            <a:endParaRPr lang="fr-FR" dirty="0"/>
          </a:p>
        </p:txBody>
      </p:sp>
      <p:pic>
        <p:nvPicPr>
          <p:cNvPr id="5"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2054108" y="670712"/>
            <a:ext cx="1087438"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3"/>
          <p:cNvSpPr txBox="1">
            <a:spLocks noChangeArrowheads="1"/>
          </p:cNvSpPr>
          <p:nvPr/>
        </p:nvSpPr>
        <p:spPr bwMode="auto">
          <a:xfrm>
            <a:off x="250825" y="908056"/>
            <a:ext cx="2303463"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dirty="0"/>
              <a:t>Introduction :</a:t>
            </a:r>
          </a:p>
        </p:txBody>
      </p:sp>
      <p:pic>
        <p:nvPicPr>
          <p:cNvPr id="92163" name="Picture 4" descr="AG00037_"/>
          <p:cNvPicPr>
            <a:picLocks noChangeAspect="1" noChangeArrowheads="1" noCrop="1"/>
          </p:cNvPicPr>
          <p:nvPr/>
        </p:nvPicPr>
        <p:blipFill>
          <a:blip r:embed="rId3" cstate="print"/>
          <a:srcRect/>
          <a:stretch>
            <a:fillRect/>
          </a:stretch>
        </p:blipFill>
        <p:spPr bwMode="auto">
          <a:xfrm>
            <a:off x="3851283" y="1773238"/>
            <a:ext cx="601663" cy="792162"/>
          </a:xfrm>
          <a:prstGeom prst="rect">
            <a:avLst/>
          </a:prstGeom>
          <a:noFill/>
          <a:ln w="9525">
            <a:noFill/>
            <a:miter lim="800000"/>
            <a:headEnd/>
            <a:tailEnd/>
          </a:ln>
        </p:spPr>
      </p:pic>
      <p:pic>
        <p:nvPicPr>
          <p:cNvPr id="92164" name="Picture 5" descr="PH01046J"/>
          <p:cNvPicPr>
            <a:picLocks noChangeAspect="1" noChangeArrowheads="1"/>
          </p:cNvPicPr>
          <p:nvPr/>
        </p:nvPicPr>
        <p:blipFill>
          <a:blip r:embed="rId4" cstate="print"/>
          <a:srcRect/>
          <a:stretch>
            <a:fillRect/>
          </a:stretch>
        </p:blipFill>
        <p:spPr bwMode="auto">
          <a:xfrm>
            <a:off x="6781800" y="2286000"/>
            <a:ext cx="1858963" cy="2743200"/>
          </a:xfrm>
          <a:prstGeom prst="rect">
            <a:avLst/>
          </a:prstGeom>
          <a:noFill/>
          <a:ln w="9525">
            <a:noFill/>
            <a:miter lim="800000"/>
            <a:headEnd/>
            <a:tailEnd/>
          </a:ln>
        </p:spPr>
      </p:pic>
      <p:pic>
        <p:nvPicPr>
          <p:cNvPr id="92165" name="Picture 6" descr="france-regionsMap">
            <a:hlinkClick r:id="rId5"/>
          </p:cNvPr>
          <p:cNvPicPr>
            <a:picLocks noChangeAspect="1" noChangeArrowheads="1"/>
          </p:cNvPicPr>
          <p:nvPr/>
        </p:nvPicPr>
        <p:blipFill>
          <a:blip r:embed="rId6" cstate="print"/>
          <a:srcRect/>
          <a:stretch>
            <a:fillRect/>
          </a:stretch>
        </p:blipFill>
        <p:spPr bwMode="auto">
          <a:xfrm>
            <a:off x="304800" y="3047999"/>
            <a:ext cx="1981200" cy="1866900"/>
          </a:xfrm>
          <a:prstGeom prst="rect">
            <a:avLst/>
          </a:prstGeom>
          <a:noFill/>
          <a:ln w="9525">
            <a:noFill/>
            <a:miter lim="800000"/>
            <a:headEnd/>
            <a:tailEnd/>
          </a:ln>
        </p:spPr>
      </p:pic>
      <p:sp>
        <p:nvSpPr>
          <p:cNvPr id="92166" name="Text Box 7"/>
          <p:cNvSpPr txBox="1">
            <a:spLocks noChangeArrowheads="1"/>
          </p:cNvSpPr>
          <p:nvPr/>
        </p:nvSpPr>
        <p:spPr bwMode="auto">
          <a:xfrm>
            <a:off x="609608" y="2667002"/>
            <a:ext cx="30480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latin typeface="Tahoma" charset="0"/>
              </a:rPr>
              <a:t>FRANCE</a:t>
            </a:r>
          </a:p>
        </p:txBody>
      </p:sp>
      <p:sp>
        <p:nvSpPr>
          <p:cNvPr id="92167" name="Text Box 8"/>
          <p:cNvSpPr txBox="1">
            <a:spLocks noChangeArrowheads="1"/>
          </p:cNvSpPr>
          <p:nvPr/>
        </p:nvSpPr>
        <p:spPr bwMode="auto">
          <a:xfrm>
            <a:off x="6588133" y="4724400"/>
            <a:ext cx="2232025" cy="338518"/>
          </a:xfrm>
          <a:prstGeom prst="rect">
            <a:avLst/>
          </a:prstGeom>
          <a:solidFill>
            <a:srgbClr val="FFFF00"/>
          </a:solidFill>
          <a:ln w="9525">
            <a:noFill/>
            <a:miter lim="800000"/>
            <a:headEnd/>
            <a:tailEnd/>
          </a:ln>
        </p:spPr>
        <p:txBody>
          <a:bodyPr lIns="91405" tIns="45702" rIns="91405" bIns="45702">
            <a:spAutoFit/>
          </a:bodyPr>
          <a:lstStyle/>
          <a:p>
            <a:pPr>
              <a:spcBef>
                <a:spcPct val="50000"/>
              </a:spcBef>
            </a:pPr>
            <a:r>
              <a:rPr lang="fr-FR" sz="1600" b="1" dirty="0">
                <a:solidFill>
                  <a:srgbClr val="C61EBA"/>
                </a:solidFill>
                <a:latin typeface="Tahoma" charset="0"/>
              </a:rPr>
              <a:t>RESTE DU MONDE</a:t>
            </a:r>
          </a:p>
        </p:txBody>
      </p:sp>
      <p:sp>
        <p:nvSpPr>
          <p:cNvPr id="92168" name="AutoShape 9"/>
          <p:cNvSpPr>
            <a:spLocks noChangeArrowheads="1"/>
          </p:cNvSpPr>
          <p:nvPr/>
        </p:nvSpPr>
        <p:spPr bwMode="auto">
          <a:xfrm>
            <a:off x="2268546" y="3933825"/>
            <a:ext cx="4287837" cy="457200"/>
          </a:xfrm>
          <a:prstGeom prst="leftRightArrow">
            <a:avLst>
              <a:gd name="adj1" fmla="val 50000"/>
              <a:gd name="adj2" fmla="val 187569"/>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168970" name="Text Box 10"/>
          <p:cNvSpPr txBox="1">
            <a:spLocks noChangeArrowheads="1"/>
          </p:cNvSpPr>
          <p:nvPr/>
        </p:nvSpPr>
        <p:spPr bwMode="auto">
          <a:xfrm>
            <a:off x="2700338" y="3933829"/>
            <a:ext cx="4343400" cy="400073"/>
          </a:xfrm>
          <a:prstGeom prst="rect">
            <a:avLst/>
          </a:prstGeom>
          <a:noFill/>
          <a:ln w="9525">
            <a:noFill/>
            <a:miter lim="800000"/>
            <a:headEnd/>
            <a:tailEnd/>
          </a:ln>
        </p:spPr>
        <p:txBody>
          <a:bodyPr lIns="91405" tIns="45702" rIns="91405" bIns="45702">
            <a:spAutoFit/>
          </a:bodyPr>
          <a:lstStyle/>
          <a:p>
            <a:pPr>
              <a:spcBef>
                <a:spcPct val="50000"/>
              </a:spcBef>
            </a:pPr>
            <a:r>
              <a:rPr lang="fr-FR" sz="2000" dirty="0">
                <a:solidFill>
                  <a:srgbClr val="000000"/>
                </a:solidFill>
              </a:rPr>
              <a:t>Échanges internationaux…</a:t>
            </a:r>
          </a:p>
        </p:txBody>
      </p:sp>
      <p:sp>
        <p:nvSpPr>
          <p:cNvPr id="168972" name="Text Box 12"/>
          <p:cNvSpPr txBox="1">
            <a:spLocks noChangeArrowheads="1"/>
          </p:cNvSpPr>
          <p:nvPr/>
        </p:nvSpPr>
        <p:spPr bwMode="auto">
          <a:xfrm>
            <a:off x="2484438" y="2565404"/>
            <a:ext cx="4392612" cy="892516"/>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400" b="1" dirty="0">
                <a:solidFill>
                  <a:schemeClr val="hlink"/>
                </a:solidFill>
              </a:rPr>
              <a:t>De biens et services privés</a:t>
            </a:r>
            <a:r>
              <a:rPr lang="fr-FR" sz="2400" b="1" dirty="0">
                <a:solidFill>
                  <a:schemeClr val="hlink"/>
                </a:solidFill>
                <a:latin typeface="Tahoma" charset="0"/>
              </a:rPr>
              <a:t> : </a:t>
            </a:r>
            <a:r>
              <a:rPr lang="fr-FR" sz="1400" b="1" dirty="0">
                <a:solidFill>
                  <a:schemeClr val="hlink"/>
                </a:solidFill>
              </a:rPr>
              <a:t>c’est-à-dire des biens produits par des pays et échangés entre eux</a:t>
            </a:r>
            <a:endParaRPr lang="fr-FR" sz="2400" b="1" dirty="0">
              <a:solidFill>
                <a:schemeClr val="hlink"/>
              </a:solidFill>
              <a:latin typeface="Tahoma" charset="0"/>
            </a:endParaRPr>
          </a:p>
        </p:txBody>
      </p:sp>
      <p:sp>
        <p:nvSpPr>
          <p:cNvPr id="92171" name="Rectangle 15"/>
          <p:cNvSpPr>
            <a:spLocks noChangeArrowheads="1"/>
          </p:cNvSpPr>
          <p:nvPr/>
        </p:nvSpPr>
        <p:spPr bwMode="auto">
          <a:xfrm>
            <a:off x="304800" y="1676400"/>
            <a:ext cx="8610600" cy="4876800"/>
          </a:xfrm>
          <a:prstGeom prst="rect">
            <a:avLst/>
          </a:prstGeom>
          <a:noFill/>
          <a:ln w="38100">
            <a:solidFill>
              <a:schemeClr val="tx1"/>
            </a:solidFill>
            <a:miter lim="800000"/>
            <a:headEnd/>
            <a:tailEnd/>
          </a:ln>
        </p:spPr>
        <p:txBody>
          <a:bodyPr wrap="none" lIns="91405" tIns="45702" rIns="91405" bIns="45702" anchor="ctr"/>
          <a:lstStyle/>
          <a:p>
            <a:endParaRPr lang="fr-FR"/>
          </a:p>
        </p:txBody>
      </p:sp>
      <p:pic>
        <p:nvPicPr>
          <p:cNvPr id="92172" name="Picture 16" descr="AG00385_"/>
          <p:cNvPicPr>
            <a:picLocks noChangeAspect="1" noChangeArrowheads="1" noCrop="1"/>
          </p:cNvPicPr>
          <p:nvPr/>
        </p:nvPicPr>
        <p:blipFill>
          <a:blip r:embed="rId7" cstate="print"/>
          <a:srcRect/>
          <a:stretch>
            <a:fillRect/>
          </a:stretch>
        </p:blipFill>
        <p:spPr bwMode="auto">
          <a:xfrm>
            <a:off x="5867408" y="404814"/>
            <a:ext cx="1954213" cy="1177925"/>
          </a:xfrm>
          <a:prstGeom prst="rect">
            <a:avLst/>
          </a:prstGeom>
          <a:noFill/>
          <a:ln w="9525">
            <a:noFill/>
            <a:miter lim="800000"/>
            <a:headEnd/>
            <a:tailEnd/>
          </a:ln>
        </p:spPr>
      </p:pic>
      <p:sp>
        <p:nvSpPr>
          <p:cNvPr id="92173" name="AutoShape 17"/>
          <p:cNvSpPr>
            <a:spLocks noChangeArrowheads="1"/>
          </p:cNvSpPr>
          <p:nvPr/>
        </p:nvSpPr>
        <p:spPr bwMode="auto">
          <a:xfrm>
            <a:off x="7010399" y="9"/>
            <a:ext cx="2133601" cy="990599"/>
          </a:xfrm>
          <a:prstGeom prst="cloudCallout">
            <a:avLst>
              <a:gd name="adj1" fmla="val -78648"/>
              <a:gd name="adj2" fmla="val 48079"/>
            </a:avLst>
          </a:prstGeom>
          <a:solidFill>
            <a:schemeClr val="accent1"/>
          </a:solidFill>
          <a:ln w="9525">
            <a:solidFill>
              <a:schemeClr val="tx1"/>
            </a:solidFill>
            <a:miter lim="800000"/>
            <a:headEnd/>
            <a:tailEnd/>
          </a:ln>
        </p:spPr>
        <p:txBody>
          <a:bodyPr lIns="91405" tIns="45702" rIns="91405" bIns="45702"/>
          <a:lstStyle/>
          <a:p>
            <a:pPr algn="ctr"/>
            <a:endParaRPr lang="fr-FR" sz="2400" dirty="0">
              <a:latin typeface="Tahoma" charset="0"/>
            </a:endParaRPr>
          </a:p>
        </p:txBody>
      </p:sp>
      <p:sp>
        <p:nvSpPr>
          <p:cNvPr id="168978" name="Text Box 18"/>
          <p:cNvSpPr txBox="1">
            <a:spLocks noChangeArrowheads="1"/>
          </p:cNvSpPr>
          <p:nvPr/>
        </p:nvSpPr>
        <p:spPr bwMode="auto">
          <a:xfrm>
            <a:off x="7239007" y="304802"/>
            <a:ext cx="1524001" cy="461628"/>
          </a:xfrm>
          <a:prstGeom prst="rect">
            <a:avLst/>
          </a:prstGeom>
          <a:noFill/>
          <a:ln w="9525">
            <a:noFill/>
            <a:miter lim="800000"/>
            <a:headEnd/>
            <a:tailEnd/>
          </a:ln>
          <a:effectLst/>
        </p:spPr>
        <p:txBody>
          <a:bodyPr lIns="91405" tIns="45702" rIns="91405" bIns="45702">
            <a:spAutoFit/>
          </a:bodyPr>
          <a:lstStyle/>
          <a:p>
            <a:pPr>
              <a:spcBef>
                <a:spcPct val="50000"/>
              </a:spcBef>
              <a:defRPr/>
            </a:pPr>
            <a:r>
              <a:rPr lang="fr-FR" sz="2400" b="1" dirty="0">
                <a:effectLst>
                  <a:outerShdw blurRad="38100" dist="38100" dir="2700000" algn="tl">
                    <a:srgbClr val="000000"/>
                  </a:outerShdw>
                </a:effectLst>
                <a:latin typeface="Tahoma" charset="0"/>
              </a:rPr>
              <a:t>O.M.C.</a:t>
            </a:r>
          </a:p>
        </p:txBody>
      </p:sp>
      <p:sp>
        <p:nvSpPr>
          <p:cNvPr id="92175" name="Text Box 25"/>
          <p:cNvSpPr txBox="1">
            <a:spLocks noChangeArrowheads="1"/>
          </p:cNvSpPr>
          <p:nvPr/>
        </p:nvSpPr>
        <p:spPr bwMode="auto">
          <a:xfrm>
            <a:off x="9" y="1"/>
            <a:ext cx="7129463" cy="830960"/>
          </a:xfrm>
          <a:prstGeom prst="rect">
            <a:avLst/>
          </a:prstGeom>
          <a:noFill/>
          <a:ln w="9525">
            <a:noFill/>
            <a:miter lim="800000"/>
            <a:headEnd/>
            <a:tailEnd/>
          </a:ln>
        </p:spPr>
        <p:txBody>
          <a:bodyPr lIns="91405" tIns="45702" rIns="91405" bIns="45702">
            <a:spAutoFit/>
          </a:bodyPr>
          <a:lstStyle/>
          <a:p>
            <a:pPr>
              <a:spcBef>
                <a:spcPct val="50000"/>
              </a:spcBef>
            </a:pPr>
            <a:r>
              <a:rPr lang="fr-FR" sz="2400" b="1" u="sng" dirty="0" smtClean="0"/>
              <a:t>2</a:t>
            </a:r>
            <a:r>
              <a:rPr lang="fr-FR" sz="2400" b="1" u="sng" baseline="30000" dirty="0" smtClean="0"/>
              <a:t>ième</a:t>
            </a:r>
            <a:r>
              <a:rPr lang="fr-FR" sz="2400" b="1" u="sng" dirty="0" smtClean="0"/>
              <a:t> </a:t>
            </a:r>
            <a:r>
              <a:rPr lang="fr-FR" sz="2400" b="1" u="sng" dirty="0"/>
              <a:t>Partie La gouvernance de l’économie mondiale et ses enjeux</a:t>
            </a:r>
          </a:p>
        </p:txBody>
      </p:sp>
      <p:sp>
        <p:nvSpPr>
          <p:cNvPr id="168986" name="Text Box 26"/>
          <p:cNvSpPr txBox="1">
            <a:spLocks noChangeArrowheads="1"/>
          </p:cNvSpPr>
          <p:nvPr/>
        </p:nvSpPr>
        <p:spPr bwMode="auto">
          <a:xfrm>
            <a:off x="6804025" y="1052517"/>
            <a:ext cx="2160588" cy="523184"/>
          </a:xfrm>
          <a:prstGeom prst="rect">
            <a:avLst/>
          </a:prstGeom>
          <a:noFill/>
          <a:ln w="9525">
            <a:noFill/>
            <a:miter lim="800000"/>
            <a:headEnd/>
            <a:tailEnd/>
          </a:ln>
        </p:spPr>
        <p:txBody>
          <a:bodyPr lIns="91405" tIns="45702" rIns="91405" bIns="45702">
            <a:spAutoFit/>
          </a:bodyPr>
          <a:lstStyle/>
          <a:p>
            <a:pPr>
              <a:spcBef>
                <a:spcPct val="50000"/>
              </a:spcBef>
            </a:pPr>
            <a:r>
              <a:rPr lang="fr-FR" sz="1400" dirty="0"/>
              <a:t>Organise et régule les échanges commerciaux</a:t>
            </a:r>
          </a:p>
        </p:txBody>
      </p:sp>
      <p:sp>
        <p:nvSpPr>
          <p:cNvPr id="92177" name="Text Box 27"/>
          <p:cNvSpPr txBox="1">
            <a:spLocks noChangeArrowheads="1"/>
          </p:cNvSpPr>
          <p:nvPr/>
        </p:nvSpPr>
        <p:spPr bwMode="auto">
          <a:xfrm>
            <a:off x="468313" y="1268422"/>
            <a:ext cx="4967287"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L’économie mondiale est composée de :</a:t>
            </a:r>
          </a:p>
        </p:txBody>
      </p:sp>
      <p:sp>
        <p:nvSpPr>
          <p:cNvPr id="92178" name="AutoShape 28"/>
          <p:cNvSpPr>
            <a:spLocks noChangeArrowheads="1"/>
          </p:cNvSpPr>
          <p:nvPr/>
        </p:nvSpPr>
        <p:spPr bwMode="auto">
          <a:xfrm>
            <a:off x="4500571" y="3357563"/>
            <a:ext cx="71437" cy="576262"/>
          </a:xfrm>
          <a:prstGeom prst="downArrow">
            <a:avLst>
              <a:gd name="adj1" fmla="val 50000"/>
              <a:gd name="adj2" fmla="val 201668"/>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168989" name="Text Box 29"/>
          <p:cNvSpPr txBox="1">
            <a:spLocks noChangeArrowheads="1"/>
          </p:cNvSpPr>
          <p:nvPr/>
        </p:nvSpPr>
        <p:spPr bwMode="auto">
          <a:xfrm>
            <a:off x="2124080" y="4581526"/>
            <a:ext cx="4535488" cy="1107959"/>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400" b="1" dirty="0">
                <a:solidFill>
                  <a:schemeClr val="hlink"/>
                </a:solidFill>
              </a:rPr>
              <a:t>De biens publics mondiaux</a:t>
            </a:r>
            <a:r>
              <a:rPr lang="fr-FR" sz="2400" b="1" dirty="0">
                <a:solidFill>
                  <a:schemeClr val="hlink"/>
                </a:solidFill>
                <a:latin typeface="Tahoma" charset="0"/>
              </a:rPr>
              <a:t> : </a:t>
            </a:r>
            <a:r>
              <a:rPr lang="fr-FR" sz="1400" b="1" dirty="0">
                <a:solidFill>
                  <a:schemeClr val="hlink"/>
                </a:solidFill>
              </a:rPr>
              <a:t>c’est-à-dire des biens qui ne sont pas  produits par un seul pays et qui appartiennent à tous. Des biens qu’il faut protéger, réguler dans l’intérêt de la planète. Comment ?</a:t>
            </a:r>
            <a:endParaRPr lang="fr-FR" sz="2400" b="1" dirty="0">
              <a:solidFill>
                <a:schemeClr val="hlink"/>
              </a:solidFill>
              <a:latin typeface="Tahoma" charset="0"/>
            </a:endParaRPr>
          </a:p>
        </p:txBody>
      </p:sp>
      <p:sp>
        <p:nvSpPr>
          <p:cNvPr id="92181" name="Text Box 31"/>
          <p:cNvSpPr txBox="1">
            <a:spLocks noChangeArrowheads="1"/>
          </p:cNvSpPr>
          <p:nvPr/>
        </p:nvSpPr>
        <p:spPr bwMode="auto">
          <a:xfrm>
            <a:off x="4643438" y="3429009"/>
            <a:ext cx="1800226" cy="383741"/>
          </a:xfrm>
          <a:prstGeom prst="rect">
            <a:avLst/>
          </a:prstGeom>
          <a:noFill/>
          <a:ln w="9525">
            <a:noFill/>
            <a:miter lim="800000"/>
            <a:headEnd/>
            <a:tailEnd/>
          </a:ln>
        </p:spPr>
        <p:txBody>
          <a:bodyPr lIns="91405" tIns="45702" rIns="91405" bIns="45702">
            <a:spAutoFit/>
          </a:bodyPr>
          <a:lstStyle/>
          <a:p>
            <a:pPr>
              <a:spcBef>
                <a:spcPct val="50000"/>
              </a:spcBef>
            </a:pPr>
            <a:r>
              <a:rPr lang="fr-FR"/>
              <a:t>Caractérisent les</a:t>
            </a:r>
          </a:p>
        </p:txBody>
      </p:sp>
      <p:sp>
        <p:nvSpPr>
          <p:cNvPr id="92182" name="AutoShape 32"/>
          <p:cNvSpPr>
            <a:spLocks noChangeArrowheads="1"/>
          </p:cNvSpPr>
          <p:nvPr/>
        </p:nvSpPr>
        <p:spPr bwMode="auto">
          <a:xfrm>
            <a:off x="4427539" y="6381750"/>
            <a:ext cx="504825" cy="476250"/>
          </a:xfrm>
          <a:prstGeom prst="downArrow">
            <a:avLst>
              <a:gd name="adj1" fmla="val 50000"/>
              <a:gd name="adj2" fmla="val 25000"/>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pic>
        <p:nvPicPr>
          <p:cNvPr id="168994" name="Picture 34" descr="g20"/>
          <p:cNvPicPr>
            <a:picLocks noChangeAspect="1" noChangeArrowheads="1"/>
          </p:cNvPicPr>
          <p:nvPr/>
        </p:nvPicPr>
        <p:blipFill>
          <a:blip r:embed="rId8" cstate="print"/>
          <a:srcRect/>
          <a:stretch>
            <a:fillRect/>
          </a:stretch>
        </p:blipFill>
        <p:spPr bwMode="auto">
          <a:xfrm>
            <a:off x="6659563" y="5300663"/>
            <a:ext cx="2263775" cy="1236662"/>
          </a:xfrm>
          <a:prstGeom prst="rect">
            <a:avLst/>
          </a:prstGeom>
          <a:noFill/>
          <a:ln w="9525">
            <a:noFill/>
            <a:miter lim="800000"/>
            <a:headEnd/>
            <a:tailEnd/>
          </a:ln>
        </p:spPr>
      </p:pic>
      <p:sp>
        <p:nvSpPr>
          <p:cNvPr id="168995" name="Text Box 35"/>
          <p:cNvSpPr txBox="1">
            <a:spLocks noChangeArrowheads="1"/>
          </p:cNvSpPr>
          <p:nvPr/>
        </p:nvSpPr>
        <p:spPr bwMode="auto">
          <a:xfrm>
            <a:off x="7380296" y="6165859"/>
            <a:ext cx="2016125" cy="383741"/>
          </a:xfrm>
          <a:prstGeom prst="rect">
            <a:avLst/>
          </a:prstGeom>
          <a:noFill/>
          <a:ln w="9525">
            <a:noFill/>
            <a:miter lim="800000"/>
            <a:headEnd/>
            <a:tailEnd/>
          </a:ln>
        </p:spPr>
        <p:txBody>
          <a:bodyPr lIns="91405" tIns="45702" rIns="91405" bIns="45702">
            <a:spAutoFit/>
          </a:bodyPr>
          <a:lstStyle/>
          <a:p>
            <a:pPr>
              <a:spcBef>
                <a:spcPct val="50000"/>
              </a:spcBef>
            </a:pPr>
            <a:r>
              <a:rPr lang="fr-FR"/>
              <a:t>G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8972">
                                            <p:txEl>
                                              <p:pRg st="0" end="0"/>
                                            </p:txEl>
                                          </p:spTgt>
                                        </p:tgtEl>
                                        <p:attrNameLst>
                                          <p:attrName>style.visibility</p:attrName>
                                        </p:attrNameLst>
                                      </p:cBhvr>
                                      <p:to>
                                        <p:strVal val="visible"/>
                                      </p:to>
                                    </p:set>
                                    <p:animEffect transition="in" filter="box(out)">
                                      <p:cBhvr>
                                        <p:cTn id="7" dur="500"/>
                                        <p:tgtEl>
                                          <p:spTgt spid="16897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8970"/>
                                        </p:tgtEl>
                                        <p:attrNameLst>
                                          <p:attrName>style.visibility</p:attrName>
                                        </p:attrNameLst>
                                      </p:cBhvr>
                                      <p:to>
                                        <p:strVal val="visible"/>
                                      </p:to>
                                    </p:set>
                                    <p:animEffect transition="in" filter="diamond(in)">
                                      <p:cBhvr>
                                        <p:cTn id="12" dur="2000"/>
                                        <p:tgtEl>
                                          <p:spTgt spid="168970"/>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68978"/>
                                        </p:tgtEl>
                                        <p:attrNameLst>
                                          <p:attrName>style.visibility</p:attrName>
                                        </p:attrNameLst>
                                      </p:cBhvr>
                                      <p:to>
                                        <p:strVal val="visible"/>
                                      </p:to>
                                    </p:set>
                                    <p:animEffect transition="in" filter="diamond(in)">
                                      <p:cBhvr>
                                        <p:cTn id="17" dur="2000"/>
                                        <p:tgtEl>
                                          <p:spTgt spid="168978"/>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68986"/>
                                        </p:tgtEl>
                                        <p:attrNameLst>
                                          <p:attrName>style.visibility</p:attrName>
                                        </p:attrNameLst>
                                      </p:cBhvr>
                                      <p:to>
                                        <p:strVal val="visible"/>
                                      </p:to>
                                    </p:set>
                                    <p:animEffect transition="in" filter="diamond(in)">
                                      <p:cBhvr>
                                        <p:cTn id="20" dur="2000"/>
                                        <p:tgtEl>
                                          <p:spTgt spid="168986"/>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8989"/>
                                        </p:tgtEl>
                                        <p:attrNameLst>
                                          <p:attrName>style.visibility</p:attrName>
                                        </p:attrNameLst>
                                      </p:cBhvr>
                                      <p:to>
                                        <p:strVal val="visible"/>
                                      </p:to>
                                    </p:set>
                                    <p:animEffect transition="in" filter="diamond(in)">
                                      <p:cBhvr>
                                        <p:cTn id="25" dur="2000"/>
                                        <p:tgtEl>
                                          <p:spTgt spid="168989"/>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68994"/>
                                        </p:tgtEl>
                                        <p:attrNameLst>
                                          <p:attrName>style.visibility</p:attrName>
                                        </p:attrNameLst>
                                      </p:cBhvr>
                                      <p:to>
                                        <p:strVal val="visible"/>
                                      </p:to>
                                    </p:set>
                                    <p:animEffect transition="in" filter="checkerboard(across)">
                                      <p:cBhvr>
                                        <p:cTn id="30" dur="500"/>
                                        <p:tgtEl>
                                          <p:spTgt spid="168994"/>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68995"/>
                                        </p:tgtEl>
                                        <p:attrNameLst>
                                          <p:attrName>style.visibility</p:attrName>
                                        </p:attrNameLst>
                                      </p:cBhvr>
                                      <p:to>
                                        <p:strVal val="visible"/>
                                      </p:to>
                                    </p:set>
                                    <p:animEffect transition="in" filter="checkerboard(across)">
                                      <p:cBhvr>
                                        <p:cTn id="33" dur="500"/>
                                        <p:tgtEl>
                                          <p:spTgt spid="168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70" grpId="0"/>
      <p:bldP spid="168972" grpId="0" build="p" autoUpdateAnimBg="0"/>
      <p:bldP spid="168978" grpId="0"/>
      <p:bldP spid="168986" grpId="0"/>
      <p:bldP spid="168989" grpId="0"/>
      <p:bldP spid="16899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3" name="Picture 5" descr="personnage_55"/>
          <p:cNvPicPr>
            <a:picLocks noChangeAspect="1" noChangeArrowheads="1" noCrop="1"/>
          </p:cNvPicPr>
          <p:nvPr/>
        </p:nvPicPr>
        <p:blipFill>
          <a:blip r:embed="rId3" cstate="print"/>
          <a:srcRect/>
          <a:stretch>
            <a:fillRect/>
          </a:stretch>
        </p:blipFill>
        <p:spPr bwMode="auto">
          <a:xfrm>
            <a:off x="3348038" y="1628775"/>
            <a:ext cx="792162" cy="527050"/>
          </a:xfrm>
          <a:prstGeom prst="rect">
            <a:avLst/>
          </a:prstGeom>
          <a:noFill/>
          <a:ln w="9525">
            <a:noFill/>
            <a:miter lim="800000"/>
            <a:headEnd/>
            <a:tailEnd/>
          </a:ln>
        </p:spPr>
      </p:pic>
      <p:sp>
        <p:nvSpPr>
          <p:cNvPr id="93187" name="Text Box 6"/>
          <p:cNvSpPr txBox="1">
            <a:spLocks noChangeArrowheads="1"/>
          </p:cNvSpPr>
          <p:nvPr/>
        </p:nvSpPr>
        <p:spPr bwMode="auto">
          <a:xfrm>
            <a:off x="1908183" y="908050"/>
            <a:ext cx="5040313"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t>On va se poser plusieurs questions ?</a:t>
            </a:r>
          </a:p>
        </p:txBody>
      </p:sp>
      <p:sp>
        <p:nvSpPr>
          <p:cNvPr id="140295" name="Line 7"/>
          <p:cNvSpPr>
            <a:spLocks noChangeShapeType="1"/>
          </p:cNvSpPr>
          <p:nvPr/>
        </p:nvSpPr>
        <p:spPr bwMode="auto">
          <a:xfrm flipH="1">
            <a:off x="1979613" y="1484313"/>
            <a:ext cx="1871662" cy="649287"/>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40296" name="Line 8"/>
          <p:cNvSpPr>
            <a:spLocks noChangeShapeType="1"/>
          </p:cNvSpPr>
          <p:nvPr/>
        </p:nvSpPr>
        <p:spPr bwMode="auto">
          <a:xfrm>
            <a:off x="3924309" y="1484313"/>
            <a:ext cx="2663825" cy="649287"/>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40297" name="Text Box 9"/>
          <p:cNvSpPr txBox="1">
            <a:spLocks noChangeArrowheads="1"/>
          </p:cNvSpPr>
          <p:nvPr/>
        </p:nvSpPr>
        <p:spPr bwMode="auto">
          <a:xfrm>
            <a:off x="395288" y="2349509"/>
            <a:ext cx="4824412" cy="383741"/>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 Quels sont les enjeux du commerce mondial ?</a:t>
            </a:r>
          </a:p>
        </p:txBody>
      </p:sp>
      <p:sp>
        <p:nvSpPr>
          <p:cNvPr id="140298" name="Line 10"/>
          <p:cNvSpPr>
            <a:spLocks noChangeShapeType="1"/>
          </p:cNvSpPr>
          <p:nvPr/>
        </p:nvSpPr>
        <p:spPr bwMode="auto">
          <a:xfrm flipH="1">
            <a:off x="1042988" y="2708284"/>
            <a:ext cx="1441450" cy="1008063"/>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40299" name="Line 11"/>
          <p:cNvSpPr>
            <a:spLocks noChangeShapeType="1"/>
          </p:cNvSpPr>
          <p:nvPr/>
        </p:nvSpPr>
        <p:spPr bwMode="auto">
          <a:xfrm>
            <a:off x="2484438" y="2708277"/>
            <a:ext cx="1439862" cy="936624"/>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40300" name="Text Box 12"/>
          <p:cNvSpPr txBox="1">
            <a:spLocks noChangeArrowheads="1"/>
          </p:cNvSpPr>
          <p:nvPr/>
        </p:nvSpPr>
        <p:spPr bwMode="auto">
          <a:xfrm>
            <a:off x="8" y="3789371"/>
            <a:ext cx="3132139" cy="646294"/>
          </a:xfrm>
          <a:prstGeom prst="rect">
            <a:avLst/>
          </a:prstGeom>
          <a:noFill/>
          <a:ln w="9525">
            <a:noFill/>
            <a:miter lim="800000"/>
            <a:headEnd/>
            <a:tailEnd/>
          </a:ln>
        </p:spPr>
        <p:txBody>
          <a:bodyPr wrap="square" lIns="91405" tIns="45702" rIns="91405" bIns="45702">
            <a:spAutoFit/>
          </a:bodyPr>
          <a:lstStyle/>
          <a:p>
            <a:pPr>
              <a:spcBef>
                <a:spcPct val="50000"/>
              </a:spcBef>
            </a:pPr>
            <a:r>
              <a:rPr lang="fr-FR" dirty="0"/>
              <a:t>Pourquoi réguler les échanges ?</a:t>
            </a:r>
          </a:p>
        </p:txBody>
      </p:sp>
      <p:sp>
        <p:nvSpPr>
          <p:cNvPr id="140301" name="Text Box 13"/>
          <p:cNvSpPr txBox="1">
            <a:spLocks noChangeArrowheads="1"/>
          </p:cNvSpPr>
          <p:nvPr/>
        </p:nvSpPr>
        <p:spPr bwMode="auto">
          <a:xfrm>
            <a:off x="2916238" y="3789363"/>
            <a:ext cx="2111048" cy="669752"/>
          </a:xfrm>
          <a:prstGeom prst="rect">
            <a:avLst/>
          </a:prstGeom>
          <a:noFill/>
          <a:ln w="9525">
            <a:noFill/>
            <a:miter lim="800000"/>
            <a:headEnd/>
            <a:tailEnd/>
          </a:ln>
        </p:spPr>
        <p:txBody>
          <a:bodyPr wrap="square" lIns="91405" tIns="45702" rIns="91405" bIns="45702">
            <a:spAutoFit/>
          </a:bodyPr>
          <a:lstStyle/>
          <a:p>
            <a:pPr>
              <a:spcBef>
                <a:spcPct val="50000"/>
              </a:spcBef>
            </a:pPr>
            <a:r>
              <a:rPr lang="fr-FR" dirty="0"/>
              <a:t>Qui et comment les réguler ?</a:t>
            </a:r>
          </a:p>
        </p:txBody>
      </p:sp>
      <p:sp>
        <p:nvSpPr>
          <p:cNvPr id="140302" name="Text Box 14"/>
          <p:cNvSpPr txBox="1">
            <a:spLocks noChangeArrowheads="1"/>
          </p:cNvSpPr>
          <p:nvPr/>
        </p:nvSpPr>
        <p:spPr bwMode="auto">
          <a:xfrm>
            <a:off x="5472115" y="2349500"/>
            <a:ext cx="3671887" cy="669752"/>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 Quels sont les enjeux des biens publics mondiaux ?</a:t>
            </a:r>
          </a:p>
        </p:txBody>
      </p:sp>
      <p:sp>
        <p:nvSpPr>
          <p:cNvPr id="140303" name="Line 15"/>
          <p:cNvSpPr>
            <a:spLocks noChangeShapeType="1"/>
          </p:cNvSpPr>
          <p:nvPr/>
        </p:nvSpPr>
        <p:spPr bwMode="auto">
          <a:xfrm flipH="1">
            <a:off x="6372225" y="3068638"/>
            <a:ext cx="431800" cy="6477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40304" name="Line 16"/>
          <p:cNvSpPr>
            <a:spLocks noChangeShapeType="1"/>
          </p:cNvSpPr>
          <p:nvPr/>
        </p:nvSpPr>
        <p:spPr bwMode="auto">
          <a:xfrm>
            <a:off x="6877050" y="3068638"/>
            <a:ext cx="1582738" cy="6477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40305" name="Text Box 17"/>
          <p:cNvSpPr txBox="1">
            <a:spLocks noChangeArrowheads="1"/>
          </p:cNvSpPr>
          <p:nvPr/>
        </p:nvSpPr>
        <p:spPr bwMode="auto">
          <a:xfrm>
            <a:off x="5364163" y="3789363"/>
            <a:ext cx="2305050" cy="669752"/>
          </a:xfrm>
          <a:prstGeom prst="rect">
            <a:avLst/>
          </a:prstGeom>
          <a:noFill/>
          <a:ln w="9525">
            <a:noFill/>
            <a:miter lim="800000"/>
            <a:headEnd/>
            <a:tailEnd/>
          </a:ln>
        </p:spPr>
        <p:txBody>
          <a:bodyPr lIns="91405" tIns="45702" rIns="91405" bIns="45702">
            <a:spAutoFit/>
          </a:bodyPr>
          <a:lstStyle/>
          <a:p>
            <a:pPr>
              <a:spcBef>
                <a:spcPct val="50000"/>
              </a:spcBef>
            </a:pPr>
            <a:r>
              <a:rPr lang="fr-FR"/>
              <a:t>Qu’est-ce qu’un bien public mondial ?</a:t>
            </a:r>
          </a:p>
        </p:txBody>
      </p:sp>
      <p:sp>
        <p:nvSpPr>
          <p:cNvPr id="140306" name="Text Box 18"/>
          <p:cNvSpPr txBox="1">
            <a:spLocks noChangeArrowheads="1"/>
          </p:cNvSpPr>
          <p:nvPr/>
        </p:nvSpPr>
        <p:spPr bwMode="auto">
          <a:xfrm>
            <a:off x="7740650" y="3860800"/>
            <a:ext cx="1403350" cy="669752"/>
          </a:xfrm>
          <a:prstGeom prst="rect">
            <a:avLst/>
          </a:prstGeom>
          <a:noFill/>
          <a:ln w="9525">
            <a:noFill/>
            <a:miter lim="800000"/>
            <a:headEnd/>
            <a:tailEnd/>
          </a:ln>
        </p:spPr>
        <p:txBody>
          <a:bodyPr lIns="91405" tIns="45702" rIns="91405" bIns="45702">
            <a:spAutoFit/>
          </a:bodyPr>
          <a:lstStyle/>
          <a:p>
            <a:pPr>
              <a:spcBef>
                <a:spcPct val="50000"/>
              </a:spcBef>
            </a:pPr>
            <a:r>
              <a:rPr lang="fr-FR"/>
              <a:t>Comment les gérer ?</a:t>
            </a:r>
          </a:p>
        </p:txBody>
      </p:sp>
      <p:pic>
        <p:nvPicPr>
          <p:cNvPr id="93200" name="Picture 19" descr="j0078622"/>
          <p:cNvPicPr>
            <a:picLocks noChangeAspect="1" noChangeArrowheads="1"/>
          </p:cNvPicPr>
          <p:nvPr/>
        </p:nvPicPr>
        <p:blipFill>
          <a:blip r:embed="rId4" cstate="print"/>
          <a:srcRect/>
          <a:stretch>
            <a:fillRect/>
          </a:stretch>
        </p:blipFill>
        <p:spPr bwMode="auto">
          <a:xfrm>
            <a:off x="323850" y="476259"/>
            <a:ext cx="1309688" cy="1539875"/>
          </a:xfrm>
          <a:prstGeom prst="rect">
            <a:avLst/>
          </a:prstGeom>
          <a:solidFill>
            <a:srgbClr val="FFFF00"/>
          </a:solid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box(out)">
                                      <p:cBhvr>
                                        <p:cTn id="7" dur="500"/>
                                        <p:tgtEl>
                                          <p:spTgt spid="140293"/>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40295"/>
                                        </p:tgtEl>
                                        <p:attrNameLst>
                                          <p:attrName>style.visibility</p:attrName>
                                        </p:attrNameLst>
                                      </p:cBhvr>
                                      <p:to>
                                        <p:strVal val="visible"/>
                                      </p:to>
                                    </p:set>
                                    <p:animEffect transition="in" filter="diamond(in)">
                                      <p:cBhvr>
                                        <p:cTn id="12" dur="2000"/>
                                        <p:tgtEl>
                                          <p:spTgt spid="140295"/>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40297"/>
                                        </p:tgtEl>
                                        <p:attrNameLst>
                                          <p:attrName>style.visibility</p:attrName>
                                        </p:attrNameLst>
                                      </p:cBhvr>
                                      <p:to>
                                        <p:strVal val="visible"/>
                                      </p:to>
                                    </p:set>
                                    <p:animEffect transition="in" filter="diamond(in)">
                                      <p:cBhvr>
                                        <p:cTn id="15" dur="2000"/>
                                        <p:tgtEl>
                                          <p:spTgt spid="140297"/>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40298"/>
                                        </p:tgtEl>
                                        <p:attrNameLst>
                                          <p:attrName>style.visibility</p:attrName>
                                        </p:attrNameLst>
                                      </p:cBhvr>
                                      <p:to>
                                        <p:strVal val="visible"/>
                                      </p:to>
                                    </p:set>
                                    <p:animEffect transition="in" filter="diamond(in)">
                                      <p:cBhvr>
                                        <p:cTn id="18" dur="2000"/>
                                        <p:tgtEl>
                                          <p:spTgt spid="140298"/>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40300"/>
                                        </p:tgtEl>
                                        <p:attrNameLst>
                                          <p:attrName>style.visibility</p:attrName>
                                        </p:attrNameLst>
                                      </p:cBhvr>
                                      <p:to>
                                        <p:strVal val="visible"/>
                                      </p:to>
                                    </p:set>
                                    <p:animEffect transition="in" filter="diamond(in)">
                                      <p:cBhvr>
                                        <p:cTn id="21" dur="2000"/>
                                        <p:tgtEl>
                                          <p:spTgt spid="14030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140299"/>
                                        </p:tgtEl>
                                        <p:attrNameLst>
                                          <p:attrName>style.visibility</p:attrName>
                                        </p:attrNameLst>
                                      </p:cBhvr>
                                      <p:to>
                                        <p:strVal val="visible"/>
                                      </p:to>
                                    </p:set>
                                    <p:animEffect transition="in" filter="diamond(in)">
                                      <p:cBhvr>
                                        <p:cTn id="24" dur="2000"/>
                                        <p:tgtEl>
                                          <p:spTgt spid="140299"/>
                                        </p:tgtEl>
                                      </p:cBhvr>
                                    </p:animEffect>
                                  </p:childTnLst>
                                </p:cTn>
                              </p:par>
                              <p:par>
                                <p:cTn id="25" presetID="8" presetClass="entr" presetSubtype="16" fill="hold" grpId="0" nodeType="withEffect">
                                  <p:stCondLst>
                                    <p:cond delay="0"/>
                                  </p:stCondLst>
                                  <p:childTnLst>
                                    <p:set>
                                      <p:cBhvr>
                                        <p:cTn id="26" dur="1" fill="hold">
                                          <p:stCondLst>
                                            <p:cond delay="0"/>
                                          </p:stCondLst>
                                        </p:cTn>
                                        <p:tgtEl>
                                          <p:spTgt spid="140301"/>
                                        </p:tgtEl>
                                        <p:attrNameLst>
                                          <p:attrName>style.visibility</p:attrName>
                                        </p:attrNameLst>
                                      </p:cBhvr>
                                      <p:to>
                                        <p:strVal val="visible"/>
                                      </p:to>
                                    </p:set>
                                    <p:animEffect transition="in" filter="diamond(in)">
                                      <p:cBhvr>
                                        <p:cTn id="27" dur="2000"/>
                                        <p:tgtEl>
                                          <p:spTgt spid="140301"/>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40296"/>
                                        </p:tgtEl>
                                        <p:attrNameLst>
                                          <p:attrName>style.visibility</p:attrName>
                                        </p:attrNameLst>
                                      </p:cBhvr>
                                      <p:to>
                                        <p:strVal val="visible"/>
                                      </p:to>
                                    </p:set>
                                    <p:animEffect transition="in" filter="diamond(in)">
                                      <p:cBhvr>
                                        <p:cTn id="32" dur="2000"/>
                                        <p:tgtEl>
                                          <p:spTgt spid="140296"/>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140302"/>
                                        </p:tgtEl>
                                        <p:attrNameLst>
                                          <p:attrName>style.visibility</p:attrName>
                                        </p:attrNameLst>
                                      </p:cBhvr>
                                      <p:to>
                                        <p:strVal val="visible"/>
                                      </p:to>
                                    </p:set>
                                    <p:animEffect transition="in" filter="diamond(in)">
                                      <p:cBhvr>
                                        <p:cTn id="35" dur="2000"/>
                                        <p:tgtEl>
                                          <p:spTgt spid="140302"/>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140303"/>
                                        </p:tgtEl>
                                        <p:attrNameLst>
                                          <p:attrName>style.visibility</p:attrName>
                                        </p:attrNameLst>
                                      </p:cBhvr>
                                      <p:to>
                                        <p:strVal val="visible"/>
                                      </p:to>
                                    </p:set>
                                    <p:animEffect transition="in" filter="diamond(in)">
                                      <p:cBhvr>
                                        <p:cTn id="38" dur="2000"/>
                                        <p:tgtEl>
                                          <p:spTgt spid="140303"/>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40304"/>
                                        </p:tgtEl>
                                        <p:attrNameLst>
                                          <p:attrName>style.visibility</p:attrName>
                                        </p:attrNameLst>
                                      </p:cBhvr>
                                      <p:to>
                                        <p:strVal val="visible"/>
                                      </p:to>
                                    </p:set>
                                    <p:animEffect transition="in" filter="diamond(in)">
                                      <p:cBhvr>
                                        <p:cTn id="41" dur="2000"/>
                                        <p:tgtEl>
                                          <p:spTgt spid="140304"/>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140305"/>
                                        </p:tgtEl>
                                        <p:attrNameLst>
                                          <p:attrName>style.visibility</p:attrName>
                                        </p:attrNameLst>
                                      </p:cBhvr>
                                      <p:to>
                                        <p:strVal val="visible"/>
                                      </p:to>
                                    </p:set>
                                    <p:animEffect transition="in" filter="diamond(in)">
                                      <p:cBhvr>
                                        <p:cTn id="44" dur="2000"/>
                                        <p:tgtEl>
                                          <p:spTgt spid="140305"/>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40306"/>
                                        </p:tgtEl>
                                        <p:attrNameLst>
                                          <p:attrName>style.visibility</p:attrName>
                                        </p:attrNameLst>
                                      </p:cBhvr>
                                      <p:to>
                                        <p:strVal val="visible"/>
                                      </p:to>
                                    </p:set>
                                    <p:animEffect transition="in" filter="diamond(in)">
                                      <p:cBhvr>
                                        <p:cTn id="47" dur="2000"/>
                                        <p:tgtEl>
                                          <p:spTgt spid="140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animBg="1"/>
      <p:bldP spid="140296" grpId="0" animBg="1"/>
      <p:bldP spid="140297" grpId="0"/>
      <p:bldP spid="140298" grpId="0" animBg="1"/>
      <p:bldP spid="140299" grpId="0" animBg="1"/>
      <p:bldP spid="140300" grpId="0"/>
      <p:bldP spid="140301" grpId="0"/>
      <p:bldP spid="140302" grpId="0"/>
      <p:bldP spid="140303" grpId="0" animBg="1"/>
      <p:bldP spid="140304" grpId="0" animBg="1"/>
      <p:bldP spid="140305" grpId="0"/>
      <p:bldP spid="14030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re 1"/>
          <p:cNvSpPr>
            <a:spLocks noGrp="1"/>
          </p:cNvSpPr>
          <p:nvPr>
            <p:ph type="title" idx="4294967295"/>
          </p:nvPr>
        </p:nvSpPr>
        <p:spPr>
          <a:xfrm>
            <a:off x="914399" y="9"/>
            <a:ext cx="8229601" cy="290513"/>
          </a:xfrm>
        </p:spPr>
        <p:txBody>
          <a:bodyPr lIns="0" rIns="0" bIns="0" anchor="b">
            <a:normAutofit fontScale="90000"/>
          </a:bodyPr>
          <a:lstStyle/>
          <a:p>
            <a:r>
              <a:rPr lang="fr-FR" sz="2000" dirty="0">
                <a:solidFill>
                  <a:srgbClr val="FF0000"/>
                </a:solidFill>
                <a:latin typeface="Times New Roman" pitchFamily="18" charset="0"/>
                <a:cs typeface="Times New Roman" pitchFamily="18" charset="0"/>
              </a:rPr>
              <a:t>La note de synthèse à l’épreuve d’économie en bref</a:t>
            </a:r>
          </a:p>
        </p:txBody>
      </p:sp>
      <p:sp>
        <p:nvSpPr>
          <p:cNvPr id="94211" name="Espace réservé du contenu 2"/>
          <p:cNvSpPr>
            <a:spLocks noGrp="1"/>
          </p:cNvSpPr>
          <p:nvPr>
            <p:ph idx="4294967295"/>
          </p:nvPr>
        </p:nvSpPr>
        <p:spPr>
          <a:xfrm>
            <a:off x="395296" y="404822"/>
            <a:ext cx="8748712" cy="6264275"/>
          </a:xfrm>
        </p:spPr>
        <p:txBody>
          <a:bodyPr>
            <a:normAutofit/>
          </a:bodyPr>
          <a:lstStyle/>
          <a:p>
            <a:pPr marL="272942" indent="-272942" algn="ctr">
              <a:buNone/>
            </a:pPr>
            <a:r>
              <a:rPr lang="fr-FR" sz="1400" b="1" dirty="0">
                <a:latin typeface="Times New Roman" pitchFamily="18" charset="0"/>
                <a:cs typeface="Times New Roman" pitchFamily="18" charset="0"/>
              </a:rPr>
              <a:t>Un titre correspondant à l’objet de l’étude</a:t>
            </a:r>
          </a:p>
          <a:p>
            <a:pPr marL="272942" indent="-272942">
              <a:buNone/>
            </a:pPr>
            <a:r>
              <a:rPr lang="fr-FR" sz="1400" b="1" dirty="0">
                <a:latin typeface="Times New Roman" pitchFamily="18" charset="0"/>
                <a:cs typeface="Times New Roman" pitchFamily="18" charset="0"/>
              </a:rPr>
              <a:t>Rappel du contexte de l’étude ou introduction « minimaliste </a:t>
            </a:r>
            <a:r>
              <a:rPr lang="fr-FR" sz="1400" dirty="0">
                <a:latin typeface="Times New Roman" pitchFamily="18" charset="0"/>
                <a:cs typeface="Times New Roman" pitchFamily="18" charset="0"/>
              </a:rPr>
              <a:t>»</a:t>
            </a:r>
          </a:p>
          <a:p>
            <a:pPr marL="272942" indent="-272942"/>
            <a:r>
              <a:rPr lang="fr-FR" sz="1400" dirty="0">
                <a:latin typeface="Times New Roman" pitchFamily="18" charset="0"/>
                <a:cs typeface="Times New Roman" pitchFamily="18" charset="0"/>
              </a:rPr>
              <a:t>Présentation succincte du thème étudié</a:t>
            </a:r>
          </a:p>
          <a:p>
            <a:pPr marL="272942" indent="-272942"/>
            <a:r>
              <a:rPr lang="fr-FR" sz="1400" dirty="0">
                <a:latin typeface="Times New Roman" pitchFamily="18" charset="0"/>
                <a:cs typeface="Times New Roman" pitchFamily="18" charset="0"/>
              </a:rPr>
              <a:t>Annonce du plan</a:t>
            </a:r>
          </a:p>
          <a:p>
            <a:pPr marL="272942" indent="-272942">
              <a:buNone/>
            </a:pPr>
            <a:endParaRPr lang="fr-FR" sz="1400" dirty="0">
              <a:latin typeface="Times New Roman" pitchFamily="18" charset="0"/>
              <a:cs typeface="Times New Roman" pitchFamily="18" charset="0"/>
            </a:endParaRPr>
          </a:p>
          <a:p>
            <a:pPr marL="272942" indent="-272942">
              <a:buNone/>
            </a:pPr>
            <a:r>
              <a:rPr lang="fr-FR" sz="1400" b="1" dirty="0">
                <a:latin typeface="Times New Roman" pitchFamily="18" charset="0"/>
                <a:cs typeface="Times New Roman" pitchFamily="18" charset="0"/>
              </a:rPr>
              <a:t>Ier Partie : titre de la partie correspondant au questionnement</a:t>
            </a:r>
          </a:p>
          <a:p>
            <a:pPr marL="272942" indent="-272942">
              <a:buNone/>
            </a:pPr>
            <a:r>
              <a:rPr lang="fr-FR" sz="1400" dirty="0">
                <a:latin typeface="Times New Roman" pitchFamily="18" charset="0"/>
                <a:cs typeface="Times New Roman" pitchFamily="18" charset="0"/>
              </a:rPr>
              <a:t>Mini introduction</a:t>
            </a:r>
          </a:p>
          <a:p>
            <a:pPr marL="272942" indent="-272942">
              <a:buNone/>
            </a:pPr>
            <a:r>
              <a:rPr lang="fr-FR" sz="1400" dirty="0">
                <a:latin typeface="Times New Roman" pitchFamily="18" charset="0"/>
                <a:cs typeface="Times New Roman" pitchFamily="18" charset="0"/>
              </a:rPr>
              <a:t>	1</a:t>
            </a:r>
            <a:r>
              <a:rPr lang="fr-FR" sz="1400" baseline="30000" dirty="0">
                <a:latin typeface="Times New Roman" pitchFamily="18" charset="0"/>
                <a:cs typeface="Times New Roman" pitchFamily="18" charset="0"/>
              </a:rPr>
              <a:t>er</a:t>
            </a:r>
            <a:r>
              <a:rPr lang="fr-FR" sz="1400" dirty="0">
                <a:latin typeface="Times New Roman" pitchFamily="18" charset="0"/>
                <a:cs typeface="Times New Roman" pitchFamily="18" charset="0"/>
              </a:rPr>
              <a:t> sous-partie : titre de la sous-partie correspondant au questionnement</a:t>
            </a:r>
          </a:p>
          <a:p>
            <a:pPr marL="272942" indent="-272942">
              <a:buNone/>
            </a:pPr>
            <a:r>
              <a:rPr lang="fr-FR" sz="1400" dirty="0">
                <a:latin typeface="Times New Roman" pitchFamily="18" charset="0"/>
                <a:cs typeface="Times New Roman" pitchFamily="18" charset="0"/>
              </a:rPr>
              <a:t>	2</a:t>
            </a:r>
            <a:r>
              <a:rPr lang="fr-FR" sz="1400" baseline="30000" dirty="0">
                <a:latin typeface="Times New Roman" pitchFamily="18" charset="0"/>
                <a:cs typeface="Times New Roman" pitchFamily="18" charset="0"/>
              </a:rPr>
              <a:t>ème</a:t>
            </a:r>
            <a:r>
              <a:rPr lang="fr-FR" sz="1400" dirty="0">
                <a:latin typeface="Times New Roman" pitchFamily="18" charset="0"/>
                <a:cs typeface="Times New Roman" pitchFamily="18" charset="0"/>
              </a:rPr>
              <a:t> sous-partie : Idem</a:t>
            </a:r>
          </a:p>
          <a:p>
            <a:pPr marL="272942" indent="-272942">
              <a:buNone/>
            </a:pPr>
            <a:r>
              <a:rPr lang="fr-FR" sz="1400" dirty="0">
                <a:latin typeface="Times New Roman" pitchFamily="18" charset="0"/>
                <a:cs typeface="Times New Roman" pitchFamily="18" charset="0"/>
              </a:rPr>
              <a:t>Phrase de transition</a:t>
            </a:r>
          </a:p>
          <a:p>
            <a:pPr marL="272942" indent="-272942">
              <a:buNone/>
            </a:pPr>
            <a:endParaRPr lang="fr-FR" sz="1400" dirty="0">
              <a:latin typeface="Times New Roman" pitchFamily="18" charset="0"/>
              <a:cs typeface="Times New Roman" pitchFamily="18" charset="0"/>
            </a:endParaRPr>
          </a:p>
          <a:p>
            <a:pPr marL="272942" indent="-272942">
              <a:buNone/>
            </a:pPr>
            <a:r>
              <a:rPr lang="fr-FR" sz="1400" b="1" dirty="0">
                <a:latin typeface="Times New Roman" pitchFamily="18" charset="0"/>
                <a:cs typeface="Times New Roman" pitchFamily="18" charset="0"/>
              </a:rPr>
              <a:t>IIème Partie : titre de la partie correspondant au questionnement</a:t>
            </a:r>
          </a:p>
          <a:p>
            <a:pPr marL="272942" indent="-272942">
              <a:buNone/>
            </a:pPr>
            <a:r>
              <a:rPr lang="fr-FR" sz="1400" dirty="0">
                <a:latin typeface="Times New Roman" pitchFamily="18" charset="0"/>
                <a:cs typeface="Times New Roman" pitchFamily="18" charset="0"/>
              </a:rPr>
              <a:t>Mini introduction</a:t>
            </a:r>
          </a:p>
          <a:p>
            <a:pPr marL="272942" indent="-272942">
              <a:buNone/>
            </a:pPr>
            <a:r>
              <a:rPr lang="fr-FR" sz="1400" dirty="0">
                <a:latin typeface="Times New Roman" pitchFamily="18" charset="0"/>
                <a:cs typeface="Times New Roman" pitchFamily="18" charset="0"/>
              </a:rPr>
              <a:t>	1</a:t>
            </a:r>
            <a:r>
              <a:rPr lang="fr-FR" sz="1400" baseline="30000" dirty="0">
                <a:latin typeface="Times New Roman" pitchFamily="18" charset="0"/>
                <a:cs typeface="Times New Roman" pitchFamily="18" charset="0"/>
              </a:rPr>
              <a:t>er</a:t>
            </a:r>
            <a:r>
              <a:rPr lang="fr-FR" sz="1400" dirty="0">
                <a:latin typeface="Times New Roman" pitchFamily="18" charset="0"/>
                <a:cs typeface="Times New Roman" pitchFamily="18" charset="0"/>
              </a:rPr>
              <a:t> sous-partie : titre de la sous-partie correspondant au questionnement</a:t>
            </a:r>
          </a:p>
          <a:p>
            <a:pPr marL="272942" indent="-272942">
              <a:buNone/>
            </a:pPr>
            <a:r>
              <a:rPr lang="fr-FR" sz="1400" dirty="0">
                <a:latin typeface="Times New Roman" pitchFamily="18" charset="0"/>
                <a:cs typeface="Times New Roman" pitchFamily="18" charset="0"/>
              </a:rPr>
              <a:t>	2</a:t>
            </a:r>
            <a:r>
              <a:rPr lang="fr-FR" sz="1400" baseline="30000" dirty="0">
                <a:latin typeface="Times New Roman" pitchFamily="18" charset="0"/>
                <a:cs typeface="Times New Roman" pitchFamily="18" charset="0"/>
              </a:rPr>
              <a:t>ème</a:t>
            </a:r>
            <a:r>
              <a:rPr lang="fr-FR" sz="1400" dirty="0">
                <a:latin typeface="Times New Roman" pitchFamily="18" charset="0"/>
                <a:cs typeface="Times New Roman" pitchFamily="18" charset="0"/>
              </a:rPr>
              <a:t> sous-partie : Idem</a:t>
            </a:r>
          </a:p>
          <a:p>
            <a:pPr marL="272942" indent="-272942">
              <a:buNone/>
            </a:pPr>
            <a:endParaRPr lang="fr-FR" sz="1400" dirty="0">
              <a:latin typeface="Times New Roman" pitchFamily="18" charset="0"/>
              <a:cs typeface="Times New Roman" pitchFamily="18" charset="0"/>
            </a:endParaRPr>
          </a:p>
          <a:p>
            <a:pPr marL="272942" indent="-272942">
              <a:buNone/>
            </a:pPr>
            <a:r>
              <a:rPr lang="fr-FR" sz="1400" dirty="0">
                <a:latin typeface="Times New Roman" pitchFamily="18" charset="0"/>
                <a:cs typeface="Times New Roman" pitchFamily="18" charset="0"/>
              </a:rPr>
              <a:t>AUCUNE CONCLUSION</a:t>
            </a:r>
          </a:p>
          <a:p>
            <a:pPr marL="272942" indent="-272942">
              <a:buNone/>
            </a:pPr>
            <a:endParaRPr lang="fr-FR" sz="1400" dirty="0">
              <a:latin typeface="Times New Roman" pitchFamily="18" charset="0"/>
              <a:cs typeface="Times New Roman" pitchFamily="18" charset="0"/>
            </a:endParaRPr>
          </a:p>
          <a:p>
            <a:pPr marL="272942" indent="-272942">
              <a:buNone/>
            </a:pPr>
            <a:r>
              <a:rPr lang="fr-FR" sz="1400" u="sng" dirty="0">
                <a:solidFill>
                  <a:srgbClr val="FF0000"/>
                </a:solidFill>
                <a:latin typeface="Times New Roman" pitchFamily="18" charset="0"/>
                <a:cs typeface="Times New Roman" pitchFamily="18" charset="0"/>
              </a:rPr>
              <a:t>Remarque 1 </a:t>
            </a:r>
            <a:r>
              <a:rPr lang="fr-FR" sz="1400" dirty="0">
                <a:solidFill>
                  <a:srgbClr val="FF0000"/>
                </a:solidFill>
                <a:latin typeface="Times New Roman" pitchFamily="18" charset="0"/>
                <a:cs typeface="Times New Roman" pitchFamily="18" charset="0"/>
              </a:rPr>
              <a:t>: La structure de la note peut comprendre 2 ou 3 parties, 2 ou 3 sous-parties en fonction du questionnement</a:t>
            </a:r>
          </a:p>
          <a:p>
            <a:pPr marL="272942" indent="-272942">
              <a:buNone/>
            </a:pPr>
            <a:r>
              <a:rPr lang="fr-FR" sz="1400" u="sng" dirty="0">
                <a:solidFill>
                  <a:srgbClr val="FF0000"/>
                </a:solidFill>
                <a:latin typeface="Times New Roman" pitchFamily="18" charset="0"/>
                <a:cs typeface="Times New Roman" pitchFamily="18" charset="0"/>
              </a:rPr>
              <a:t>Remarque 2 </a:t>
            </a:r>
            <a:r>
              <a:rPr lang="fr-FR" sz="1400" dirty="0">
                <a:solidFill>
                  <a:srgbClr val="FF0000"/>
                </a:solidFill>
                <a:latin typeface="Times New Roman" pitchFamily="18" charset="0"/>
                <a:cs typeface="Times New Roman" pitchFamily="18" charset="0"/>
              </a:rPr>
              <a:t>: L’exploitation judicieuse des documents est un aspect essentiel de la nouvelle épreuve toutefois, toute paraphrase sera naturellement sanctionnée.</a:t>
            </a:r>
          </a:p>
          <a:p>
            <a:pPr marL="272942" indent="-272942">
              <a:buNone/>
            </a:pPr>
            <a:r>
              <a:rPr lang="fr-FR" sz="1400" u="sng" dirty="0">
                <a:solidFill>
                  <a:srgbClr val="FF0000"/>
                </a:solidFill>
                <a:latin typeface="Times New Roman" pitchFamily="18" charset="0"/>
                <a:cs typeface="Times New Roman" pitchFamily="18" charset="0"/>
              </a:rPr>
              <a:t>Remarque 3 </a:t>
            </a:r>
            <a:r>
              <a:rPr lang="fr-FR" sz="1400" dirty="0">
                <a:solidFill>
                  <a:srgbClr val="FF0000"/>
                </a:solidFill>
                <a:latin typeface="Times New Roman" pitchFamily="18" charset="0"/>
                <a:cs typeface="Times New Roman" pitchFamily="18" charset="0"/>
              </a:rPr>
              <a:t>: Les éléments théoriques et conceptuels que le candidat pourra éventuellement apportés à sa note de synthèse seront valorisés. </a:t>
            </a:r>
          </a:p>
        </p:txBody>
      </p:sp>
      <p:sp>
        <p:nvSpPr>
          <p:cNvPr id="94212" name="AutoShape 4"/>
          <p:cNvSpPr>
            <a:spLocks/>
          </p:cNvSpPr>
          <p:nvPr/>
        </p:nvSpPr>
        <p:spPr bwMode="auto">
          <a:xfrm>
            <a:off x="5148271" y="692153"/>
            <a:ext cx="360363" cy="865188"/>
          </a:xfrm>
          <a:prstGeom prst="rightBrace">
            <a:avLst>
              <a:gd name="adj1" fmla="val 20007"/>
              <a:gd name="adj2" fmla="val 50000"/>
            </a:avLst>
          </a:prstGeom>
          <a:noFill/>
          <a:ln w="9525">
            <a:solidFill>
              <a:schemeClr val="tx1"/>
            </a:solidFill>
            <a:round/>
            <a:headEnd/>
            <a:tailEnd/>
          </a:ln>
        </p:spPr>
        <p:txBody>
          <a:bodyPr wrap="none" lIns="91405" tIns="45702" rIns="91405" bIns="45702" anchor="ctr"/>
          <a:lstStyle/>
          <a:p>
            <a:endParaRPr lang="fr-FR"/>
          </a:p>
        </p:txBody>
      </p:sp>
      <p:sp>
        <p:nvSpPr>
          <p:cNvPr id="94213" name="Text Box 5"/>
          <p:cNvSpPr txBox="1">
            <a:spLocks noChangeArrowheads="1"/>
          </p:cNvSpPr>
          <p:nvPr/>
        </p:nvSpPr>
        <p:spPr bwMode="auto">
          <a:xfrm>
            <a:off x="5651500" y="908059"/>
            <a:ext cx="2592388" cy="383741"/>
          </a:xfrm>
          <a:prstGeom prst="rect">
            <a:avLst/>
          </a:prstGeom>
          <a:noFill/>
          <a:ln w="9525">
            <a:noFill/>
            <a:miter lim="800000"/>
            <a:headEnd/>
            <a:tailEnd/>
          </a:ln>
        </p:spPr>
        <p:txBody>
          <a:bodyPr lIns="91405" tIns="45702" rIns="91405" bIns="45702">
            <a:spAutoFit/>
          </a:bodyPr>
          <a:lstStyle/>
          <a:p>
            <a:pPr>
              <a:spcBef>
                <a:spcPct val="50000"/>
              </a:spcBef>
            </a:pPr>
            <a:r>
              <a:rPr lang="fr-FR"/>
              <a:t>Introduction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j0078622"/>
          <p:cNvPicPr>
            <a:picLocks noChangeAspect="1" noChangeArrowheads="1"/>
          </p:cNvPicPr>
          <p:nvPr/>
        </p:nvPicPr>
        <p:blipFill>
          <a:blip r:embed="rId2" cstate="print"/>
          <a:srcRect/>
          <a:stretch>
            <a:fillRect/>
          </a:stretch>
        </p:blipFill>
        <p:spPr bwMode="auto">
          <a:xfrm>
            <a:off x="8" y="3"/>
            <a:ext cx="796925" cy="936624"/>
          </a:xfrm>
          <a:prstGeom prst="rect">
            <a:avLst/>
          </a:prstGeom>
          <a:solidFill>
            <a:srgbClr val="FFFF00"/>
          </a:solidFill>
          <a:ln w="9525">
            <a:noFill/>
            <a:miter lim="800000"/>
            <a:headEnd/>
            <a:tailEnd/>
          </a:ln>
        </p:spPr>
      </p:pic>
      <p:sp>
        <p:nvSpPr>
          <p:cNvPr id="95235" name="Text Box 5"/>
          <p:cNvSpPr txBox="1">
            <a:spLocks noChangeArrowheads="1"/>
          </p:cNvSpPr>
          <p:nvPr/>
        </p:nvSpPr>
        <p:spPr bwMode="auto">
          <a:xfrm>
            <a:off x="900121" y="9"/>
            <a:ext cx="5400675" cy="383741"/>
          </a:xfrm>
          <a:prstGeom prst="rect">
            <a:avLst/>
          </a:prstGeom>
          <a:noFill/>
          <a:ln w="9525">
            <a:noFill/>
            <a:miter lim="800000"/>
            <a:headEnd/>
            <a:tailEnd/>
          </a:ln>
        </p:spPr>
        <p:txBody>
          <a:bodyPr lIns="91405" tIns="45702" rIns="91405" bIns="45702">
            <a:spAutoFit/>
          </a:bodyPr>
          <a:lstStyle/>
          <a:p>
            <a:pPr>
              <a:spcBef>
                <a:spcPct val="50000"/>
              </a:spcBef>
            </a:pPr>
            <a:r>
              <a:rPr lang="fr-FR" dirty="0">
                <a:solidFill>
                  <a:srgbClr val="FF0000"/>
                </a:solidFill>
              </a:rPr>
              <a:t>Corrigé du DM sur la dette publique</a:t>
            </a:r>
          </a:p>
        </p:txBody>
      </p:sp>
      <p:sp>
        <p:nvSpPr>
          <p:cNvPr id="95236" name="Text Box 6"/>
          <p:cNvSpPr txBox="1">
            <a:spLocks noChangeArrowheads="1"/>
          </p:cNvSpPr>
          <p:nvPr/>
        </p:nvSpPr>
        <p:spPr bwMode="auto">
          <a:xfrm>
            <a:off x="1403358" y="476259"/>
            <a:ext cx="6697663" cy="383741"/>
          </a:xfrm>
          <a:prstGeom prst="rect">
            <a:avLst/>
          </a:prstGeom>
          <a:noFill/>
          <a:ln w="9525">
            <a:noFill/>
            <a:miter lim="800000"/>
            <a:headEnd/>
            <a:tailEnd/>
          </a:ln>
        </p:spPr>
        <p:txBody>
          <a:bodyPr lIns="91405" tIns="45702" rIns="91405" bIns="45702">
            <a:spAutoFit/>
          </a:bodyPr>
          <a:lstStyle/>
          <a:p>
            <a:pPr algn="ctr">
              <a:spcBef>
                <a:spcPct val="50000"/>
              </a:spcBef>
            </a:pPr>
            <a:r>
              <a:rPr lang="fr-FR" b="1"/>
              <a:t>L’accroissement de la dette publique de la France</a:t>
            </a:r>
          </a:p>
        </p:txBody>
      </p:sp>
      <p:sp>
        <p:nvSpPr>
          <p:cNvPr id="95237" name="Text Box 7"/>
          <p:cNvSpPr txBox="1">
            <a:spLocks noChangeArrowheads="1"/>
          </p:cNvSpPr>
          <p:nvPr/>
        </p:nvSpPr>
        <p:spPr bwMode="auto">
          <a:xfrm>
            <a:off x="684213" y="1125547"/>
            <a:ext cx="6048375" cy="383741"/>
          </a:xfrm>
          <a:prstGeom prst="rect">
            <a:avLst/>
          </a:prstGeom>
          <a:noFill/>
          <a:ln w="9525">
            <a:noFill/>
            <a:miter lim="800000"/>
            <a:headEnd/>
            <a:tailEnd/>
          </a:ln>
        </p:spPr>
        <p:txBody>
          <a:bodyPr lIns="91405" tIns="45702" rIns="91405" bIns="45702">
            <a:spAutoFit/>
          </a:bodyPr>
          <a:lstStyle/>
          <a:p>
            <a:pPr>
              <a:spcBef>
                <a:spcPct val="50000"/>
              </a:spcBef>
            </a:pPr>
            <a:r>
              <a:rPr lang="fr-FR" u="sng"/>
              <a:t>Introduction : </a:t>
            </a:r>
          </a:p>
        </p:txBody>
      </p:sp>
      <p:sp>
        <p:nvSpPr>
          <p:cNvPr id="95238" name="Text Box 8"/>
          <p:cNvSpPr txBox="1">
            <a:spLocks noChangeArrowheads="1"/>
          </p:cNvSpPr>
          <p:nvPr/>
        </p:nvSpPr>
        <p:spPr bwMode="auto">
          <a:xfrm>
            <a:off x="2411413" y="1125541"/>
            <a:ext cx="6121400" cy="1670792"/>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 Définition de la dette publique</a:t>
            </a:r>
          </a:p>
          <a:p>
            <a:pPr>
              <a:spcBef>
                <a:spcPct val="50000"/>
              </a:spcBef>
              <a:buFontTx/>
              <a:buChar char="•"/>
            </a:pPr>
            <a:r>
              <a:rPr lang="fr-FR"/>
              <a:t>Présentation très succincte du thème : évolution de la dette</a:t>
            </a:r>
          </a:p>
          <a:p>
            <a:pPr>
              <a:spcBef>
                <a:spcPct val="50000"/>
              </a:spcBef>
              <a:buFontTx/>
              <a:buChar char="•"/>
            </a:pPr>
            <a:r>
              <a:rPr lang="fr-FR"/>
              <a:t>Annonce du plan reprenant les questions</a:t>
            </a:r>
          </a:p>
          <a:p>
            <a:pPr>
              <a:spcBef>
                <a:spcPct val="50000"/>
              </a:spcBef>
              <a:buFontTx/>
              <a:buChar char="•"/>
            </a:pPr>
            <a:endParaRPr lang="fr-FR"/>
          </a:p>
        </p:txBody>
      </p:sp>
      <p:sp>
        <p:nvSpPr>
          <p:cNvPr id="95239" name="Text Box 9"/>
          <p:cNvSpPr txBox="1">
            <a:spLocks noChangeArrowheads="1"/>
          </p:cNvSpPr>
          <p:nvPr/>
        </p:nvSpPr>
        <p:spPr bwMode="auto">
          <a:xfrm>
            <a:off x="250825" y="2492376"/>
            <a:ext cx="8497888" cy="4244893"/>
          </a:xfrm>
          <a:prstGeom prst="rect">
            <a:avLst/>
          </a:prstGeom>
          <a:noFill/>
          <a:ln w="9525">
            <a:noFill/>
            <a:miter lim="800000"/>
            <a:headEnd/>
            <a:tailEnd/>
          </a:ln>
        </p:spPr>
        <p:txBody>
          <a:bodyPr lIns="91405" tIns="45702" rIns="91405" bIns="45702">
            <a:spAutoFit/>
          </a:bodyPr>
          <a:lstStyle/>
          <a:p>
            <a:pPr>
              <a:spcBef>
                <a:spcPct val="50000"/>
              </a:spcBef>
            </a:pPr>
            <a:r>
              <a:rPr lang="fr-FR" b="1" u="sng"/>
              <a:t>Première partie : Les principaux facteurs expliquant l’évolution de la dette publique</a:t>
            </a:r>
          </a:p>
          <a:p>
            <a:pPr>
              <a:spcBef>
                <a:spcPct val="50000"/>
              </a:spcBef>
            </a:pPr>
            <a:r>
              <a:rPr lang="fr-FR"/>
              <a:t>On peut distinguer deux grands facteurs expliquant la hausse de la dette publique : les facteurs conjoncturels et les facteurs structurels.</a:t>
            </a:r>
          </a:p>
          <a:p>
            <a:pPr>
              <a:spcBef>
                <a:spcPct val="50000"/>
              </a:spcBef>
            </a:pPr>
            <a:r>
              <a:rPr lang="fr-FR" u="sng"/>
              <a:t>A/ Les facteurs conjoncturels</a:t>
            </a:r>
          </a:p>
          <a:p>
            <a:pPr>
              <a:spcBef>
                <a:spcPct val="50000"/>
              </a:spcBef>
              <a:buFontTx/>
              <a:buChar char="•"/>
            </a:pPr>
            <a:r>
              <a:rPr lang="fr-FR"/>
              <a:t> La crise économique de 2008 =&gt; récession=&gt; moins de recettes fiscales et une hausse des dépenses publiques=&gt; creusement du déficit budgétaire.</a:t>
            </a:r>
          </a:p>
          <a:p>
            <a:pPr>
              <a:spcBef>
                <a:spcPct val="50000"/>
              </a:spcBef>
              <a:buFontTx/>
              <a:buChar char="•"/>
            </a:pPr>
            <a:r>
              <a:rPr lang="fr-FR"/>
              <a:t>La politique économique de relance en 2009 ( Keynes) : elle s’est traduite par une augmentation des dépenses de l’Etat ( investissement publiques, aides de l’Etat aux entreprises….). Cette relance était nécessaire pour sortir au plus vite de la crise. Elle a provoqué une explosion du déficit budgétaire =&gt; Financement sur le marché financier ( emprunt de l’Etat)=&gt; Hausse de la dette.</a:t>
            </a:r>
          </a:p>
          <a:p>
            <a:pPr>
              <a:spcBef>
                <a:spcPct val="50000"/>
              </a:spcBef>
            </a:pPr>
            <a:r>
              <a:rPr lang="fr-FR"/>
              <a:t>B/ </a:t>
            </a:r>
            <a:r>
              <a:rPr lang="fr-FR" u="sng"/>
              <a:t>Les facteurs structurels</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5"/>
          <p:cNvSpPr txBox="1">
            <a:spLocks noChangeArrowheads="1"/>
          </p:cNvSpPr>
          <p:nvPr/>
        </p:nvSpPr>
        <p:spPr bwMode="auto">
          <a:xfrm>
            <a:off x="395289" y="260351"/>
            <a:ext cx="8569325" cy="3139285"/>
          </a:xfrm>
          <a:prstGeom prst="rect">
            <a:avLst/>
          </a:prstGeom>
          <a:noFill/>
          <a:ln w="9525">
            <a:noFill/>
            <a:miter lim="800000"/>
            <a:headEnd/>
            <a:tailEnd/>
          </a:ln>
        </p:spPr>
        <p:txBody>
          <a:bodyPr lIns="91405" tIns="45702" rIns="91405" bIns="45702">
            <a:spAutoFit/>
          </a:bodyPr>
          <a:lstStyle/>
          <a:p>
            <a:pPr>
              <a:spcBef>
                <a:spcPct val="50000"/>
              </a:spcBef>
            </a:pPr>
            <a:r>
              <a:rPr lang="fr-FR"/>
              <a:t>Montrez ici qu’avant la crise de 2008, la dette était déjà inquiétante car élevée. Pourquoi ?</a:t>
            </a:r>
          </a:p>
          <a:p>
            <a:pPr>
              <a:spcBef>
                <a:spcPct val="50000"/>
              </a:spcBef>
              <a:buFontTx/>
              <a:buChar char="•"/>
            </a:pPr>
            <a:r>
              <a:rPr lang="fr-FR"/>
              <a:t> Déficits de la sécurité sociale Chroniques : Séc. Soc. Les dépenses sont &gt; aux recettes =&gt; déficit</a:t>
            </a:r>
          </a:p>
          <a:p>
            <a:pPr>
              <a:spcBef>
                <a:spcPct val="50000"/>
              </a:spcBef>
              <a:buFontTx/>
              <a:buChar char="•"/>
            </a:pPr>
            <a:r>
              <a:rPr lang="fr-FR"/>
              <a:t>Politique économique des Pouvoirs Publics : Baisse des impôts ( bouclier fiscal, défiscalisation des heures supplémentaires, baisse de la tva des restaurateurs) =&gt; moins de recettes, alors que les dépenses publiques augmentaient =&gt; Déficit budgétaire et financement par l’emprunt sur le marché financier</a:t>
            </a:r>
          </a:p>
          <a:p>
            <a:pPr>
              <a:spcBef>
                <a:spcPct val="50000"/>
              </a:spcBef>
            </a:pPr>
            <a:r>
              <a:rPr lang="fr-FR" b="1" i="1"/>
              <a:t>Transition </a:t>
            </a:r>
          </a:p>
          <a:p>
            <a:pPr>
              <a:spcBef>
                <a:spcPct val="50000"/>
              </a:spcBef>
            </a:pPr>
            <a:endParaRPr lang="fr-FR"/>
          </a:p>
        </p:txBody>
      </p:sp>
      <p:sp>
        <p:nvSpPr>
          <p:cNvPr id="96259" name="Text Box 6"/>
          <p:cNvSpPr txBox="1">
            <a:spLocks noChangeArrowheads="1"/>
          </p:cNvSpPr>
          <p:nvPr/>
        </p:nvSpPr>
        <p:spPr bwMode="auto">
          <a:xfrm>
            <a:off x="395288" y="3141667"/>
            <a:ext cx="8353425" cy="3672870"/>
          </a:xfrm>
          <a:prstGeom prst="rect">
            <a:avLst/>
          </a:prstGeom>
          <a:noFill/>
          <a:ln w="9525">
            <a:noFill/>
            <a:miter lim="800000"/>
            <a:headEnd/>
            <a:tailEnd/>
          </a:ln>
        </p:spPr>
        <p:txBody>
          <a:bodyPr lIns="91405" tIns="45702" rIns="91405" bIns="45702">
            <a:spAutoFit/>
          </a:bodyPr>
          <a:lstStyle/>
          <a:p>
            <a:pPr>
              <a:spcBef>
                <a:spcPct val="50000"/>
              </a:spcBef>
            </a:pPr>
            <a:r>
              <a:rPr lang="fr-FR" b="1" u="sng"/>
              <a:t>Deuxième partie : Les principaux risques liés à la montée de la dette publique</a:t>
            </a:r>
          </a:p>
          <a:p>
            <a:pPr>
              <a:spcBef>
                <a:spcPct val="50000"/>
              </a:spcBef>
            </a:pPr>
            <a:r>
              <a:rPr lang="fr-FR"/>
              <a:t>Mini introduction : vous annoncez les principaux risques</a:t>
            </a:r>
          </a:p>
          <a:p>
            <a:pPr>
              <a:spcBef>
                <a:spcPct val="50000"/>
              </a:spcBef>
            </a:pPr>
            <a:r>
              <a:rPr lang="fr-FR" u="sng"/>
              <a:t>A/ Les risques financiers</a:t>
            </a:r>
          </a:p>
          <a:p>
            <a:pPr>
              <a:spcBef>
                <a:spcPct val="50000"/>
              </a:spcBef>
              <a:buFontTx/>
              <a:buChar char="•"/>
            </a:pPr>
            <a:r>
              <a:rPr lang="fr-FR"/>
              <a:t>Eviction de l’investissement privé par l’invest. Public donc freine la croissance</a:t>
            </a:r>
          </a:p>
          <a:p>
            <a:pPr>
              <a:spcBef>
                <a:spcPct val="50000"/>
              </a:spcBef>
              <a:buFontTx/>
              <a:buChar char="•"/>
            </a:pPr>
            <a:r>
              <a:rPr lang="fr-FR"/>
              <a:t>Hausse des taux d’intérêt car l’endettement devient plus risqué pour les prêteurs, et la demande est &gt; à l’offre sur le marché financier.</a:t>
            </a:r>
          </a:p>
          <a:p>
            <a:pPr>
              <a:spcBef>
                <a:spcPct val="50000"/>
              </a:spcBef>
              <a:buFontTx/>
              <a:buChar char="•"/>
            </a:pPr>
            <a:r>
              <a:rPr lang="fr-FR"/>
              <a:t>Perte de confiance des investisseurs financiers</a:t>
            </a:r>
          </a:p>
          <a:p>
            <a:pPr>
              <a:spcBef>
                <a:spcPct val="50000"/>
              </a:spcBef>
              <a:buFontTx/>
              <a:buChar char="•"/>
            </a:pPr>
            <a:r>
              <a:rPr lang="fr-FR"/>
              <a:t>Insoutenabilité de la dette à long terme</a:t>
            </a:r>
          </a:p>
          <a:p>
            <a:pPr>
              <a:spcBef>
                <a:spcPct val="50000"/>
              </a:spcBef>
            </a:pPr>
            <a:r>
              <a:rPr lang="fr-FR" u="sng"/>
              <a:t>B/ Les risques économiques</a:t>
            </a:r>
            <a:r>
              <a:rPr lang="fr-FR"/>
              <a:t> </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684221" y="333375"/>
            <a:ext cx="7920037" cy="5730875"/>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Hausse de l’épargne de précaution =&gt; moins de demande =&gt; Faible croissance…..</a:t>
            </a:r>
          </a:p>
          <a:p>
            <a:pPr>
              <a:spcBef>
                <a:spcPct val="50000"/>
              </a:spcBef>
              <a:buFontTx/>
              <a:buChar char="•"/>
            </a:pPr>
            <a:r>
              <a:rPr lang="fr-FR"/>
              <a:t>Mise en place de politique de rigueur pour réduire la dette.</a:t>
            </a:r>
          </a:p>
          <a:p>
            <a:pPr>
              <a:spcBef>
                <a:spcPct val="50000"/>
              </a:spcBef>
            </a:pPr>
            <a:r>
              <a:rPr lang="fr-FR"/>
              <a:t>Transition</a:t>
            </a:r>
          </a:p>
          <a:p>
            <a:pPr>
              <a:spcBef>
                <a:spcPct val="50000"/>
              </a:spcBef>
            </a:pPr>
            <a:endParaRPr lang="fr-FR"/>
          </a:p>
          <a:p>
            <a:pPr>
              <a:spcBef>
                <a:spcPct val="50000"/>
              </a:spcBef>
            </a:pPr>
            <a:r>
              <a:rPr lang="fr-FR" b="1" u="sng"/>
              <a:t>Troisième Partie : Les principales mesures de politiques économiques pour réduire la dette et leurs enjeux.</a:t>
            </a:r>
          </a:p>
          <a:p>
            <a:pPr>
              <a:spcBef>
                <a:spcPct val="50000"/>
              </a:spcBef>
            </a:pPr>
            <a:r>
              <a:rPr lang="fr-FR"/>
              <a:t>Mini intro.</a:t>
            </a:r>
          </a:p>
          <a:p>
            <a:pPr>
              <a:spcBef>
                <a:spcPct val="50000"/>
              </a:spcBef>
            </a:pPr>
            <a:r>
              <a:rPr lang="fr-FR" b="1" u="sng"/>
              <a:t>A/ La politique de rigueur budgétaire ( politique libérale)</a:t>
            </a:r>
          </a:p>
          <a:p>
            <a:pPr>
              <a:spcBef>
                <a:spcPct val="50000"/>
              </a:spcBef>
              <a:buFontTx/>
              <a:buChar char="•"/>
            </a:pPr>
            <a:r>
              <a:rPr lang="fr-FR"/>
              <a:t>Réduction des dépenses publiques et ses enjeux économiques et sociaux ( explication)</a:t>
            </a:r>
          </a:p>
          <a:p>
            <a:pPr>
              <a:spcBef>
                <a:spcPct val="50000"/>
              </a:spcBef>
              <a:buFontTx/>
              <a:buChar char="•"/>
            </a:pPr>
            <a:r>
              <a:rPr lang="fr-FR"/>
              <a:t>Hausse des impôts et ses enjeux ( explications)</a:t>
            </a:r>
          </a:p>
          <a:p>
            <a:pPr>
              <a:spcBef>
                <a:spcPct val="50000"/>
              </a:spcBef>
            </a:pPr>
            <a:r>
              <a:rPr lang="fr-FR" b="1" u="sng"/>
              <a:t>B/ La politique monétaire</a:t>
            </a:r>
          </a:p>
          <a:p>
            <a:pPr>
              <a:spcBef>
                <a:spcPct val="50000"/>
              </a:spcBef>
              <a:buFontTx/>
              <a:buChar char="•"/>
            </a:pPr>
            <a:r>
              <a:rPr lang="fr-FR"/>
              <a:t> BCE baisse les taux d’intérêt pour stimuler la croissance et atténuer les effets négatifs de la rigueur sur la croissance.</a:t>
            </a:r>
          </a:p>
          <a:p>
            <a:pPr>
              <a:spcBef>
                <a:spcPct val="50000"/>
              </a:spcBef>
            </a:pPr>
            <a:endParaRPr lang="fr-F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0" y="1"/>
            <a:ext cx="7837488"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u="sng" dirty="0"/>
              <a:t>CHAP 1 les enjeux de la régulation du commerce mondial </a:t>
            </a:r>
          </a:p>
        </p:txBody>
      </p:sp>
      <p:sp>
        <p:nvSpPr>
          <p:cNvPr id="98307" name="Text Box 3"/>
          <p:cNvSpPr txBox="1">
            <a:spLocks noChangeArrowheads="1"/>
          </p:cNvSpPr>
          <p:nvPr/>
        </p:nvSpPr>
        <p:spPr bwMode="auto">
          <a:xfrm>
            <a:off x="179393" y="692154"/>
            <a:ext cx="7758112"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latin typeface="Tahoma" charset="0"/>
              </a:rPr>
              <a:t>A/ </a:t>
            </a:r>
            <a:r>
              <a:rPr lang="fr-FR" sz="2400" b="1" dirty="0"/>
              <a:t>Les raisons d’une régulation du commerce mondial</a:t>
            </a:r>
            <a:endParaRPr lang="fr-FR" sz="2400" b="1" dirty="0">
              <a:latin typeface="Tahoma" charset="0"/>
            </a:endParaRPr>
          </a:p>
        </p:txBody>
      </p:sp>
      <p:pic>
        <p:nvPicPr>
          <p:cNvPr id="98308" name="Picture 4" descr="approf21"/>
          <p:cNvPicPr>
            <a:picLocks noChangeAspect="1" noChangeArrowheads="1" noCrop="1"/>
          </p:cNvPicPr>
          <p:nvPr/>
        </p:nvPicPr>
        <p:blipFill>
          <a:blip r:embed="rId3" cstate="print"/>
          <a:srcRect/>
          <a:stretch>
            <a:fillRect/>
          </a:stretch>
        </p:blipFill>
        <p:spPr bwMode="auto">
          <a:xfrm>
            <a:off x="3563944" y="1778003"/>
            <a:ext cx="1427162" cy="742950"/>
          </a:xfrm>
          <a:prstGeom prst="rect">
            <a:avLst/>
          </a:prstGeom>
          <a:noFill/>
          <a:ln w="9525">
            <a:noFill/>
            <a:miter lim="800000"/>
            <a:headEnd/>
            <a:tailEnd/>
          </a:ln>
        </p:spPr>
      </p:pic>
      <p:sp>
        <p:nvSpPr>
          <p:cNvPr id="98309" name="Line 7"/>
          <p:cNvSpPr>
            <a:spLocks noChangeShapeType="1"/>
          </p:cNvSpPr>
          <p:nvPr/>
        </p:nvSpPr>
        <p:spPr bwMode="auto">
          <a:xfrm>
            <a:off x="4500563" y="2492375"/>
            <a:ext cx="0" cy="4365625"/>
          </a:xfrm>
          <a:prstGeom prst="line">
            <a:avLst/>
          </a:prstGeom>
          <a:noFill/>
          <a:ln w="38100">
            <a:solidFill>
              <a:schemeClr val="tx1"/>
            </a:solidFill>
            <a:miter lim="800000"/>
            <a:headEnd/>
            <a:tailEnd/>
          </a:ln>
        </p:spPr>
        <p:txBody>
          <a:bodyPr wrap="none" lIns="91405" tIns="45702" rIns="91405" bIns="45702"/>
          <a:lstStyle/>
          <a:p>
            <a:endParaRPr lang="fr-FR"/>
          </a:p>
        </p:txBody>
      </p:sp>
      <p:pic>
        <p:nvPicPr>
          <p:cNvPr id="98310" name="Picture 8" descr="AG00037_"/>
          <p:cNvPicPr>
            <a:picLocks noChangeAspect="1" noChangeArrowheads="1" noCrop="1"/>
          </p:cNvPicPr>
          <p:nvPr/>
        </p:nvPicPr>
        <p:blipFill>
          <a:blip r:embed="rId4" cstate="print"/>
          <a:srcRect/>
          <a:stretch>
            <a:fillRect/>
          </a:stretch>
        </p:blipFill>
        <p:spPr bwMode="auto">
          <a:xfrm>
            <a:off x="7667625" y="620716"/>
            <a:ext cx="982663" cy="890587"/>
          </a:xfrm>
          <a:prstGeom prst="rect">
            <a:avLst/>
          </a:prstGeom>
          <a:noFill/>
          <a:ln w="9525">
            <a:noFill/>
            <a:miter lim="800000"/>
            <a:headEnd/>
            <a:tailEnd/>
          </a:ln>
        </p:spPr>
      </p:pic>
      <p:sp>
        <p:nvSpPr>
          <p:cNvPr id="167947" name="Text Box 11"/>
          <p:cNvSpPr txBox="1">
            <a:spLocks noChangeArrowheads="1"/>
          </p:cNvSpPr>
          <p:nvPr/>
        </p:nvSpPr>
        <p:spPr bwMode="auto">
          <a:xfrm>
            <a:off x="395296" y="2506662"/>
            <a:ext cx="4032250" cy="438789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91405" tIns="45702" rIns="91405" bIns="45702">
            <a:spAutoFit/>
          </a:bodyPr>
          <a:lstStyle/>
          <a:p>
            <a:pPr>
              <a:spcBef>
                <a:spcPct val="50000"/>
              </a:spcBef>
              <a:buFontTx/>
              <a:buChar char="•"/>
            </a:pPr>
            <a:r>
              <a:rPr lang="fr-FR" dirty="0">
                <a:solidFill>
                  <a:srgbClr val="000000"/>
                </a:solidFill>
              </a:rPr>
              <a:t>Accroît la concurrence donc favorise les baisses des  prix, fait converger les rémunérations,</a:t>
            </a:r>
          </a:p>
          <a:p>
            <a:pPr>
              <a:spcBef>
                <a:spcPct val="50000"/>
              </a:spcBef>
              <a:buFontTx/>
              <a:buChar char="•"/>
            </a:pPr>
            <a:r>
              <a:rPr lang="fr-FR" dirty="0">
                <a:solidFill>
                  <a:srgbClr val="000000"/>
                </a:solidFill>
              </a:rPr>
              <a:t> Favorise le consommateur car il  a plus de choix ..</a:t>
            </a:r>
          </a:p>
          <a:p>
            <a:pPr>
              <a:spcBef>
                <a:spcPct val="50000"/>
              </a:spcBef>
              <a:buFontTx/>
              <a:buChar char="•"/>
            </a:pPr>
            <a:r>
              <a:rPr lang="fr-FR" dirty="0">
                <a:solidFill>
                  <a:srgbClr val="000000"/>
                </a:solidFill>
              </a:rPr>
              <a:t>Améliore la compétitivité grâce à la concurrence,</a:t>
            </a:r>
          </a:p>
          <a:p>
            <a:pPr>
              <a:spcBef>
                <a:spcPct val="50000"/>
              </a:spcBef>
              <a:buFontTx/>
              <a:buChar char="•"/>
            </a:pPr>
            <a:r>
              <a:rPr lang="fr-FR" dirty="0">
                <a:solidFill>
                  <a:srgbClr val="000000"/>
                </a:solidFill>
              </a:rPr>
              <a:t>Création de nouveaux débouchés grâce à l’ouverture des frontières, donc c’est un facteur de croissance économique.</a:t>
            </a:r>
          </a:p>
          <a:p>
            <a:pPr>
              <a:spcBef>
                <a:spcPct val="50000"/>
              </a:spcBef>
              <a:buFontTx/>
              <a:buChar char="•"/>
            </a:pPr>
            <a:r>
              <a:rPr lang="fr-FR" dirty="0">
                <a:solidFill>
                  <a:srgbClr val="000000"/>
                </a:solidFill>
              </a:rPr>
              <a:t>Stimule les entreprises à innover, à améliorer la qualité des produits =&gt;développement</a:t>
            </a:r>
          </a:p>
        </p:txBody>
      </p:sp>
      <p:sp>
        <p:nvSpPr>
          <p:cNvPr id="167948" name="Text Box 12"/>
          <p:cNvSpPr txBox="1">
            <a:spLocks noChangeArrowheads="1"/>
          </p:cNvSpPr>
          <p:nvPr/>
        </p:nvSpPr>
        <p:spPr bwMode="auto">
          <a:xfrm>
            <a:off x="5003808" y="2505077"/>
            <a:ext cx="3889375" cy="4244893"/>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91405" tIns="45702" rIns="91405" bIns="45702">
            <a:spAutoFit/>
          </a:bodyPr>
          <a:lstStyle/>
          <a:p>
            <a:pPr>
              <a:spcBef>
                <a:spcPct val="50000"/>
              </a:spcBef>
              <a:buFontTx/>
              <a:buChar char="•"/>
            </a:pPr>
            <a:r>
              <a:rPr lang="fr-FR" dirty="0"/>
              <a:t>Déclin de certains secteurs d’activités ce qui entraîne des restructurations</a:t>
            </a:r>
          </a:p>
          <a:p>
            <a:pPr>
              <a:spcBef>
                <a:spcPct val="50000"/>
              </a:spcBef>
              <a:buFontTx/>
              <a:buChar char="•"/>
            </a:pPr>
            <a:r>
              <a:rPr lang="fr-FR" dirty="0"/>
              <a:t>Remise en cause des acquis sociaux pour améliorer la compétitivité, accentue les inégalités entre les pays.</a:t>
            </a:r>
          </a:p>
          <a:p>
            <a:pPr>
              <a:spcBef>
                <a:spcPct val="50000"/>
              </a:spcBef>
              <a:buFontTx/>
              <a:buChar char="•"/>
            </a:pPr>
            <a:r>
              <a:rPr lang="fr-FR" dirty="0"/>
              <a:t>Accentue les délocalisations et pénalisent l’emploi  national</a:t>
            </a:r>
          </a:p>
          <a:p>
            <a:pPr>
              <a:spcBef>
                <a:spcPct val="50000"/>
              </a:spcBef>
              <a:buFontTx/>
              <a:buChar char="•"/>
            </a:pPr>
            <a:r>
              <a:rPr lang="fr-FR" dirty="0"/>
              <a:t>Risques sur la santé des consommateurs ( </a:t>
            </a:r>
            <a:r>
              <a:rPr lang="fr-FR" dirty="0" smtClean="0"/>
              <a:t>OGM, </a:t>
            </a:r>
            <a:r>
              <a:rPr lang="fr-FR" dirty="0" err="1" smtClean="0"/>
              <a:t>glyphosate</a:t>
            </a:r>
            <a:r>
              <a:rPr lang="fr-FR" dirty="0" smtClean="0"/>
              <a:t>)</a:t>
            </a:r>
            <a:endParaRPr lang="fr-FR" dirty="0"/>
          </a:p>
          <a:p>
            <a:pPr>
              <a:spcBef>
                <a:spcPct val="50000"/>
              </a:spcBef>
              <a:buFontTx/>
              <a:buChar char="•"/>
            </a:pPr>
            <a:r>
              <a:rPr lang="fr-FR" dirty="0"/>
              <a:t>Risques de dumping social ( Chine)</a:t>
            </a:r>
          </a:p>
          <a:p>
            <a:pPr>
              <a:spcBef>
                <a:spcPct val="50000"/>
              </a:spcBef>
              <a:buFontTx/>
              <a:buChar char="•"/>
            </a:pPr>
            <a:r>
              <a:rPr lang="fr-FR" dirty="0"/>
              <a:t>Développement d’oligopoles (groupes pétroliers…)</a:t>
            </a:r>
          </a:p>
        </p:txBody>
      </p:sp>
      <p:sp>
        <p:nvSpPr>
          <p:cNvPr id="98313" name="Text Box 13"/>
          <p:cNvSpPr txBox="1">
            <a:spLocks noChangeArrowheads="1"/>
          </p:cNvSpPr>
          <p:nvPr/>
        </p:nvSpPr>
        <p:spPr bwMode="auto">
          <a:xfrm>
            <a:off x="395292" y="1341444"/>
            <a:ext cx="7777162"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dirty="0"/>
              <a:t>1/ Pour valoriser le libre échange et réduire  ses inconvénients</a:t>
            </a:r>
          </a:p>
        </p:txBody>
      </p:sp>
      <p:sp>
        <p:nvSpPr>
          <p:cNvPr id="98314" name="Line 15"/>
          <p:cNvSpPr>
            <a:spLocks noChangeShapeType="1"/>
          </p:cNvSpPr>
          <p:nvPr/>
        </p:nvSpPr>
        <p:spPr bwMode="auto">
          <a:xfrm>
            <a:off x="611193" y="2492375"/>
            <a:ext cx="7561262" cy="0"/>
          </a:xfrm>
          <a:prstGeom prst="line">
            <a:avLst/>
          </a:prstGeom>
          <a:noFill/>
          <a:ln w="9525">
            <a:solidFill>
              <a:schemeClr val="tx1"/>
            </a:solidFill>
            <a:round/>
            <a:headEnd/>
            <a:tailEnd/>
          </a:ln>
        </p:spPr>
        <p:txBody>
          <a:bodyPr lIns="91405" tIns="45702" rIns="91405" bIns="45702"/>
          <a:lstStyle/>
          <a:p>
            <a:endParaRPr lang="fr-FR"/>
          </a:p>
        </p:txBody>
      </p:sp>
      <p:sp>
        <p:nvSpPr>
          <p:cNvPr id="98315" name="Text Box 16"/>
          <p:cNvSpPr txBox="1">
            <a:spLocks noChangeArrowheads="1"/>
          </p:cNvSpPr>
          <p:nvPr/>
        </p:nvSpPr>
        <p:spPr bwMode="auto">
          <a:xfrm>
            <a:off x="684221" y="2060585"/>
            <a:ext cx="3743325" cy="383741"/>
          </a:xfrm>
          <a:prstGeom prst="rect">
            <a:avLst/>
          </a:prstGeom>
          <a:noFill/>
          <a:ln w="9525">
            <a:noFill/>
            <a:miter lim="800000"/>
            <a:headEnd/>
            <a:tailEnd/>
          </a:ln>
        </p:spPr>
        <p:txBody>
          <a:bodyPr lIns="91405" tIns="45702" rIns="91405" bIns="45702">
            <a:spAutoFit/>
          </a:bodyPr>
          <a:lstStyle/>
          <a:p>
            <a:pPr>
              <a:spcBef>
                <a:spcPct val="50000"/>
              </a:spcBef>
            </a:pPr>
            <a:r>
              <a:rPr lang="fr-FR"/>
              <a:t>a) Les avantages du L.E….</a:t>
            </a:r>
          </a:p>
        </p:txBody>
      </p:sp>
      <p:sp>
        <p:nvSpPr>
          <p:cNvPr id="98316" name="Text Box 17"/>
          <p:cNvSpPr txBox="1">
            <a:spLocks noChangeArrowheads="1"/>
          </p:cNvSpPr>
          <p:nvPr/>
        </p:nvSpPr>
        <p:spPr bwMode="auto">
          <a:xfrm>
            <a:off x="4643447" y="2060585"/>
            <a:ext cx="3743325" cy="383741"/>
          </a:xfrm>
          <a:prstGeom prst="rect">
            <a:avLst/>
          </a:prstGeom>
          <a:noFill/>
          <a:ln w="9525">
            <a:noFill/>
            <a:miter lim="800000"/>
            <a:headEnd/>
            <a:tailEnd/>
          </a:ln>
        </p:spPr>
        <p:txBody>
          <a:bodyPr lIns="91405" tIns="45702" rIns="91405" bIns="45702">
            <a:spAutoFit/>
          </a:bodyPr>
          <a:lstStyle/>
          <a:p>
            <a:pPr>
              <a:spcBef>
                <a:spcPct val="50000"/>
              </a:spcBef>
            </a:pPr>
            <a:r>
              <a:rPr lang="fr-FR"/>
              <a:t>b) …Et les inconvénients du L.E….</a:t>
            </a:r>
          </a:p>
        </p:txBody>
      </p:sp>
      <p:sp>
        <p:nvSpPr>
          <p:cNvPr id="98317" name="Text Box 18"/>
          <p:cNvSpPr txBox="1">
            <a:spLocks noChangeArrowheads="1"/>
          </p:cNvSpPr>
          <p:nvPr/>
        </p:nvSpPr>
        <p:spPr bwMode="auto">
          <a:xfrm>
            <a:off x="7632700" y="1412884"/>
            <a:ext cx="1511300" cy="383741"/>
          </a:xfrm>
          <a:prstGeom prst="rect">
            <a:avLst/>
          </a:prstGeom>
          <a:noFill/>
          <a:ln w="9525">
            <a:noFill/>
            <a:miter lim="800000"/>
            <a:headEnd/>
            <a:tailEnd/>
          </a:ln>
        </p:spPr>
        <p:txBody>
          <a:bodyPr lIns="91405" tIns="45702" rIns="91405" bIns="45702">
            <a:spAutoFit/>
          </a:bodyPr>
          <a:lstStyle/>
          <a:p>
            <a:pPr>
              <a:spcBef>
                <a:spcPct val="50000"/>
              </a:spcBef>
            </a:pPr>
            <a:r>
              <a:rPr lang="fr-FR"/>
              <a:t>Pourquoi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7947">
                                            <p:txEl>
                                              <p:pRg st="0" end="0"/>
                                            </p:txEl>
                                          </p:spTgt>
                                        </p:tgtEl>
                                        <p:attrNameLst>
                                          <p:attrName>style.visibility</p:attrName>
                                        </p:attrNameLst>
                                      </p:cBhvr>
                                      <p:to>
                                        <p:strVal val="visible"/>
                                      </p:to>
                                    </p:set>
                                    <p:animEffect transition="in" filter="box(out)">
                                      <p:cBhvr>
                                        <p:cTn id="7" dur="500"/>
                                        <p:tgtEl>
                                          <p:spTgt spid="1679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7947">
                                            <p:txEl>
                                              <p:pRg st="1" end="1"/>
                                            </p:txEl>
                                          </p:spTgt>
                                        </p:tgtEl>
                                        <p:attrNameLst>
                                          <p:attrName>style.visibility</p:attrName>
                                        </p:attrNameLst>
                                      </p:cBhvr>
                                      <p:to>
                                        <p:strVal val="visible"/>
                                      </p:to>
                                    </p:set>
                                    <p:animEffect transition="in" filter="box(out)">
                                      <p:cBhvr>
                                        <p:cTn id="12" dur="500"/>
                                        <p:tgtEl>
                                          <p:spTgt spid="16794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67947">
                                            <p:txEl>
                                              <p:pRg st="2" end="2"/>
                                            </p:txEl>
                                          </p:spTgt>
                                        </p:tgtEl>
                                        <p:attrNameLst>
                                          <p:attrName>style.visibility</p:attrName>
                                        </p:attrNameLst>
                                      </p:cBhvr>
                                      <p:to>
                                        <p:strVal val="visible"/>
                                      </p:to>
                                    </p:set>
                                    <p:animEffect transition="in" filter="box(out)">
                                      <p:cBhvr>
                                        <p:cTn id="17" dur="500"/>
                                        <p:tgtEl>
                                          <p:spTgt spid="16794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67947">
                                            <p:txEl>
                                              <p:pRg st="3" end="3"/>
                                            </p:txEl>
                                          </p:spTgt>
                                        </p:tgtEl>
                                        <p:attrNameLst>
                                          <p:attrName>style.visibility</p:attrName>
                                        </p:attrNameLst>
                                      </p:cBhvr>
                                      <p:to>
                                        <p:strVal val="visible"/>
                                      </p:to>
                                    </p:set>
                                    <p:animEffect transition="in" filter="box(out)">
                                      <p:cBhvr>
                                        <p:cTn id="22" dur="500"/>
                                        <p:tgtEl>
                                          <p:spTgt spid="16794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67947">
                                            <p:txEl>
                                              <p:pRg st="4" end="4"/>
                                            </p:txEl>
                                          </p:spTgt>
                                        </p:tgtEl>
                                        <p:attrNameLst>
                                          <p:attrName>style.visibility</p:attrName>
                                        </p:attrNameLst>
                                      </p:cBhvr>
                                      <p:to>
                                        <p:strVal val="visible"/>
                                      </p:to>
                                    </p:set>
                                    <p:animEffect transition="in" filter="box(out)">
                                      <p:cBhvr>
                                        <p:cTn id="27" dur="500"/>
                                        <p:tgtEl>
                                          <p:spTgt spid="167947">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67948">
                                            <p:txEl>
                                              <p:pRg st="0" end="0"/>
                                            </p:txEl>
                                          </p:spTgt>
                                        </p:tgtEl>
                                        <p:attrNameLst>
                                          <p:attrName>style.visibility</p:attrName>
                                        </p:attrNameLst>
                                      </p:cBhvr>
                                      <p:to>
                                        <p:strVal val="visible"/>
                                      </p:to>
                                    </p:set>
                                    <p:animEffect transition="in" filter="box(out)">
                                      <p:cBhvr>
                                        <p:cTn id="32" dur="500"/>
                                        <p:tgtEl>
                                          <p:spTgt spid="167948">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67948">
                                            <p:txEl>
                                              <p:pRg st="1" end="1"/>
                                            </p:txEl>
                                          </p:spTgt>
                                        </p:tgtEl>
                                        <p:attrNameLst>
                                          <p:attrName>style.visibility</p:attrName>
                                        </p:attrNameLst>
                                      </p:cBhvr>
                                      <p:to>
                                        <p:strVal val="visible"/>
                                      </p:to>
                                    </p:set>
                                    <p:animEffect transition="in" filter="box(out)">
                                      <p:cBhvr>
                                        <p:cTn id="37" dur="500"/>
                                        <p:tgtEl>
                                          <p:spTgt spid="167948">
                                            <p:txEl>
                                              <p:pRg st="1" end="1"/>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67948">
                                            <p:txEl>
                                              <p:pRg st="2" end="2"/>
                                            </p:txEl>
                                          </p:spTgt>
                                        </p:tgtEl>
                                        <p:attrNameLst>
                                          <p:attrName>style.visibility</p:attrName>
                                        </p:attrNameLst>
                                      </p:cBhvr>
                                      <p:to>
                                        <p:strVal val="visible"/>
                                      </p:to>
                                    </p:set>
                                    <p:animEffect transition="in" filter="box(out)">
                                      <p:cBhvr>
                                        <p:cTn id="42" dur="500"/>
                                        <p:tgtEl>
                                          <p:spTgt spid="167948">
                                            <p:txEl>
                                              <p:pRg st="2" end="2"/>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67948">
                                            <p:txEl>
                                              <p:pRg st="3" end="3"/>
                                            </p:txEl>
                                          </p:spTgt>
                                        </p:tgtEl>
                                        <p:attrNameLst>
                                          <p:attrName>style.visibility</p:attrName>
                                        </p:attrNameLst>
                                      </p:cBhvr>
                                      <p:to>
                                        <p:strVal val="visible"/>
                                      </p:to>
                                    </p:set>
                                    <p:animEffect transition="in" filter="box(out)">
                                      <p:cBhvr>
                                        <p:cTn id="47" dur="500"/>
                                        <p:tgtEl>
                                          <p:spTgt spid="167948">
                                            <p:txEl>
                                              <p:pRg st="3" end="3"/>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167948">
                                            <p:txEl>
                                              <p:pRg st="4" end="4"/>
                                            </p:txEl>
                                          </p:spTgt>
                                        </p:tgtEl>
                                        <p:attrNameLst>
                                          <p:attrName>style.visibility</p:attrName>
                                        </p:attrNameLst>
                                      </p:cBhvr>
                                      <p:to>
                                        <p:strVal val="visible"/>
                                      </p:to>
                                    </p:set>
                                    <p:animEffect transition="in" filter="box(out)">
                                      <p:cBhvr>
                                        <p:cTn id="52" dur="500"/>
                                        <p:tgtEl>
                                          <p:spTgt spid="167948">
                                            <p:txEl>
                                              <p:pRg st="4" end="4"/>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2" name="camera.wav"/>
                                        </p:tgtEl>
                                      </p:cMediaNode>
                                    </p:audio>
                                  </p:subTnLst>
                                </p:cTn>
                              </p:par>
                            </p:childTnLst>
                          </p:cTn>
                        </p:par>
                      </p:childTnLst>
                    </p:cTn>
                  </p:par>
                  <p:par>
                    <p:cTn id="53" fill="hold">
                      <p:stCondLst>
                        <p:cond delay="indefinite"/>
                      </p:stCondLst>
                      <p:childTnLst>
                        <p:par>
                          <p:cTn id="54" fill="hold">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167948">
                                            <p:txEl>
                                              <p:pRg st="5" end="5"/>
                                            </p:txEl>
                                          </p:spTgt>
                                        </p:tgtEl>
                                        <p:attrNameLst>
                                          <p:attrName>style.visibility</p:attrName>
                                        </p:attrNameLst>
                                      </p:cBhvr>
                                      <p:to>
                                        <p:strVal val="visible"/>
                                      </p:to>
                                    </p:set>
                                    <p:animEffect transition="in" filter="box(out)">
                                      <p:cBhvr>
                                        <p:cTn id="57" dur="500"/>
                                        <p:tgtEl>
                                          <p:spTgt spid="167948">
                                            <p:txEl>
                                              <p:pRg st="5" end="5"/>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7" grpId="0" build="p" autoUpdateAnimBg="0"/>
      <p:bldP spid="167948"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539757" y="1"/>
            <a:ext cx="8137525" cy="830960"/>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t>2/ Pour lutter contre le protectionnisme et les comportements de « passager clandestin » </a:t>
            </a:r>
          </a:p>
        </p:txBody>
      </p:sp>
      <p:pic>
        <p:nvPicPr>
          <p:cNvPr id="99331" name="Picture 3" descr="france-regionsMap">
            <a:hlinkClick r:id="rId3"/>
          </p:cNvPr>
          <p:cNvPicPr>
            <a:picLocks noChangeAspect="1" noChangeArrowheads="1"/>
          </p:cNvPicPr>
          <p:nvPr/>
        </p:nvPicPr>
        <p:blipFill>
          <a:blip r:embed="rId4" cstate="print"/>
          <a:srcRect/>
          <a:stretch>
            <a:fillRect/>
          </a:stretch>
        </p:blipFill>
        <p:spPr bwMode="auto">
          <a:xfrm>
            <a:off x="395288" y="2781300"/>
            <a:ext cx="1981200" cy="1866900"/>
          </a:xfrm>
          <a:prstGeom prst="rect">
            <a:avLst/>
          </a:prstGeom>
          <a:noFill/>
          <a:ln w="9525">
            <a:noFill/>
            <a:miter lim="800000"/>
            <a:headEnd/>
            <a:tailEnd/>
          </a:ln>
        </p:spPr>
      </p:pic>
      <p:pic>
        <p:nvPicPr>
          <p:cNvPr id="99332" name="Picture 4" descr="PH01046J"/>
          <p:cNvPicPr>
            <a:picLocks noChangeAspect="1" noChangeArrowheads="1"/>
          </p:cNvPicPr>
          <p:nvPr/>
        </p:nvPicPr>
        <p:blipFill>
          <a:blip r:embed="rId5" cstate="print"/>
          <a:srcRect/>
          <a:stretch>
            <a:fillRect/>
          </a:stretch>
        </p:blipFill>
        <p:spPr bwMode="auto">
          <a:xfrm>
            <a:off x="6186497" y="2476502"/>
            <a:ext cx="1858961" cy="2743200"/>
          </a:xfrm>
          <a:prstGeom prst="rect">
            <a:avLst/>
          </a:prstGeom>
          <a:noFill/>
          <a:ln w="9525">
            <a:noFill/>
            <a:miter lim="800000"/>
            <a:headEnd/>
            <a:tailEnd/>
          </a:ln>
        </p:spPr>
      </p:pic>
      <p:sp>
        <p:nvSpPr>
          <p:cNvPr id="99333" name="Line 7"/>
          <p:cNvSpPr>
            <a:spLocks noChangeShapeType="1"/>
          </p:cNvSpPr>
          <p:nvPr/>
        </p:nvSpPr>
        <p:spPr bwMode="auto">
          <a:xfrm>
            <a:off x="2681288" y="4076700"/>
            <a:ext cx="3186112" cy="0"/>
          </a:xfrm>
          <a:prstGeom prst="line">
            <a:avLst/>
          </a:prstGeom>
          <a:noFill/>
          <a:ln w="9525">
            <a:solidFill>
              <a:schemeClr val="tx1"/>
            </a:solidFill>
            <a:miter lim="800000"/>
            <a:headEnd type="triangle" w="med" len="med"/>
            <a:tailEnd type="triangle" w="med" len="med"/>
          </a:ln>
        </p:spPr>
        <p:txBody>
          <a:bodyPr wrap="none" lIns="91405" tIns="45702" rIns="91405" bIns="45702"/>
          <a:lstStyle/>
          <a:p>
            <a:endParaRPr lang="fr-FR"/>
          </a:p>
        </p:txBody>
      </p:sp>
      <p:sp>
        <p:nvSpPr>
          <p:cNvPr id="99334" name="Text Box 8"/>
          <p:cNvSpPr txBox="1">
            <a:spLocks noChangeArrowheads="1"/>
          </p:cNvSpPr>
          <p:nvPr/>
        </p:nvSpPr>
        <p:spPr bwMode="auto">
          <a:xfrm>
            <a:off x="3214688" y="3543301"/>
            <a:ext cx="25908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t>échanges</a:t>
            </a:r>
          </a:p>
        </p:txBody>
      </p:sp>
      <p:sp>
        <p:nvSpPr>
          <p:cNvPr id="99335" name="Line 9"/>
          <p:cNvSpPr>
            <a:spLocks noChangeShapeType="1"/>
          </p:cNvSpPr>
          <p:nvPr/>
        </p:nvSpPr>
        <p:spPr bwMode="auto">
          <a:xfrm>
            <a:off x="2681288" y="3086100"/>
            <a:ext cx="3657600" cy="0"/>
          </a:xfrm>
          <a:prstGeom prst="line">
            <a:avLst/>
          </a:prstGeom>
          <a:noFill/>
          <a:ln w="9525">
            <a:solidFill>
              <a:schemeClr val="tx1"/>
            </a:solidFill>
            <a:miter lim="800000"/>
            <a:headEnd type="triangle" w="med" len="med"/>
            <a:tailEnd/>
          </a:ln>
        </p:spPr>
        <p:txBody>
          <a:bodyPr wrap="none" lIns="91405" tIns="45702" rIns="91405" bIns="45702"/>
          <a:lstStyle/>
          <a:p>
            <a:endParaRPr lang="fr-FR"/>
          </a:p>
        </p:txBody>
      </p:sp>
      <p:sp>
        <p:nvSpPr>
          <p:cNvPr id="160778" name="Text Box 10"/>
          <p:cNvSpPr txBox="1">
            <a:spLocks noChangeArrowheads="1"/>
          </p:cNvSpPr>
          <p:nvPr/>
        </p:nvSpPr>
        <p:spPr bwMode="auto">
          <a:xfrm>
            <a:off x="3290888" y="2628905"/>
            <a:ext cx="24384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t>Importations </a:t>
            </a:r>
          </a:p>
        </p:txBody>
      </p:sp>
      <p:sp>
        <p:nvSpPr>
          <p:cNvPr id="99337" name="Oval 11"/>
          <p:cNvSpPr>
            <a:spLocks noChangeArrowheads="1"/>
          </p:cNvSpPr>
          <p:nvPr/>
        </p:nvSpPr>
        <p:spPr bwMode="auto">
          <a:xfrm>
            <a:off x="319088" y="2247901"/>
            <a:ext cx="2362200" cy="2743200"/>
          </a:xfrm>
          <a:prstGeom prst="ellipse">
            <a:avLst/>
          </a:prstGeom>
          <a:noFill/>
          <a:ln w="38100">
            <a:solidFill>
              <a:schemeClr val="tx1"/>
            </a:solidFill>
            <a:miter lim="800000"/>
            <a:headEnd/>
            <a:tailEnd/>
          </a:ln>
        </p:spPr>
        <p:txBody>
          <a:bodyPr wrap="none" lIns="91405" tIns="45702" rIns="91405" bIns="45702" anchor="ctr"/>
          <a:lstStyle/>
          <a:p>
            <a:endParaRPr lang="fr-FR"/>
          </a:p>
        </p:txBody>
      </p:sp>
      <p:sp>
        <p:nvSpPr>
          <p:cNvPr id="99338" name="Line 18"/>
          <p:cNvSpPr>
            <a:spLocks noChangeShapeType="1"/>
          </p:cNvSpPr>
          <p:nvPr/>
        </p:nvSpPr>
        <p:spPr bwMode="auto">
          <a:xfrm>
            <a:off x="2757488" y="2476508"/>
            <a:ext cx="457200" cy="1219201"/>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99339" name="Line 19"/>
          <p:cNvSpPr>
            <a:spLocks noChangeShapeType="1"/>
          </p:cNvSpPr>
          <p:nvPr/>
        </p:nvSpPr>
        <p:spPr bwMode="auto">
          <a:xfrm flipH="1">
            <a:off x="2757488" y="2552700"/>
            <a:ext cx="457200" cy="914400"/>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99340" name="Text Box 20"/>
          <p:cNvSpPr txBox="1">
            <a:spLocks noChangeArrowheads="1"/>
          </p:cNvSpPr>
          <p:nvPr/>
        </p:nvSpPr>
        <p:spPr bwMode="auto">
          <a:xfrm>
            <a:off x="468313" y="1268414"/>
            <a:ext cx="8305800" cy="461628"/>
          </a:xfrm>
          <a:prstGeom prst="rect">
            <a:avLst/>
          </a:prstGeom>
          <a:noFill/>
          <a:ln w="9525">
            <a:noFill/>
            <a:miter lim="800000"/>
            <a:headEnd/>
            <a:tailEnd/>
          </a:ln>
        </p:spPr>
        <p:txBody>
          <a:bodyPr lIns="91405" tIns="45702" rIns="91405" bIns="45702">
            <a:spAutoFit/>
          </a:bodyPr>
          <a:lstStyle/>
          <a:p>
            <a:pPr marL="457021" indent="-457021">
              <a:spcBef>
                <a:spcPct val="50000"/>
              </a:spcBef>
            </a:pPr>
            <a:r>
              <a:rPr lang="fr-FR" sz="2400" b="1" dirty="0"/>
              <a:t>a) Définition et les instruments du protectionnisme</a:t>
            </a:r>
          </a:p>
        </p:txBody>
      </p:sp>
      <p:sp>
        <p:nvSpPr>
          <p:cNvPr id="99341" name="Text Box 21"/>
          <p:cNvSpPr txBox="1">
            <a:spLocks noChangeArrowheads="1"/>
          </p:cNvSpPr>
          <p:nvPr/>
        </p:nvSpPr>
        <p:spPr bwMode="auto">
          <a:xfrm>
            <a:off x="1908175" y="2060585"/>
            <a:ext cx="2087563" cy="383741"/>
          </a:xfrm>
          <a:prstGeom prst="rect">
            <a:avLst/>
          </a:prstGeom>
          <a:noFill/>
          <a:ln w="9525">
            <a:noFill/>
            <a:miter lim="800000"/>
            <a:headEnd/>
            <a:tailEnd/>
          </a:ln>
        </p:spPr>
        <p:txBody>
          <a:bodyPr lIns="91405" tIns="45702" rIns="91405" bIns="45702">
            <a:spAutoFit/>
          </a:bodyPr>
          <a:lstStyle/>
          <a:p>
            <a:pPr>
              <a:spcBef>
                <a:spcPct val="50000"/>
              </a:spcBef>
            </a:pPr>
            <a:r>
              <a:rPr lang="fr-FR"/>
              <a:t>Protectionnisme </a:t>
            </a:r>
          </a:p>
        </p:txBody>
      </p:sp>
      <p:pic>
        <p:nvPicPr>
          <p:cNvPr id="99342" name="Picture 22" descr="AG00385_"/>
          <p:cNvPicPr>
            <a:picLocks noChangeAspect="1" noChangeArrowheads="1" noCrop="1"/>
          </p:cNvPicPr>
          <p:nvPr/>
        </p:nvPicPr>
        <p:blipFill>
          <a:blip r:embed="rId6" cstate="print"/>
          <a:srcRect/>
          <a:stretch>
            <a:fillRect/>
          </a:stretch>
        </p:blipFill>
        <p:spPr bwMode="auto">
          <a:xfrm>
            <a:off x="1116013" y="1700213"/>
            <a:ext cx="1954212" cy="1177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0778">
                                            <p:txEl>
                                              <p:pRg st="0" end="0"/>
                                            </p:txEl>
                                          </p:spTgt>
                                        </p:tgtEl>
                                        <p:attrNameLst>
                                          <p:attrName>style.visibility</p:attrName>
                                        </p:attrNameLst>
                                      </p:cBhvr>
                                      <p:to>
                                        <p:strVal val="visible"/>
                                      </p:to>
                                    </p:set>
                                    <p:animEffect transition="in" filter="box(out)">
                                      <p:cBhvr>
                                        <p:cTn id="7" dur="500"/>
                                        <p:tgtEl>
                                          <p:spTgt spid="1607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8"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73" y="692704"/>
            <a:ext cx="7704856" cy="1241775"/>
          </a:xfrm>
          <a:prstGeom prst="rect">
            <a:avLst/>
          </a:prstGeom>
        </p:spPr>
        <p:txBody>
          <a:bodyPr wrap="square" lIns="91409" tIns="45705" rIns="91409" bIns="45705">
            <a:spAutoFit/>
          </a:bodyPr>
          <a:lstStyle/>
          <a:p>
            <a:r>
              <a:rPr lang="fr-FR" dirty="0" smtClean="0">
                <a:latin typeface="Times New Roman" pitchFamily="18" charset="0"/>
                <a:cs typeface="Times New Roman" pitchFamily="18" charset="0"/>
              </a:rPr>
              <a:t>1. le taux d’autofinancement des PME est plus stable   que celui des GE qui connaît des variations à la fois plus fréquentes et plus importantes. À noter également que les taux d’autofinancement des GE et des PME ont connu une tendance à la diminution sur la période 1997-2012.</a:t>
            </a:r>
            <a:endParaRPr lang="fr-FR" dirty="0">
              <a:latin typeface="Times New Roman" pitchFamily="18" charset="0"/>
              <a:cs typeface="Times New Roman" pitchFamily="18" charset="0"/>
            </a:endParaRPr>
          </a:p>
        </p:txBody>
      </p:sp>
      <p:sp>
        <p:nvSpPr>
          <p:cNvPr id="5" name="Rectangle 4"/>
          <p:cNvSpPr/>
          <p:nvPr/>
        </p:nvSpPr>
        <p:spPr>
          <a:xfrm>
            <a:off x="467544" y="2276872"/>
            <a:ext cx="7776864" cy="669752"/>
          </a:xfrm>
          <a:prstGeom prst="rect">
            <a:avLst/>
          </a:prstGeom>
        </p:spPr>
        <p:txBody>
          <a:bodyPr wrap="square" lIns="91409" tIns="45705" rIns="91409" bIns="45705">
            <a:spAutoFit/>
          </a:bodyPr>
          <a:lstStyle/>
          <a:p>
            <a:r>
              <a:rPr lang="fr-FR" b="1" dirty="0" smtClean="0">
                <a:latin typeface="Times New Roman" pitchFamily="18" charset="0"/>
                <a:cs typeface="Times New Roman" pitchFamily="18" charset="0"/>
              </a:rPr>
              <a:t>2.Selon vous, pourquoi le taux d’autofinancement des grandes entreprises est-il en moyenne plus élevé que celui des PME ?</a:t>
            </a:r>
          </a:p>
        </p:txBody>
      </p:sp>
      <p:sp>
        <p:nvSpPr>
          <p:cNvPr id="6" name="ZoneTexte 5"/>
          <p:cNvSpPr txBox="1"/>
          <p:nvPr/>
        </p:nvSpPr>
        <p:spPr>
          <a:xfrm>
            <a:off x="611560" y="3212976"/>
            <a:ext cx="7776864" cy="669752"/>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Les GE =&gt; plus de profits que les PME et plus d’I =&gt; taux de financement supérieur aux PME.</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3"/>
          <p:cNvSpPr txBox="1">
            <a:spLocks noChangeArrowheads="1"/>
          </p:cNvSpPr>
          <p:nvPr/>
        </p:nvSpPr>
        <p:spPr bwMode="auto">
          <a:xfrm>
            <a:off x="971550" y="765180"/>
            <a:ext cx="6934200" cy="461628"/>
          </a:xfrm>
          <a:prstGeom prst="rect">
            <a:avLst/>
          </a:prstGeom>
          <a:noFill/>
          <a:ln w="9525">
            <a:noFill/>
            <a:miter lim="800000"/>
            <a:headEnd/>
            <a:tailEnd/>
          </a:ln>
        </p:spPr>
        <p:txBody>
          <a:bodyPr lIns="91405" tIns="45702" rIns="91405" bIns="45702">
            <a:spAutoFit/>
          </a:bodyPr>
          <a:lstStyle/>
          <a:p>
            <a:pPr marL="342765" indent="-342765">
              <a:spcBef>
                <a:spcPct val="50000"/>
              </a:spcBef>
              <a:buFont typeface="Wingdings" pitchFamily="2" charset="2"/>
              <a:buAutoNum type="arabicPeriod"/>
            </a:pPr>
            <a:r>
              <a:rPr lang="fr-FR" sz="2400" b="1" dirty="0"/>
              <a:t>Définition :</a:t>
            </a:r>
          </a:p>
        </p:txBody>
      </p:sp>
      <p:pic>
        <p:nvPicPr>
          <p:cNvPr id="100355" name="Picture 4" descr="j0078782"/>
          <p:cNvPicPr>
            <a:picLocks noChangeAspect="1" noChangeArrowheads="1"/>
          </p:cNvPicPr>
          <p:nvPr/>
        </p:nvPicPr>
        <p:blipFill>
          <a:blip r:embed="rId3" cstate="print"/>
          <a:srcRect/>
          <a:stretch>
            <a:fillRect/>
          </a:stretch>
        </p:blipFill>
        <p:spPr bwMode="auto">
          <a:xfrm>
            <a:off x="6105525" y="0"/>
            <a:ext cx="3038475" cy="2419350"/>
          </a:xfrm>
          <a:prstGeom prst="rect">
            <a:avLst/>
          </a:prstGeom>
          <a:noFill/>
          <a:ln w="9525">
            <a:noFill/>
            <a:miter lim="800000"/>
            <a:headEnd/>
            <a:tailEnd/>
          </a:ln>
        </p:spPr>
      </p:pic>
      <p:sp>
        <p:nvSpPr>
          <p:cNvPr id="100356" name="Text Box 5"/>
          <p:cNvSpPr txBox="1">
            <a:spLocks noChangeArrowheads="1"/>
          </p:cNvSpPr>
          <p:nvPr/>
        </p:nvSpPr>
        <p:spPr bwMode="auto">
          <a:xfrm>
            <a:off x="6096000" y="1066803"/>
            <a:ext cx="1371600" cy="830960"/>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solidFill>
                  <a:srgbClr val="000000"/>
                </a:solidFill>
              </a:rPr>
              <a:t>Made in China</a:t>
            </a:r>
          </a:p>
        </p:txBody>
      </p:sp>
      <p:sp>
        <p:nvSpPr>
          <p:cNvPr id="161798" name="Text Box 6"/>
          <p:cNvSpPr txBox="1">
            <a:spLocks noChangeArrowheads="1"/>
          </p:cNvSpPr>
          <p:nvPr/>
        </p:nvSpPr>
        <p:spPr bwMode="auto">
          <a:xfrm>
            <a:off x="609600" y="1752603"/>
            <a:ext cx="5562600" cy="3416283"/>
          </a:xfrm>
          <a:prstGeom prst="rect">
            <a:avLst/>
          </a:prstGeom>
          <a:noFill/>
          <a:ln w="9525">
            <a:noFill/>
            <a:miter lim="800000"/>
            <a:headEnd/>
            <a:tailEnd/>
          </a:ln>
        </p:spPr>
        <p:txBody>
          <a:bodyPr lIns="91405" tIns="45702" rIns="91405" bIns="45702">
            <a:spAutoFit/>
          </a:bodyPr>
          <a:lstStyle/>
          <a:p>
            <a:pPr>
              <a:spcBef>
                <a:spcPct val="50000"/>
              </a:spcBef>
            </a:pPr>
            <a:r>
              <a:rPr lang="fr-FR" sz="2400" dirty="0"/>
              <a:t>C’est une politique économique qui se caractérise par la mise en place, par un pays, d’obstacles au développement des échanges extérieurs. Il ne doit pas être confondu avec l’autarcie qui correspond à l’absence totale d’échanges d’une nation avec l’extérieur. Il vise ainsi à favoriser la production nationale et à décourager la concurrence étrangère.</a:t>
            </a:r>
          </a:p>
        </p:txBody>
      </p:sp>
      <p:pic>
        <p:nvPicPr>
          <p:cNvPr id="100358" name="Picture 7" descr="france-regionsMap">
            <a:hlinkClick r:id="rId4"/>
          </p:cNvPr>
          <p:cNvPicPr>
            <a:picLocks noChangeAspect="1" noChangeArrowheads="1"/>
          </p:cNvPicPr>
          <p:nvPr/>
        </p:nvPicPr>
        <p:blipFill>
          <a:blip r:embed="rId5" cstate="print"/>
          <a:srcRect/>
          <a:stretch>
            <a:fillRect/>
          </a:stretch>
        </p:blipFill>
        <p:spPr bwMode="auto">
          <a:xfrm>
            <a:off x="7162800" y="2057400"/>
            <a:ext cx="1981200" cy="1866900"/>
          </a:xfrm>
          <a:prstGeom prst="rect">
            <a:avLst/>
          </a:prstGeom>
          <a:noFill/>
          <a:ln w="9525">
            <a:noFill/>
            <a:miter lim="800000"/>
            <a:headEnd/>
            <a:tailEnd/>
          </a:ln>
        </p:spPr>
      </p:pic>
      <p:sp>
        <p:nvSpPr>
          <p:cNvPr id="100359" name="Rectangle 8"/>
          <p:cNvSpPr>
            <a:spLocks noChangeArrowheads="1"/>
          </p:cNvSpPr>
          <p:nvPr/>
        </p:nvSpPr>
        <p:spPr bwMode="auto">
          <a:xfrm>
            <a:off x="533400" y="1600201"/>
            <a:ext cx="5486400" cy="3886200"/>
          </a:xfrm>
          <a:prstGeom prst="rect">
            <a:avLst/>
          </a:prstGeom>
          <a:noFill/>
          <a:ln w="9525">
            <a:solidFill>
              <a:schemeClr val="tx1"/>
            </a:solidFill>
            <a:miter lim="800000"/>
            <a:headEnd/>
            <a:tailEnd/>
          </a:ln>
        </p:spPr>
        <p:txBody>
          <a:bodyPr wrap="none" lIns="91405" tIns="45702" rIns="91405" bIns="45702" anchor="ctr"/>
          <a:lstStyle/>
          <a:p>
            <a:endParaRPr lang="fr-FR"/>
          </a:p>
        </p:txBody>
      </p:sp>
      <p:sp>
        <p:nvSpPr>
          <p:cNvPr id="100360" name="AutoShape 9"/>
          <p:cNvSpPr>
            <a:spLocks noChangeArrowheads="1"/>
          </p:cNvSpPr>
          <p:nvPr/>
        </p:nvSpPr>
        <p:spPr bwMode="auto">
          <a:xfrm>
            <a:off x="3657608" y="5638801"/>
            <a:ext cx="304801" cy="533400"/>
          </a:xfrm>
          <a:prstGeom prst="downArrow">
            <a:avLst>
              <a:gd name="adj1" fmla="val 50000"/>
              <a:gd name="adj2" fmla="val 43750"/>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161802" name="Text Box 10"/>
          <p:cNvSpPr txBox="1">
            <a:spLocks noChangeArrowheads="1"/>
          </p:cNvSpPr>
          <p:nvPr/>
        </p:nvSpPr>
        <p:spPr bwMode="auto">
          <a:xfrm>
            <a:off x="4343401" y="5791205"/>
            <a:ext cx="28956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t>Comment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1798">
                                            <p:txEl>
                                              <p:pRg st="0" end="0"/>
                                            </p:txEl>
                                          </p:spTgt>
                                        </p:tgtEl>
                                        <p:attrNameLst>
                                          <p:attrName>style.visibility</p:attrName>
                                        </p:attrNameLst>
                                      </p:cBhvr>
                                      <p:to>
                                        <p:strVal val="visible"/>
                                      </p:to>
                                    </p:set>
                                    <p:animEffect transition="in" filter="box(out)">
                                      <p:cBhvr>
                                        <p:cTn id="7" dur="500"/>
                                        <p:tgtEl>
                                          <p:spTgt spid="16179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1802">
                                            <p:txEl>
                                              <p:pRg st="0" end="0"/>
                                            </p:txEl>
                                          </p:spTgt>
                                        </p:tgtEl>
                                        <p:attrNameLst>
                                          <p:attrName>style.visibility</p:attrName>
                                        </p:attrNameLst>
                                      </p:cBhvr>
                                      <p:to>
                                        <p:strVal val="visible"/>
                                      </p:to>
                                    </p:set>
                                    <p:animEffect transition="in" filter="box(out)">
                                      <p:cBhvr>
                                        <p:cTn id="12" dur="500"/>
                                        <p:tgtEl>
                                          <p:spTgt spid="16180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build="p" autoUpdateAnimBg="0"/>
      <p:bldP spid="161802"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990600" y="381002"/>
            <a:ext cx="7848600" cy="461628"/>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None/>
            </a:pPr>
            <a:r>
              <a:rPr lang="fr-FR" sz="2400" b="1" dirty="0"/>
              <a:t>2. Les instruments du protectionnisme :</a:t>
            </a:r>
          </a:p>
        </p:txBody>
      </p:sp>
      <p:pic>
        <p:nvPicPr>
          <p:cNvPr id="101379" name="Picture 5" descr="france-regionsMap">
            <a:hlinkClick r:id="rId3"/>
          </p:cNvPr>
          <p:cNvPicPr>
            <a:picLocks noChangeAspect="1" noChangeArrowheads="1"/>
          </p:cNvPicPr>
          <p:nvPr/>
        </p:nvPicPr>
        <p:blipFill>
          <a:blip r:embed="rId4" cstate="print"/>
          <a:srcRect/>
          <a:stretch>
            <a:fillRect/>
          </a:stretch>
        </p:blipFill>
        <p:spPr bwMode="auto">
          <a:xfrm>
            <a:off x="0" y="1066799"/>
            <a:ext cx="1143000" cy="1295401"/>
          </a:xfrm>
          <a:prstGeom prst="rect">
            <a:avLst/>
          </a:prstGeom>
          <a:noFill/>
          <a:ln w="9525">
            <a:noFill/>
            <a:miter lim="800000"/>
            <a:headEnd/>
            <a:tailEnd/>
          </a:ln>
        </p:spPr>
      </p:pic>
      <p:pic>
        <p:nvPicPr>
          <p:cNvPr id="101380" name="Picture 6" descr="PH01046J"/>
          <p:cNvPicPr>
            <a:picLocks noChangeAspect="1" noChangeArrowheads="1"/>
          </p:cNvPicPr>
          <p:nvPr/>
        </p:nvPicPr>
        <p:blipFill>
          <a:blip r:embed="rId5" cstate="print"/>
          <a:srcRect/>
          <a:stretch>
            <a:fillRect/>
          </a:stretch>
        </p:blipFill>
        <p:spPr bwMode="auto">
          <a:xfrm>
            <a:off x="6172200" y="990600"/>
            <a:ext cx="1858963" cy="1676400"/>
          </a:xfrm>
          <a:prstGeom prst="rect">
            <a:avLst/>
          </a:prstGeom>
          <a:noFill/>
          <a:ln w="9525">
            <a:noFill/>
            <a:miter lim="800000"/>
            <a:headEnd/>
            <a:tailEnd/>
          </a:ln>
        </p:spPr>
      </p:pic>
      <p:sp>
        <p:nvSpPr>
          <p:cNvPr id="101381" name="Line 7"/>
          <p:cNvSpPr>
            <a:spLocks noChangeShapeType="1"/>
          </p:cNvSpPr>
          <p:nvPr/>
        </p:nvSpPr>
        <p:spPr bwMode="auto">
          <a:xfrm>
            <a:off x="2286000" y="1600200"/>
            <a:ext cx="3886200" cy="0"/>
          </a:xfrm>
          <a:prstGeom prst="line">
            <a:avLst/>
          </a:prstGeom>
          <a:noFill/>
          <a:ln w="9525">
            <a:solidFill>
              <a:schemeClr val="tx1"/>
            </a:solidFill>
            <a:miter lim="800000"/>
            <a:headEnd type="triangle" w="med" len="med"/>
            <a:tailEnd/>
          </a:ln>
        </p:spPr>
        <p:txBody>
          <a:bodyPr wrap="none" lIns="91405" tIns="45702" rIns="91405" bIns="45702"/>
          <a:lstStyle/>
          <a:p>
            <a:endParaRPr lang="fr-FR"/>
          </a:p>
        </p:txBody>
      </p:sp>
      <p:pic>
        <p:nvPicPr>
          <p:cNvPr id="162824" name="Picture 8" descr="AG00385_"/>
          <p:cNvPicPr>
            <a:picLocks noChangeAspect="1" noChangeArrowheads="1" noCrop="1"/>
          </p:cNvPicPr>
          <p:nvPr/>
        </p:nvPicPr>
        <p:blipFill>
          <a:blip r:embed="rId6" cstate="print"/>
          <a:srcRect/>
          <a:stretch>
            <a:fillRect/>
          </a:stretch>
        </p:blipFill>
        <p:spPr bwMode="auto">
          <a:xfrm>
            <a:off x="685808" y="685801"/>
            <a:ext cx="1954213" cy="1177925"/>
          </a:xfrm>
          <a:prstGeom prst="rect">
            <a:avLst/>
          </a:prstGeom>
          <a:noFill/>
          <a:ln w="9525">
            <a:noFill/>
            <a:miter lim="800000"/>
            <a:headEnd/>
            <a:tailEnd/>
          </a:ln>
        </p:spPr>
      </p:pic>
      <p:sp>
        <p:nvSpPr>
          <p:cNvPr id="101383" name="Text Box 9"/>
          <p:cNvSpPr txBox="1">
            <a:spLocks noChangeArrowheads="1"/>
          </p:cNvSpPr>
          <p:nvPr/>
        </p:nvSpPr>
        <p:spPr bwMode="auto">
          <a:xfrm>
            <a:off x="2133601" y="1143004"/>
            <a:ext cx="36576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t>Importations </a:t>
            </a:r>
          </a:p>
        </p:txBody>
      </p:sp>
      <p:pic>
        <p:nvPicPr>
          <p:cNvPr id="101384" name="Picture 10" descr="j0076179"/>
          <p:cNvPicPr>
            <a:picLocks noChangeAspect="1" noChangeArrowheads="1" noCrop="1"/>
          </p:cNvPicPr>
          <p:nvPr/>
        </p:nvPicPr>
        <p:blipFill>
          <a:blip r:embed="rId7" cstate="print"/>
          <a:srcRect/>
          <a:stretch>
            <a:fillRect/>
          </a:stretch>
        </p:blipFill>
        <p:spPr bwMode="auto">
          <a:xfrm>
            <a:off x="1371609" y="1447809"/>
            <a:ext cx="1235075" cy="1509713"/>
          </a:xfrm>
          <a:prstGeom prst="rect">
            <a:avLst/>
          </a:prstGeom>
          <a:noFill/>
          <a:ln w="9525">
            <a:noFill/>
            <a:miter lim="800000"/>
            <a:headEnd/>
            <a:tailEnd/>
          </a:ln>
        </p:spPr>
      </p:pic>
      <p:sp>
        <p:nvSpPr>
          <p:cNvPr id="101385" name="Line 11"/>
          <p:cNvSpPr>
            <a:spLocks noChangeShapeType="1"/>
          </p:cNvSpPr>
          <p:nvPr/>
        </p:nvSpPr>
        <p:spPr bwMode="auto">
          <a:xfrm>
            <a:off x="8" y="3581401"/>
            <a:ext cx="9144000" cy="0"/>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101386" name="Line 12"/>
          <p:cNvSpPr>
            <a:spLocks noChangeShapeType="1"/>
          </p:cNvSpPr>
          <p:nvPr/>
        </p:nvSpPr>
        <p:spPr bwMode="auto">
          <a:xfrm>
            <a:off x="8" y="2971800"/>
            <a:ext cx="9144000" cy="0"/>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101387" name="Line 13"/>
          <p:cNvSpPr>
            <a:spLocks noChangeShapeType="1"/>
          </p:cNvSpPr>
          <p:nvPr/>
        </p:nvSpPr>
        <p:spPr bwMode="auto">
          <a:xfrm>
            <a:off x="4140200" y="2971800"/>
            <a:ext cx="0" cy="3886200"/>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162830" name="Text Box 14"/>
          <p:cNvSpPr txBox="1">
            <a:spLocks noChangeArrowheads="1"/>
          </p:cNvSpPr>
          <p:nvPr/>
        </p:nvSpPr>
        <p:spPr bwMode="auto">
          <a:xfrm>
            <a:off x="457200" y="3048003"/>
            <a:ext cx="41148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solidFill>
                  <a:schemeClr val="hlink"/>
                </a:solidFill>
              </a:rPr>
              <a:t>Barrières tarifaires</a:t>
            </a:r>
          </a:p>
        </p:txBody>
      </p:sp>
      <p:sp>
        <p:nvSpPr>
          <p:cNvPr id="101389" name="Text Box 15"/>
          <p:cNvSpPr txBox="1">
            <a:spLocks noChangeArrowheads="1"/>
          </p:cNvSpPr>
          <p:nvPr/>
        </p:nvSpPr>
        <p:spPr bwMode="auto">
          <a:xfrm>
            <a:off x="4800600" y="2971803"/>
            <a:ext cx="4038600" cy="461628"/>
          </a:xfrm>
          <a:prstGeom prst="rect">
            <a:avLst/>
          </a:prstGeom>
          <a:noFill/>
          <a:ln w="9525">
            <a:noFill/>
            <a:miter lim="800000"/>
            <a:headEnd/>
            <a:tailEnd/>
          </a:ln>
        </p:spPr>
        <p:txBody>
          <a:bodyPr lIns="91405" tIns="45702" rIns="91405" bIns="45702">
            <a:spAutoFit/>
          </a:bodyPr>
          <a:lstStyle/>
          <a:p>
            <a:pPr>
              <a:spcBef>
                <a:spcPct val="50000"/>
              </a:spcBef>
            </a:pPr>
            <a:endParaRPr lang="fr-FR" sz="2400" dirty="0"/>
          </a:p>
        </p:txBody>
      </p:sp>
      <p:sp>
        <p:nvSpPr>
          <p:cNvPr id="162832" name="Text Box 16"/>
          <p:cNvSpPr txBox="1">
            <a:spLocks noChangeArrowheads="1"/>
          </p:cNvSpPr>
          <p:nvPr/>
        </p:nvSpPr>
        <p:spPr bwMode="auto">
          <a:xfrm>
            <a:off x="4495800" y="3048003"/>
            <a:ext cx="38862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solidFill>
                  <a:schemeClr val="hlink"/>
                </a:solidFill>
              </a:rPr>
              <a:t>Barrières non tarifaires</a:t>
            </a:r>
          </a:p>
        </p:txBody>
      </p:sp>
      <p:sp>
        <p:nvSpPr>
          <p:cNvPr id="162833" name="Text Box 17"/>
          <p:cNvSpPr txBox="1">
            <a:spLocks noChangeArrowheads="1"/>
          </p:cNvSpPr>
          <p:nvPr/>
        </p:nvSpPr>
        <p:spPr bwMode="auto">
          <a:xfrm>
            <a:off x="8" y="4365625"/>
            <a:ext cx="3995738" cy="1527786"/>
          </a:xfrm>
          <a:prstGeom prst="rect">
            <a:avLst/>
          </a:prstGeom>
          <a:noFill/>
          <a:ln w="9525">
            <a:noFill/>
            <a:miter lim="800000"/>
            <a:headEnd/>
            <a:tailEnd/>
          </a:ln>
          <a:effectLst/>
        </p:spPr>
        <p:txBody>
          <a:bodyPr lIns="91405" tIns="45702" rIns="91405" bIns="45702">
            <a:spAutoFit/>
          </a:bodyPr>
          <a:lstStyle/>
          <a:p>
            <a:pPr>
              <a:spcBef>
                <a:spcPct val="50000"/>
              </a:spcBef>
              <a:buFontTx/>
              <a:buChar char="•"/>
              <a:defRPr/>
            </a:pPr>
            <a:r>
              <a:rPr lang="fr-FR" b="1">
                <a:effectLst>
                  <a:outerShdw blurRad="38100" dist="38100" dir="2700000" algn="tl">
                    <a:srgbClr val="000000"/>
                  </a:outerShdw>
                </a:effectLst>
              </a:rPr>
              <a:t>Droits de douane</a:t>
            </a:r>
            <a:r>
              <a:rPr lang="fr-FR"/>
              <a:t> : taxe prélevée par l’Etat sur un bien lors de son passage à la frontière. Donc consiste à renchérir les importations.Cette mesure agit donc sur les prix.</a:t>
            </a:r>
          </a:p>
        </p:txBody>
      </p:sp>
      <p:sp>
        <p:nvSpPr>
          <p:cNvPr id="162834" name="Text Box 18"/>
          <p:cNvSpPr txBox="1">
            <a:spLocks noChangeArrowheads="1"/>
          </p:cNvSpPr>
          <p:nvPr/>
        </p:nvSpPr>
        <p:spPr bwMode="auto">
          <a:xfrm>
            <a:off x="4140200" y="3587753"/>
            <a:ext cx="5003800" cy="3023868"/>
          </a:xfrm>
          <a:prstGeom prst="rect">
            <a:avLst/>
          </a:prstGeom>
          <a:noFill/>
          <a:ln w="9525">
            <a:noFill/>
            <a:miter lim="800000"/>
            <a:headEnd/>
            <a:tailEnd/>
          </a:ln>
          <a:effectLst/>
        </p:spPr>
        <p:txBody>
          <a:bodyPr lIns="91405" tIns="45702" rIns="91405" bIns="45702">
            <a:spAutoFit/>
          </a:bodyPr>
          <a:lstStyle/>
          <a:p>
            <a:pPr>
              <a:spcBef>
                <a:spcPct val="50000"/>
              </a:spcBef>
              <a:buFontTx/>
              <a:buChar char="•"/>
              <a:defRPr/>
            </a:pPr>
            <a:r>
              <a:rPr lang="fr-FR" sz="1600" b="1" dirty="0">
                <a:effectLst>
                  <a:outerShdw blurRad="38100" dist="38100" dir="2700000" algn="tl">
                    <a:srgbClr val="000000"/>
                  </a:outerShdw>
                </a:effectLst>
              </a:rPr>
              <a:t>Les contingentements</a:t>
            </a:r>
            <a:r>
              <a:rPr lang="fr-FR" sz="1600" dirty="0"/>
              <a:t> : quotas d’importations qui fixent des limites quantitatives maximales d’importations.</a:t>
            </a:r>
          </a:p>
          <a:p>
            <a:pPr>
              <a:spcBef>
                <a:spcPct val="50000"/>
              </a:spcBef>
              <a:buFontTx/>
              <a:buChar char="•"/>
              <a:defRPr/>
            </a:pPr>
            <a:r>
              <a:rPr lang="fr-FR" sz="1600" b="1" dirty="0">
                <a:effectLst>
                  <a:outerShdw blurRad="38100" dist="38100" dir="2700000" algn="tl">
                    <a:srgbClr val="000000"/>
                  </a:outerShdw>
                </a:effectLst>
              </a:rPr>
              <a:t>Barrières techniques et réglementaires</a:t>
            </a:r>
            <a:r>
              <a:rPr lang="fr-FR" sz="1600" dirty="0"/>
              <a:t> : les normes, formalités administratives .</a:t>
            </a:r>
          </a:p>
          <a:p>
            <a:pPr>
              <a:spcBef>
                <a:spcPct val="50000"/>
              </a:spcBef>
              <a:buFontTx/>
              <a:buChar char="•"/>
              <a:defRPr/>
            </a:pPr>
            <a:r>
              <a:rPr lang="fr-FR" sz="1600" dirty="0"/>
              <a:t>Restrictions volontaires des échanges ( accords bilatéraux)</a:t>
            </a:r>
          </a:p>
          <a:p>
            <a:pPr>
              <a:spcBef>
                <a:spcPct val="50000"/>
              </a:spcBef>
              <a:buFontTx/>
              <a:buChar char="•"/>
              <a:defRPr/>
            </a:pPr>
            <a:r>
              <a:rPr lang="fr-FR" sz="1600" dirty="0"/>
              <a:t>Subventions à l’exportation  versées par l’Etat permettant aux entreprises nationales de réduire leurs coûts ( Airbus, Boeing, agriculture européenne).</a:t>
            </a:r>
          </a:p>
          <a:p>
            <a:pPr>
              <a:spcBef>
                <a:spcPct val="50000"/>
              </a:spcBef>
              <a:buFontTx/>
              <a:buChar char="•"/>
              <a:defRPr/>
            </a:pPr>
            <a:r>
              <a:rPr lang="fr-FR" sz="1600" dirty="0"/>
              <a:t> La régionalisation : accords régionaux ( U.E.E, ALENA)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62824"/>
                                        </p:tgtEl>
                                        <p:attrNameLst>
                                          <p:attrName>style.visibility</p:attrName>
                                        </p:attrNameLst>
                                      </p:cBhvr>
                                      <p:to>
                                        <p:strVal val="visible"/>
                                      </p:to>
                                    </p:set>
                                    <p:animEffect transition="in" filter="box(out)">
                                      <p:cBhvr>
                                        <p:cTn id="7" dur="500"/>
                                        <p:tgtEl>
                                          <p:spTgt spid="16282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2830">
                                            <p:txEl>
                                              <p:pRg st="0" end="0"/>
                                            </p:txEl>
                                          </p:spTgt>
                                        </p:tgtEl>
                                        <p:attrNameLst>
                                          <p:attrName>style.visibility</p:attrName>
                                        </p:attrNameLst>
                                      </p:cBhvr>
                                      <p:to>
                                        <p:strVal val="visible"/>
                                      </p:to>
                                    </p:set>
                                    <p:animEffect transition="in" filter="box(out)">
                                      <p:cBhvr>
                                        <p:cTn id="12" dur="500"/>
                                        <p:tgtEl>
                                          <p:spTgt spid="16283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62832">
                                            <p:txEl>
                                              <p:pRg st="0" end="0"/>
                                            </p:txEl>
                                          </p:spTgt>
                                        </p:tgtEl>
                                        <p:attrNameLst>
                                          <p:attrName>style.visibility</p:attrName>
                                        </p:attrNameLst>
                                      </p:cBhvr>
                                      <p:to>
                                        <p:strVal val="visible"/>
                                      </p:to>
                                    </p:set>
                                    <p:animEffect transition="in" filter="box(out)">
                                      <p:cBhvr>
                                        <p:cTn id="17" dur="500"/>
                                        <p:tgtEl>
                                          <p:spTgt spid="162832">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62833">
                                            <p:txEl>
                                              <p:pRg st="0" end="0"/>
                                            </p:txEl>
                                          </p:spTgt>
                                        </p:tgtEl>
                                        <p:attrNameLst>
                                          <p:attrName>style.visibility</p:attrName>
                                        </p:attrNameLst>
                                      </p:cBhvr>
                                      <p:to>
                                        <p:strVal val="visible"/>
                                      </p:to>
                                    </p:set>
                                    <p:animEffect transition="in" filter="box(out)">
                                      <p:cBhvr>
                                        <p:cTn id="22" dur="500"/>
                                        <p:tgtEl>
                                          <p:spTgt spid="162833">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62834">
                                            <p:txEl>
                                              <p:pRg st="0" end="0"/>
                                            </p:txEl>
                                          </p:spTgt>
                                        </p:tgtEl>
                                        <p:attrNameLst>
                                          <p:attrName>style.visibility</p:attrName>
                                        </p:attrNameLst>
                                      </p:cBhvr>
                                      <p:to>
                                        <p:strVal val="visible"/>
                                      </p:to>
                                    </p:set>
                                    <p:animEffect transition="in" filter="box(out)">
                                      <p:cBhvr>
                                        <p:cTn id="27" dur="500"/>
                                        <p:tgtEl>
                                          <p:spTgt spid="162834">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62834">
                                            <p:txEl>
                                              <p:pRg st="1" end="1"/>
                                            </p:txEl>
                                          </p:spTgt>
                                        </p:tgtEl>
                                        <p:attrNameLst>
                                          <p:attrName>style.visibility</p:attrName>
                                        </p:attrNameLst>
                                      </p:cBhvr>
                                      <p:to>
                                        <p:strVal val="visible"/>
                                      </p:to>
                                    </p:set>
                                    <p:animEffect transition="in" filter="box(out)">
                                      <p:cBhvr>
                                        <p:cTn id="32" dur="500"/>
                                        <p:tgtEl>
                                          <p:spTgt spid="162834">
                                            <p:txEl>
                                              <p:pRg st="1" end="1"/>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62834">
                                            <p:txEl>
                                              <p:pRg st="2" end="2"/>
                                            </p:txEl>
                                          </p:spTgt>
                                        </p:tgtEl>
                                        <p:attrNameLst>
                                          <p:attrName>style.visibility</p:attrName>
                                        </p:attrNameLst>
                                      </p:cBhvr>
                                      <p:to>
                                        <p:strVal val="visible"/>
                                      </p:to>
                                    </p:set>
                                    <p:animEffect transition="in" filter="box(out)">
                                      <p:cBhvr>
                                        <p:cTn id="37" dur="500"/>
                                        <p:tgtEl>
                                          <p:spTgt spid="162834">
                                            <p:txEl>
                                              <p:pRg st="2" end="2"/>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62834">
                                            <p:txEl>
                                              <p:pRg st="3" end="3"/>
                                            </p:txEl>
                                          </p:spTgt>
                                        </p:tgtEl>
                                        <p:attrNameLst>
                                          <p:attrName>style.visibility</p:attrName>
                                        </p:attrNameLst>
                                      </p:cBhvr>
                                      <p:to>
                                        <p:strVal val="visible"/>
                                      </p:to>
                                    </p:set>
                                    <p:animEffect transition="in" filter="box(out)">
                                      <p:cBhvr>
                                        <p:cTn id="42" dur="500"/>
                                        <p:tgtEl>
                                          <p:spTgt spid="162834">
                                            <p:txEl>
                                              <p:pRg st="3" end="3"/>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62834">
                                            <p:txEl>
                                              <p:pRg st="4" end="4"/>
                                            </p:txEl>
                                          </p:spTgt>
                                        </p:tgtEl>
                                        <p:attrNameLst>
                                          <p:attrName>style.visibility</p:attrName>
                                        </p:attrNameLst>
                                      </p:cBhvr>
                                      <p:to>
                                        <p:strVal val="visible"/>
                                      </p:to>
                                    </p:set>
                                    <p:animEffect transition="in" filter="box(out)">
                                      <p:cBhvr>
                                        <p:cTn id="47" dur="500"/>
                                        <p:tgtEl>
                                          <p:spTgt spid="162834">
                                            <p:txEl>
                                              <p:pRg st="4" end="4"/>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30" grpId="0" build="p" autoUpdateAnimBg="0"/>
      <p:bldP spid="162832" grpId="0" build="p" autoUpdateAnimBg="0"/>
      <p:bldP spid="162833" grpId="0" build="p" autoUpdateAnimBg="0"/>
      <p:bldP spid="162834"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762000" y="304802"/>
            <a:ext cx="77724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t>b) Les raisons et les limites du protectionnisme</a:t>
            </a:r>
          </a:p>
        </p:txBody>
      </p:sp>
      <p:sp>
        <p:nvSpPr>
          <p:cNvPr id="102403" name="Text Box 3"/>
          <p:cNvSpPr txBox="1">
            <a:spLocks noChangeArrowheads="1"/>
          </p:cNvSpPr>
          <p:nvPr/>
        </p:nvSpPr>
        <p:spPr bwMode="auto">
          <a:xfrm>
            <a:off x="1371600" y="1295405"/>
            <a:ext cx="6629400" cy="461628"/>
          </a:xfrm>
          <a:prstGeom prst="rect">
            <a:avLst/>
          </a:prstGeom>
          <a:noFill/>
          <a:ln w="9525">
            <a:noFill/>
            <a:miter lim="800000"/>
            <a:headEnd/>
            <a:tailEnd/>
          </a:ln>
        </p:spPr>
        <p:txBody>
          <a:bodyPr lIns="91405" tIns="45702" rIns="91405" bIns="45702">
            <a:spAutoFit/>
          </a:bodyPr>
          <a:lstStyle/>
          <a:p>
            <a:pPr marL="342765" indent="-342765">
              <a:spcBef>
                <a:spcPct val="50000"/>
              </a:spcBef>
              <a:buFont typeface="Wingdings" pitchFamily="2" charset="2"/>
              <a:buAutoNum type="arabicPeriod"/>
            </a:pPr>
            <a:r>
              <a:rPr lang="fr-FR" sz="2400" b="1" dirty="0"/>
              <a:t>Les raisons</a:t>
            </a:r>
            <a:r>
              <a:rPr lang="fr-FR" sz="2400" dirty="0"/>
              <a:t> :</a:t>
            </a:r>
          </a:p>
        </p:txBody>
      </p:sp>
      <p:pic>
        <p:nvPicPr>
          <p:cNvPr id="159748" name="Picture 4" descr="personnage_55"/>
          <p:cNvPicPr>
            <a:picLocks noChangeAspect="1" noChangeArrowheads="1" noCrop="1"/>
          </p:cNvPicPr>
          <p:nvPr/>
        </p:nvPicPr>
        <p:blipFill>
          <a:blip r:embed="rId4" cstate="print"/>
          <a:srcRect/>
          <a:stretch>
            <a:fillRect/>
          </a:stretch>
        </p:blipFill>
        <p:spPr bwMode="auto">
          <a:xfrm>
            <a:off x="4038609" y="990610"/>
            <a:ext cx="873125" cy="581025"/>
          </a:xfrm>
          <a:prstGeom prst="rect">
            <a:avLst/>
          </a:prstGeom>
          <a:noFill/>
          <a:ln w="9525">
            <a:noFill/>
            <a:miter lim="800000"/>
            <a:headEnd/>
            <a:tailEnd/>
          </a:ln>
        </p:spPr>
      </p:pic>
      <p:sp>
        <p:nvSpPr>
          <p:cNvPr id="102405" name="Line 6"/>
          <p:cNvSpPr>
            <a:spLocks noChangeShapeType="1"/>
          </p:cNvSpPr>
          <p:nvPr/>
        </p:nvSpPr>
        <p:spPr bwMode="auto">
          <a:xfrm>
            <a:off x="8" y="2590800"/>
            <a:ext cx="9144000" cy="0"/>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102406" name="Line 7"/>
          <p:cNvSpPr>
            <a:spLocks noChangeShapeType="1"/>
          </p:cNvSpPr>
          <p:nvPr/>
        </p:nvSpPr>
        <p:spPr bwMode="auto">
          <a:xfrm>
            <a:off x="8" y="1981200"/>
            <a:ext cx="9144000" cy="0"/>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102407" name="Line 8"/>
          <p:cNvSpPr>
            <a:spLocks noChangeShapeType="1"/>
          </p:cNvSpPr>
          <p:nvPr/>
        </p:nvSpPr>
        <p:spPr bwMode="auto">
          <a:xfrm>
            <a:off x="4419600" y="1981200"/>
            <a:ext cx="0" cy="4876800"/>
          </a:xfrm>
          <a:prstGeom prst="line">
            <a:avLst/>
          </a:prstGeom>
          <a:noFill/>
          <a:ln w="9525">
            <a:solidFill>
              <a:schemeClr val="tx1"/>
            </a:solidFill>
            <a:miter lim="800000"/>
            <a:headEnd/>
            <a:tailEnd/>
          </a:ln>
        </p:spPr>
        <p:txBody>
          <a:bodyPr wrap="none" lIns="91405" tIns="45702" rIns="91405" bIns="45702"/>
          <a:lstStyle/>
          <a:p>
            <a:endParaRPr lang="fr-FR"/>
          </a:p>
        </p:txBody>
      </p:sp>
      <p:sp>
        <p:nvSpPr>
          <p:cNvPr id="159753" name="Text Box 9"/>
          <p:cNvSpPr txBox="1">
            <a:spLocks noChangeArrowheads="1"/>
          </p:cNvSpPr>
          <p:nvPr/>
        </p:nvSpPr>
        <p:spPr bwMode="auto">
          <a:xfrm>
            <a:off x="0" y="2819404"/>
            <a:ext cx="4343400" cy="3785615"/>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000" dirty="0"/>
              <a:t>Protéger les industries naissantes contre la concurrence étrangère. ( théorie de LIST. ) le temps qu’elles soient en mesure d’affronter la concurrence étrangère.</a:t>
            </a:r>
          </a:p>
          <a:p>
            <a:pPr>
              <a:spcBef>
                <a:spcPct val="50000"/>
              </a:spcBef>
              <a:buFontTx/>
              <a:buChar char="•"/>
            </a:pPr>
            <a:r>
              <a:rPr lang="fr-FR" sz="2000" dirty="0"/>
              <a:t>Protéger l’emploi dans les secteurs concurrencés par la main d’œuvre bon marché.</a:t>
            </a:r>
          </a:p>
          <a:p>
            <a:pPr>
              <a:spcBef>
                <a:spcPct val="50000"/>
              </a:spcBef>
              <a:buFontTx/>
              <a:buChar char="•"/>
            </a:pPr>
            <a:r>
              <a:rPr lang="fr-FR" sz="2000" dirty="0"/>
              <a:t>Reconquérir le marché intérieur, accéder à des marché mondiaux oligopolistiques ( Airbus)</a:t>
            </a:r>
          </a:p>
        </p:txBody>
      </p:sp>
      <p:sp>
        <p:nvSpPr>
          <p:cNvPr id="159754" name="Text Box 10"/>
          <p:cNvSpPr txBox="1">
            <a:spLocks noChangeArrowheads="1"/>
          </p:cNvSpPr>
          <p:nvPr/>
        </p:nvSpPr>
        <p:spPr bwMode="auto">
          <a:xfrm>
            <a:off x="4572002" y="2971802"/>
            <a:ext cx="4038600" cy="2862286"/>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000" dirty="0"/>
              <a:t>Défendre les intérêts de certains agents économiques : agriculteurs, les entreprises en difficulté ( </a:t>
            </a:r>
            <a:r>
              <a:rPr lang="fr-FR" sz="2000" dirty="0" err="1"/>
              <a:t>Alstom</a:t>
            </a:r>
            <a:r>
              <a:rPr lang="fr-FR" sz="2000" dirty="0"/>
              <a:t>).</a:t>
            </a:r>
          </a:p>
          <a:p>
            <a:pPr>
              <a:spcBef>
                <a:spcPct val="50000"/>
              </a:spcBef>
              <a:buFontTx/>
              <a:buChar char="•"/>
            </a:pPr>
            <a:r>
              <a:rPr lang="fr-FR" sz="2000" dirty="0"/>
              <a:t>Protéger le consommateur au nom du principe de précaution ( cas de la vache folle, bœuf aux hormones, OGM…)</a:t>
            </a:r>
          </a:p>
          <a:p>
            <a:pPr>
              <a:spcBef>
                <a:spcPct val="50000"/>
              </a:spcBef>
              <a:buFontTx/>
              <a:buChar char="•"/>
            </a:pPr>
            <a:r>
              <a:rPr lang="fr-FR" sz="2000" dirty="0"/>
              <a:t>Préserver le modèle social</a:t>
            </a:r>
          </a:p>
        </p:txBody>
      </p:sp>
      <p:sp>
        <p:nvSpPr>
          <p:cNvPr id="159755" name="Text Box 11"/>
          <p:cNvSpPr txBox="1">
            <a:spLocks noChangeArrowheads="1"/>
          </p:cNvSpPr>
          <p:nvPr/>
        </p:nvSpPr>
        <p:spPr bwMode="auto">
          <a:xfrm>
            <a:off x="0" y="2133601"/>
            <a:ext cx="41148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solidFill>
                  <a:schemeClr val="hlink"/>
                </a:solidFill>
              </a:rPr>
              <a:t>Raisons économiques</a:t>
            </a:r>
          </a:p>
        </p:txBody>
      </p:sp>
      <p:sp>
        <p:nvSpPr>
          <p:cNvPr id="159756" name="Text Box 12"/>
          <p:cNvSpPr txBox="1">
            <a:spLocks noChangeArrowheads="1"/>
          </p:cNvSpPr>
          <p:nvPr/>
        </p:nvSpPr>
        <p:spPr bwMode="auto">
          <a:xfrm>
            <a:off x="4571999" y="2057404"/>
            <a:ext cx="4572001"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solidFill>
                  <a:schemeClr val="hlink"/>
                </a:solidFill>
              </a:rPr>
              <a:t>Raisons sociales et juridiques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9748"/>
                                        </p:tgtEl>
                                        <p:attrNameLst>
                                          <p:attrName>style.visibility</p:attrName>
                                        </p:attrNameLst>
                                      </p:cBhvr>
                                      <p:to>
                                        <p:strVal val="visible"/>
                                      </p:to>
                                    </p:set>
                                    <p:animEffect transition="in" filter="box(out)">
                                      <p:cBhvr>
                                        <p:cTn id="7" dur="500"/>
                                        <p:tgtEl>
                                          <p:spTgt spid="159748"/>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59753">
                                            <p:txEl>
                                              <p:pRg st="0" end="0"/>
                                            </p:txEl>
                                          </p:spTgt>
                                        </p:tgtEl>
                                        <p:attrNameLst>
                                          <p:attrName>style.visibility</p:attrName>
                                        </p:attrNameLst>
                                      </p:cBhvr>
                                      <p:to>
                                        <p:strVal val="visible"/>
                                      </p:to>
                                    </p:set>
                                    <p:animEffect transition="in" filter="box(out)">
                                      <p:cBhvr>
                                        <p:cTn id="12" dur="500"/>
                                        <p:tgtEl>
                                          <p:spTgt spid="15975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59753">
                                            <p:txEl>
                                              <p:pRg st="1" end="1"/>
                                            </p:txEl>
                                          </p:spTgt>
                                        </p:tgtEl>
                                        <p:attrNameLst>
                                          <p:attrName>style.visibility</p:attrName>
                                        </p:attrNameLst>
                                      </p:cBhvr>
                                      <p:to>
                                        <p:strVal val="visible"/>
                                      </p:to>
                                    </p:set>
                                    <p:animEffect transition="in" filter="box(out)">
                                      <p:cBhvr>
                                        <p:cTn id="17" dur="500"/>
                                        <p:tgtEl>
                                          <p:spTgt spid="159753">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59753">
                                            <p:txEl>
                                              <p:pRg st="2" end="2"/>
                                            </p:txEl>
                                          </p:spTgt>
                                        </p:tgtEl>
                                        <p:attrNameLst>
                                          <p:attrName>style.visibility</p:attrName>
                                        </p:attrNameLst>
                                      </p:cBhvr>
                                      <p:to>
                                        <p:strVal val="visible"/>
                                      </p:to>
                                    </p:set>
                                    <p:animEffect transition="in" filter="box(out)">
                                      <p:cBhvr>
                                        <p:cTn id="22" dur="500"/>
                                        <p:tgtEl>
                                          <p:spTgt spid="159753">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59754">
                                            <p:txEl>
                                              <p:pRg st="0" end="0"/>
                                            </p:txEl>
                                          </p:spTgt>
                                        </p:tgtEl>
                                        <p:attrNameLst>
                                          <p:attrName>style.visibility</p:attrName>
                                        </p:attrNameLst>
                                      </p:cBhvr>
                                      <p:to>
                                        <p:strVal val="visible"/>
                                      </p:to>
                                    </p:set>
                                    <p:animEffect transition="in" filter="box(out)">
                                      <p:cBhvr>
                                        <p:cTn id="27" dur="500"/>
                                        <p:tgtEl>
                                          <p:spTgt spid="159754">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59754">
                                            <p:txEl>
                                              <p:pRg st="1" end="1"/>
                                            </p:txEl>
                                          </p:spTgt>
                                        </p:tgtEl>
                                        <p:attrNameLst>
                                          <p:attrName>style.visibility</p:attrName>
                                        </p:attrNameLst>
                                      </p:cBhvr>
                                      <p:to>
                                        <p:strVal val="visible"/>
                                      </p:to>
                                    </p:set>
                                    <p:animEffect transition="in" filter="box(out)">
                                      <p:cBhvr>
                                        <p:cTn id="32" dur="500"/>
                                        <p:tgtEl>
                                          <p:spTgt spid="159754">
                                            <p:txEl>
                                              <p:pRg st="1" end="1"/>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59754">
                                            <p:txEl>
                                              <p:pRg st="2" end="2"/>
                                            </p:txEl>
                                          </p:spTgt>
                                        </p:tgtEl>
                                        <p:attrNameLst>
                                          <p:attrName>style.visibility</p:attrName>
                                        </p:attrNameLst>
                                      </p:cBhvr>
                                      <p:to>
                                        <p:strVal val="visible"/>
                                      </p:to>
                                    </p:set>
                                    <p:animEffect transition="in" filter="box(out)">
                                      <p:cBhvr>
                                        <p:cTn id="37" dur="500"/>
                                        <p:tgtEl>
                                          <p:spTgt spid="159754">
                                            <p:txEl>
                                              <p:pRg st="2" end="2"/>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3" name="camera.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159755">
                                            <p:txEl>
                                              <p:pRg st="0" end="0"/>
                                            </p:txEl>
                                          </p:spTgt>
                                        </p:tgtEl>
                                        <p:attrNameLst>
                                          <p:attrName>style.visibility</p:attrName>
                                        </p:attrNameLst>
                                      </p:cBhvr>
                                      <p:to>
                                        <p:strVal val="visible"/>
                                      </p:to>
                                    </p:set>
                                    <p:animEffect transition="in" filter="box(out)">
                                      <p:cBhvr>
                                        <p:cTn id="42" dur="500"/>
                                        <p:tgtEl>
                                          <p:spTgt spid="159755">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159756">
                                            <p:txEl>
                                              <p:pRg st="0" end="0"/>
                                            </p:txEl>
                                          </p:spTgt>
                                        </p:tgtEl>
                                        <p:attrNameLst>
                                          <p:attrName>style.visibility</p:attrName>
                                        </p:attrNameLst>
                                      </p:cBhvr>
                                      <p:to>
                                        <p:strVal val="visible"/>
                                      </p:to>
                                    </p:set>
                                    <p:animEffect transition="in" filter="box(out)">
                                      <p:cBhvr>
                                        <p:cTn id="47" dur="500"/>
                                        <p:tgtEl>
                                          <p:spTgt spid="159756">
                                            <p:txEl>
                                              <p:pRg st="0" end="0"/>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3" grpId="0" build="p" autoUpdateAnimBg="0"/>
      <p:bldP spid="159754" grpId="0" build="p" autoUpdateAnimBg="0"/>
      <p:bldP spid="159755" grpId="0" build="p" autoUpdateAnimBg="0"/>
      <p:bldP spid="159756"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219200" y="457202"/>
            <a:ext cx="5867400" cy="461628"/>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None/>
            </a:pPr>
            <a:r>
              <a:rPr lang="fr-FR" sz="2400" b="1" dirty="0"/>
              <a:t>2. Les limites de ces pratiques </a:t>
            </a:r>
          </a:p>
        </p:txBody>
      </p:sp>
      <p:pic>
        <p:nvPicPr>
          <p:cNvPr id="103427" name="Picture 3" descr="PH01046J"/>
          <p:cNvPicPr>
            <a:picLocks noChangeAspect="1" noChangeArrowheads="1"/>
          </p:cNvPicPr>
          <p:nvPr/>
        </p:nvPicPr>
        <p:blipFill>
          <a:blip r:embed="rId3" cstate="print"/>
          <a:srcRect/>
          <a:stretch>
            <a:fillRect/>
          </a:stretch>
        </p:blipFill>
        <p:spPr bwMode="auto">
          <a:xfrm>
            <a:off x="1258888" y="1628775"/>
            <a:ext cx="5334000" cy="2133600"/>
          </a:xfrm>
          <a:prstGeom prst="rect">
            <a:avLst/>
          </a:prstGeom>
          <a:noFill/>
          <a:ln w="9525">
            <a:noFill/>
            <a:miter lim="800000"/>
            <a:headEnd/>
            <a:tailEnd/>
          </a:ln>
        </p:spPr>
      </p:pic>
      <p:sp>
        <p:nvSpPr>
          <p:cNvPr id="103428" name="Text Box 4"/>
          <p:cNvSpPr txBox="1">
            <a:spLocks noChangeArrowheads="1"/>
          </p:cNvSpPr>
          <p:nvPr/>
        </p:nvSpPr>
        <p:spPr bwMode="auto">
          <a:xfrm>
            <a:off x="1981207" y="1143004"/>
            <a:ext cx="5181601" cy="461628"/>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Char char="Ø"/>
            </a:pPr>
            <a:r>
              <a:rPr lang="fr-FR" sz="2400" dirty="0"/>
              <a:t>Pour l’économie internationale :</a:t>
            </a:r>
          </a:p>
        </p:txBody>
      </p:sp>
      <p:sp>
        <p:nvSpPr>
          <p:cNvPr id="163845" name="Text Box 5"/>
          <p:cNvSpPr txBox="1">
            <a:spLocks noChangeArrowheads="1"/>
          </p:cNvSpPr>
          <p:nvPr/>
        </p:nvSpPr>
        <p:spPr bwMode="auto">
          <a:xfrm>
            <a:off x="457208" y="3886204"/>
            <a:ext cx="8686800" cy="2308288"/>
          </a:xfrm>
          <a:prstGeom prst="rect">
            <a:avLst/>
          </a:prstGeom>
          <a:noFill/>
          <a:ln w="9525">
            <a:noFill/>
            <a:miter lim="800000"/>
            <a:headEnd/>
            <a:tailEnd/>
          </a:ln>
        </p:spPr>
        <p:txBody>
          <a:bodyPr lIns="91405" tIns="45702" rIns="91405" bIns="45702">
            <a:spAutoFit/>
          </a:bodyPr>
          <a:lstStyle/>
          <a:p>
            <a:pPr>
              <a:spcBef>
                <a:spcPct val="50000"/>
              </a:spcBef>
            </a:pPr>
            <a:r>
              <a:rPr lang="fr-FR" sz="2400" dirty="0"/>
              <a:t>Frein aux échanges internationaux, ralentissement des échanges donc diminution de la croissance mondiale.</a:t>
            </a:r>
          </a:p>
          <a:p>
            <a:pPr>
              <a:spcBef>
                <a:spcPct val="50000"/>
              </a:spcBef>
            </a:pPr>
            <a:r>
              <a:rPr lang="fr-FR" sz="2400" dirty="0"/>
              <a:t>Risque de freiner les exportations par des mesures de rétorsion de la part des pays victimes du protectionnisme.</a:t>
            </a:r>
          </a:p>
          <a:p>
            <a:pPr>
              <a:spcBef>
                <a:spcPct val="50000"/>
              </a:spcBef>
            </a:pPr>
            <a:r>
              <a:rPr lang="fr-FR" sz="2400" dirty="0"/>
              <a:t>Favorise des comportements de passager clandestin</a:t>
            </a:r>
          </a:p>
        </p:txBody>
      </p:sp>
      <p:pic>
        <p:nvPicPr>
          <p:cNvPr id="103430" name="Picture 6" descr="vaca40"/>
          <p:cNvPicPr>
            <a:picLocks noChangeAspect="1" noChangeArrowheads="1" noCrop="1"/>
          </p:cNvPicPr>
          <p:nvPr/>
        </p:nvPicPr>
        <p:blipFill>
          <a:blip r:embed="rId4" cstate="print"/>
          <a:srcRect/>
          <a:stretch>
            <a:fillRect/>
          </a:stretch>
        </p:blipFill>
        <p:spPr bwMode="auto">
          <a:xfrm>
            <a:off x="0" y="990600"/>
            <a:ext cx="1600200" cy="1581150"/>
          </a:xfrm>
          <a:prstGeom prst="rect">
            <a:avLst/>
          </a:prstGeom>
          <a:noFill/>
          <a:ln w="9525">
            <a:noFill/>
            <a:miter lim="800000"/>
            <a:headEnd/>
            <a:tailEnd/>
          </a:ln>
        </p:spPr>
      </p:pic>
      <p:sp>
        <p:nvSpPr>
          <p:cNvPr id="103431" name="AutoShape 8"/>
          <p:cNvSpPr>
            <a:spLocks noChangeArrowheads="1"/>
          </p:cNvSpPr>
          <p:nvPr/>
        </p:nvSpPr>
        <p:spPr bwMode="auto">
          <a:xfrm>
            <a:off x="2843213" y="2349500"/>
            <a:ext cx="2089150" cy="358775"/>
          </a:xfrm>
          <a:prstGeom prst="leftRightArrow">
            <a:avLst>
              <a:gd name="adj1" fmla="val 50000"/>
              <a:gd name="adj2" fmla="val 116460"/>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3845">
                                            <p:txEl>
                                              <p:pRg st="0" end="0"/>
                                            </p:txEl>
                                          </p:spTgt>
                                        </p:tgtEl>
                                        <p:attrNameLst>
                                          <p:attrName>style.visibility</p:attrName>
                                        </p:attrNameLst>
                                      </p:cBhvr>
                                      <p:to>
                                        <p:strVal val="visible"/>
                                      </p:to>
                                    </p:set>
                                    <p:animEffect transition="in" filter="box(out)">
                                      <p:cBhvr>
                                        <p:cTn id="7" dur="500"/>
                                        <p:tgtEl>
                                          <p:spTgt spid="16384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3845">
                                            <p:txEl>
                                              <p:pRg st="1" end="1"/>
                                            </p:txEl>
                                          </p:spTgt>
                                        </p:tgtEl>
                                        <p:attrNameLst>
                                          <p:attrName>style.visibility</p:attrName>
                                        </p:attrNameLst>
                                      </p:cBhvr>
                                      <p:to>
                                        <p:strVal val="visible"/>
                                      </p:to>
                                    </p:set>
                                    <p:animEffect transition="in" filter="box(out)">
                                      <p:cBhvr>
                                        <p:cTn id="12" dur="500"/>
                                        <p:tgtEl>
                                          <p:spTgt spid="16384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63845">
                                            <p:txEl>
                                              <p:pRg st="2" end="2"/>
                                            </p:txEl>
                                          </p:spTgt>
                                        </p:tgtEl>
                                        <p:attrNameLst>
                                          <p:attrName>style.visibility</p:attrName>
                                        </p:attrNameLst>
                                      </p:cBhvr>
                                      <p:to>
                                        <p:strVal val="visible"/>
                                      </p:to>
                                    </p:set>
                                    <p:animEffect transition="in" filter="box(out)">
                                      <p:cBhvr>
                                        <p:cTn id="17" dur="500"/>
                                        <p:tgtEl>
                                          <p:spTgt spid="16384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447804" y="609603"/>
            <a:ext cx="7391400" cy="461628"/>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400" dirty="0"/>
              <a:t>Pour l’économie nationale :</a:t>
            </a:r>
          </a:p>
        </p:txBody>
      </p:sp>
      <p:pic>
        <p:nvPicPr>
          <p:cNvPr id="104451" name="Picture 3" descr="france-regionsMap">
            <a:hlinkClick r:id="rId3"/>
          </p:cNvPr>
          <p:cNvPicPr>
            <a:picLocks noChangeAspect="1" noChangeArrowheads="1"/>
          </p:cNvPicPr>
          <p:nvPr/>
        </p:nvPicPr>
        <p:blipFill>
          <a:blip r:embed="rId4" cstate="print"/>
          <a:srcRect/>
          <a:stretch>
            <a:fillRect/>
          </a:stretch>
        </p:blipFill>
        <p:spPr bwMode="auto">
          <a:xfrm>
            <a:off x="5181600" y="381000"/>
            <a:ext cx="1295400" cy="1333500"/>
          </a:xfrm>
          <a:prstGeom prst="rect">
            <a:avLst/>
          </a:prstGeom>
          <a:noFill/>
          <a:ln w="9525">
            <a:noFill/>
            <a:miter lim="800000"/>
            <a:headEnd/>
            <a:tailEnd/>
          </a:ln>
        </p:spPr>
      </p:pic>
      <p:sp>
        <p:nvSpPr>
          <p:cNvPr id="164868" name="Text Box 4"/>
          <p:cNvSpPr txBox="1">
            <a:spLocks noChangeArrowheads="1"/>
          </p:cNvSpPr>
          <p:nvPr/>
        </p:nvSpPr>
        <p:spPr bwMode="auto">
          <a:xfrm>
            <a:off x="1447800" y="1981204"/>
            <a:ext cx="6553200" cy="3231618"/>
          </a:xfrm>
          <a:prstGeom prst="rect">
            <a:avLst/>
          </a:prstGeom>
          <a:noFill/>
          <a:ln w="9525">
            <a:noFill/>
            <a:miter lim="800000"/>
            <a:headEnd/>
            <a:tailEnd/>
          </a:ln>
        </p:spPr>
        <p:txBody>
          <a:bodyPr lIns="91405" tIns="45702" rIns="91405" bIns="45702">
            <a:spAutoFit/>
          </a:bodyPr>
          <a:lstStyle/>
          <a:p>
            <a:pPr>
              <a:spcBef>
                <a:spcPct val="50000"/>
              </a:spcBef>
            </a:pPr>
            <a:r>
              <a:rPr lang="fr-FR" sz="2400" dirty="0"/>
              <a:t>Moins de concurrence donc moins de dynamisme de notre économie : recherche, innovation…</a:t>
            </a:r>
          </a:p>
          <a:p>
            <a:pPr>
              <a:spcBef>
                <a:spcPct val="50000"/>
              </a:spcBef>
            </a:pPr>
            <a:r>
              <a:rPr lang="fr-FR" sz="2400" dirty="0"/>
              <a:t>Risque de vieillissement du système productif , retard technologique…</a:t>
            </a:r>
          </a:p>
          <a:p>
            <a:pPr>
              <a:spcBef>
                <a:spcPct val="50000"/>
              </a:spcBef>
            </a:pPr>
            <a:r>
              <a:rPr lang="fr-FR" sz="2400" dirty="0"/>
              <a:t>Pénalise à long terme la compétitivité, de ce fait l’emploi</a:t>
            </a:r>
          </a:p>
          <a:p>
            <a:pPr>
              <a:spcBef>
                <a:spcPct val="50000"/>
              </a:spcBef>
            </a:pPr>
            <a:r>
              <a:rPr lang="fr-FR" sz="2400" dirty="0"/>
              <a:t>Ralentissement du progrès technique…</a:t>
            </a:r>
          </a:p>
        </p:txBody>
      </p:sp>
      <p:sp>
        <p:nvSpPr>
          <p:cNvPr id="104453" name="Rectangle 5"/>
          <p:cNvSpPr>
            <a:spLocks noChangeArrowheads="1"/>
          </p:cNvSpPr>
          <p:nvPr/>
        </p:nvSpPr>
        <p:spPr bwMode="auto">
          <a:xfrm>
            <a:off x="1295404" y="1752602"/>
            <a:ext cx="6477000" cy="4343400"/>
          </a:xfrm>
          <a:prstGeom prst="rect">
            <a:avLst/>
          </a:prstGeom>
          <a:noFill/>
          <a:ln w="9525">
            <a:solidFill>
              <a:schemeClr val="tx1"/>
            </a:solidFill>
            <a:miter lim="800000"/>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box(out)">
                                      <p:cBhvr>
                                        <p:cTn id="7" dur="500"/>
                                        <p:tgtEl>
                                          <p:spTgt spid="16486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4868">
                                            <p:txEl>
                                              <p:pRg st="1" end="1"/>
                                            </p:txEl>
                                          </p:spTgt>
                                        </p:tgtEl>
                                        <p:attrNameLst>
                                          <p:attrName>style.visibility</p:attrName>
                                        </p:attrNameLst>
                                      </p:cBhvr>
                                      <p:to>
                                        <p:strVal val="visible"/>
                                      </p:to>
                                    </p:set>
                                    <p:animEffect transition="in" filter="box(out)">
                                      <p:cBhvr>
                                        <p:cTn id="12" dur="500"/>
                                        <p:tgtEl>
                                          <p:spTgt spid="164868">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64868">
                                            <p:txEl>
                                              <p:pRg st="2" end="2"/>
                                            </p:txEl>
                                          </p:spTgt>
                                        </p:tgtEl>
                                        <p:attrNameLst>
                                          <p:attrName>style.visibility</p:attrName>
                                        </p:attrNameLst>
                                      </p:cBhvr>
                                      <p:to>
                                        <p:strVal val="visible"/>
                                      </p:to>
                                    </p:set>
                                    <p:animEffect transition="in" filter="box(out)">
                                      <p:cBhvr>
                                        <p:cTn id="17" dur="500"/>
                                        <p:tgtEl>
                                          <p:spTgt spid="164868">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64868">
                                            <p:txEl>
                                              <p:pRg st="3" end="3"/>
                                            </p:txEl>
                                          </p:spTgt>
                                        </p:tgtEl>
                                        <p:attrNameLst>
                                          <p:attrName>style.visibility</p:attrName>
                                        </p:attrNameLst>
                                      </p:cBhvr>
                                      <p:to>
                                        <p:strVal val="visible"/>
                                      </p:to>
                                    </p:set>
                                    <p:animEffect transition="in" filter="box(out)">
                                      <p:cBhvr>
                                        <p:cTn id="22" dur="500"/>
                                        <p:tgtEl>
                                          <p:spTgt spid="164868">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295400" y="1"/>
            <a:ext cx="7315200" cy="461628"/>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400" dirty="0"/>
              <a:t>Pour les entreprises :</a:t>
            </a:r>
          </a:p>
        </p:txBody>
      </p:sp>
      <p:pic>
        <p:nvPicPr>
          <p:cNvPr id="105475" name="Picture 3" descr="BD05168_"/>
          <p:cNvPicPr>
            <a:picLocks noChangeAspect="1" noChangeArrowheads="1"/>
          </p:cNvPicPr>
          <p:nvPr/>
        </p:nvPicPr>
        <p:blipFill>
          <a:blip r:embed="rId3" cstate="print"/>
          <a:srcRect/>
          <a:stretch>
            <a:fillRect/>
          </a:stretch>
        </p:blipFill>
        <p:spPr bwMode="auto">
          <a:xfrm>
            <a:off x="4267208" y="9"/>
            <a:ext cx="1828800" cy="1458913"/>
          </a:xfrm>
          <a:prstGeom prst="rect">
            <a:avLst/>
          </a:prstGeom>
          <a:noFill/>
          <a:ln w="9525">
            <a:noFill/>
            <a:miter lim="800000"/>
            <a:headEnd/>
            <a:tailEnd/>
          </a:ln>
        </p:spPr>
      </p:pic>
      <p:sp>
        <p:nvSpPr>
          <p:cNvPr id="165892" name="Text Box 4"/>
          <p:cNvSpPr txBox="1">
            <a:spLocks noChangeArrowheads="1"/>
          </p:cNvSpPr>
          <p:nvPr/>
        </p:nvSpPr>
        <p:spPr bwMode="auto">
          <a:xfrm>
            <a:off x="1295400" y="2057404"/>
            <a:ext cx="7086600" cy="1754290"/>
          </a:xfrm>
          <a:prstGeom prst="rect">
            <a:avLst/>
          </a:prstGeom>
          <a:noFill/>
          <a:ln w="9525">
            <a:noFill/>
            <a:miter lim="800000"/>
            <a:headEnd/>
            <a:tailEnd/>
          </a:ln>
        </p:spPr>
        <p:txBody>
          <a:bodyPr lIns="91405" tIns="45702" rIns="91405" bIns="45702">
            <a:spAutoFit/>
          </a:bodyPr>
          <a:lstStyle/>
          <a:p>
            <a:pPr>
              <a:spcBef>
                <a:spcPct val="50000"/>
              </a:spcBef>
            </a:pPr>
            <a:r>
              <a:rPr lang="fr-FR" sz="2400" dirty="0"/>
              <a:t>Réduction de l’innovation à cause d’une faible concurrence.</a:t>
            </a:r>
          </a:p>
          <a:p>
            <a:pPr>
              <a:spcBef>
                <a:spcPct val="50000"/>
              </a:spcBef>
            </a:pPr>
            <a:r>
              <a:rPr lang="fr-FR" sz="2400" dirty="0"/>
              <a:t>Moins de débouchés extérieurs donc baisse de l’activité.</a:t>
            </a:r>
          </a:p>
        </p:txBody>
      </p:sp>
      <p:sp>
        <p:nvSpPr>
          <p:cNvPr id="105477" name="Oval 5"/>
          <p:cNvSpPr>
            <a:spLocks noChangeArrowheads="1"/>
          </p:cNvSpPr>
          <p:nvPr/>
        </p:nvSpPr>
        <p:spPr bwMode="auto">
          <a:xfrm>
            <a:off x="304800" y="1752609"/>
            <a:ext cx="8299450" cy="2324101"/>
          </a:xfrm>
          <a:prstGeom prst="ellipse">
            <a:avLst/>
          </a:prstGeom>
          <a:noFill/>
          <a:ln w="9525">
            <a:solidFill>
              <a:schemeClr val="tx1"/>
            </a:solidFill>
            <a:miter lim="800000"/>
            <a:headEnd/>
            <a:tailEnd/>
          </a:ln>
        </p:spPr>
        <p:txBody>
          <a:bodyPr wrap="none" lIns="91405" tIns="45702" rIns="91405" bIns="45702" anchor="ctr"/>
          <a:lstStyle/>
          <a:p>
            <a:endParaRPr lang="fr-FR"/>
          </a:p>
        </p:txBody>
      </p:sp>
      <p:pic>
        <p:nvPicPr>
          <p:cNvPr id="105478" name="Picture 6" descr="AG00459_"/>
          <p:cNvPicPr>
            <a:picLocks noChangeAspect="1" noChangeArrowheads="1" noCrop="1"/>
          </p:cNvPicPr>
          <p:nvPr/>
        </p:nvPicPr>
        <p:blipFill>
          <a:blip r:embed="rId4" cstate="print"/>
          <a:srcRect/>
          <a:stretch>
            <a:fillRect/>
          </a:stretch>
        </p:blipFill>
        <p:spPr bwMode="auto">
          <a:xfrm>
            <a:off x="1476384" y="404814"/>
            <a:ext cx="1287463" cy="14557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65892">
                                            <p:txEl>
                                              <p:pRg st="0" end="0"/>
                                            </p:txEl>
                                          </p:spTgt>
                                        </p:tgtEl>
                                        <p:attrNameLst>
                                          <p:attrName>style.visibility</p:attrName>
                                        </p:attrNameLst>
                                      </p:cBhvr>
                                      <p:to>
                                        <p:strVal val="visible"/>
                                      </p:to>
                                    </p:set>
                                    <p:animEffect transition="in" filter="box(out)">
                                      <p:cBhvr>
                                        <p:cTn id="7" dur="500"/>
                                        <p:tgtEl>
                                          <p:spTgt spid="16589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5892">
                                            <p:txEl>
                                              <p:pRg st="1" end="1"/>
                                            </p:txEl>
                                          </p:spTgt>
                                        </p:tgtEl>
                                        <p:attrNameLst>
                                          <p:attrName>style.visibility</p:attrName>
                                        </p:attrNameLst>
                                      </p:cBhvr>
                                      <p:to>
                                        <p:strVal val="visible"/>
                                      </p:to>
                                    </p:set>
                                    <p:animEffect transition="in" filter="box(out)">
                                      <p:cBhvr>
                                        <p:cTn id="12" dur="500"/>
                                        <p:tgtEl>
                                          <p:spTgt spid="165892">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2"/>
          <p:cNvSpPr txBox="1">
            <a:spLocks noChangeArrowheads="1"/>
          </p:cNvSpPr>
          <p:nvPr/>
        </p:nvSpPr>
        <p:spPr bwMode="auto">
          <a:xfrm>
            <a:off x="1295399" y="533402"/>
            <a:ext cx="7010401" cy="461628"/>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400" dirty="0"/>
              <a:t>Pour les ménages :</a:t>
            </a:r>
          </a:p>
        </p:txBody>
      </p:sp>
      <p:pic>
        <p:nvPicPr>
          <p:cNvPr id="166915" name="Picture 3" descr="supermarche">
            <a:hlinkClick r:id="rId4" action="ppaction://hlinkpres?slideindex=1&amp;slidetitle= La franchise"/>
          </p:cNvPr>
          <p:cNvPicPr>
            <a:picLocks noChangeAspect="1" noChangeArrowheads="1"/>
          </p:cNvPicPr>
          <p:nvPr/>
        </p:nvPicPr>
        <p:blipFill>
          <a:blip r:embed="rId5" cstate="print"/>
          <a:srcRect/>
          <a:stretch>
            <a:fillRect/>
          </a:stretch>
        </p:blipFill>
        <p:spPr bwMode="auto">
          <a:xfrm>
            <a:off x="4114807" y="304800"/>
            <a:ext cx="1600200" cy="1600200"/>
          </a:xfrm>
          <a:prstGeom prst="rect">
            <a:avLst/>
          </a:prstGeom>
          <a:noFill/>
          <a:ln w="9525">
            <a:noFill/>
            <a:miter lim="800000"/>
            <a:headEnd/>
            <a:tailEnd/>
          </a:ln>
        </p:spPr>
      </p:pic>
      <p:sp>
        <p:nvSpPr>
          <p:cNvPr id="166916" name="Text Box 4"/>
          <p:cNvSpPr txBox="1">
            <a:spLocks noChangeArrowheads="1"/>
          </p:cNvSpPr>
          <p:nvPr/>
        </p:nvSpPr>
        <p:spPr bwMode="auto">
          <a:xfrm>
            <a:off x="685803" y="2514606"/>
            <a:ext cx="7924800" cy="1015626"/>
          </a:xfrm>
          <a:prstGeom prst="rect">
            <a:avLst/>
          </a:prstGeom>
          <a:noFill/>
          <a:ln w="9525">
            <a:noFill/>
            <a:miter lim="800000"/>
            <a:headEnd/>
            <a:tailEnd/>
          </a:ln>
        </p:spPr>
        <p:txBody>
          <a:bodyPr lIns="91405" tIns="45702" rIns="91405" bIns="45702">
            <a:spAutoFit/>
          </a:bodyPr>
          <a:lstStyle/>
          <a:p>
            <a:pPr>
              <a:spcBef>
                <a:spcPct val="50000"/>
              </a:spcBef>
            </a:pPr>
            <a:r>
              <a:rPr lang="fr-FR" sz="2400" dirty="0"/>
              <a:t>Les produits protégés sont plus coûteux</a:t>
            </a:r>
          </a:p>
          <a:p>
            <a:pPr>
              <a:spcBef>
                <a:spcPct val="50000"/>
              </a:spcBef>
            </a:pPr>
            <a:r>
              <a:rPr lang="fr-FR" sz="2400" dirty="0"/>
              <a:t>Choix de consommation limité sur le marché.</a:t>
            </a:r>
          </a:p>
        </p:txBody>
      </p:sp>
      <p:sp>
        <p:nvSpPr>
          <p:cNvPr id="106501" name="Rectangle 5"/>
          <p:cNvSpPr>
            <a:spLocks noChangeArrowheads="1"/>
          </p:cNvSpPr>
          <p:nvPr/>
        </p:nvSpPr>
        <p:spPr bwMode="auto">
          <a:xfrm>
            <a:off x="457208" y="2362203"/>
            <a:ext cx="6400801" cy="1676400"/>
          </a:xfrm>
          <a:prstGeom prst="rect">
            <a:avLst/>
          </a:prstGeom>
          <a:noFill/>
          <a:ln w="9525">
            <a:solidFill>
              <a:schemeClr val="tx1"/>
            </a:solidFill>
            <a:miter lim="800000"/>
            <a:headEnd/>
            <a:tailEnd/>
          </a:ln>
        </p:spPr>
        <p:txBody>
          <a:bodyPr wrap="none" lIns="91405" tIns="45702" rIns="91405" bIns="45702" anchor="ctr"/>
          <a:lstStyle/>
          <a:p>
            <a:endParaRPr lang="fr-FR"/>
          </a:p>
        </p:txBody>
      </p:sp>
      <p:sp>
        <p:nvSpPr>
          <p:cNvPr id="106502" name="Text Box 6"/>
          <p:cNvSpPr txBox="1">
            <a:spLocks noChangeArrowheads="1"/>
          </p:cNvSpPr>
          <p:nvPr/>
        </p:nvSpPr>
        <p:spPr bwMode="auto">
          <a:xfrm>
            <a:off x="395296" y="4868871"/>
            <a:ext cx="4248150" cy="383741"/>
          </a:xfrm>
          <a:prstGeom prst="rect">
            <a:avLst/>
          </a:prstGeom>
          <a:noFill/>
          <a:ln w="9525">
            <a:noFill/>
            <a:miter lim="800000"/>
            <a:headEnd/>
            <a:tailEnd/>
          </a:ln>
        </p:spPr>
        <p:txBody>
          <a:bodyPr lIns="91405" tIns="45702" rIns="91405" bIns="45702">
            <a:spAutoFit/>
          </a:bodyPr>
          <a:lstStyle/>
          <a:p>
            <a:pPr>
              <a:spcBef>
                <a:spcPct val="50000"/>
              </a:spcBef>
            </a:pPr>
            <a:r>
              <a:rPr lang="fr-FR"/>
              <a:t>Application </a:t>
            </a:r>
          </a:p>
        </p:txBody>
      </p:sp>
      <p:pic>
        <p:nvPicPr>
          <p:cNvPr id="166919" name="Picture 7" descr="personnage_55"/>
          <p:cNvPicPr>
            <a:picLocks noChangeAspect="1" noChangeArrowheads="1" noCrop="1"/>
          </p:cNvPicPr>
          <p:nvPr/>
        </p:nvPicPr>
        <p:blipFill>
          <a:blip r:embed="rId6" cstate="print"/>
          <a:srcRect/>
          <a:stretch>
            <a:fillRect/>
          </a:stretch>
        </p:blipFill>
        <p:spPr bwMode="auto">
          <a:xfrm>
            <a:off x="1908183" y="4797434"/>
            <a:ext cx="873125" cy="58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6915"/>
                                        </p:tgtEl>
                                        <p:attrNameLst>
                                          <p:attrName>style.visibility</p:attrName>
                                        </p:attrNameLst>
                                      </p:cBhvr>
                                      <p:to>
                                        <p:strVal val="visible"/>
                                      </p:to>
                                    </p:set>
                                    <p:animEffect transition="in" filter="dissolve">
                                      <p:cBhvr>
                                        <p:cTn id="7" dur="500"/>
                                        <p:tgtEl>
                                          <p:spTgt spid="1669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66916">
                                            <p:txEl>
                                              <p:pRg st="0" end="0"/>
                                            </p:txEl>
                                          </p:spTgt>
                                        </p:tgtEl>
                                        <p:attrNameLst>
                                          <p:attrName>style.visibility</p:attrName>
                                        </p:attrNameLst>
                                      </p:cBhvr>
                                      <p:to>
                                        <p:strVal val="visible"/>
                                      </p:to>
                                    </p:set>
                                    <p:animEffect transition="in" filter="box(out)">
                                      <p:cBhvr>
                                        <p:cTn id="12" dur="500"/>
                                        <p:tgtEl>
                                          <p:spTgt spid="16691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66916">
                                            <p:txEl>
                                              <p:pRg st="1" end="1"/>
                                            </p:txEl>
                                          </p:spTgt>
                                        </p:tgtEl>
                                        <p:attrNameLst>
                                          <p:attrName>style.visibility</p:attrName>
                                        </p:attrNameLst>
                                      </p:cBhvr>
                                      <p:to>
                                        <p:strVal val="visible"/>
                                      </p:to>
                                    </p:set>
                                    <p:animEffect transition="in" filter="box(out)">
                                      <p:cBhvr>
                                        <p:cTn id="17" dur="500"/>
                                        <p:tgtEl>
                                          <p:spTgt spid="166916">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66919"/>
                                        </p:tgtEl>
                                        <p:attrNameLst>
                                          <p:attrName>style.visibility</p:attrName>
                                        </p:attrNameLst>
                                      </p:cBhvr>
                                      <p:to>
                                        <p:strVal val="visible"/>
                                      </p:to>
                                    </p:set>
                                    <p:animEffect transition="in" filter="box(out)">
                                      <p:cBhvr>
                                        <p:cTn id="22" dur="500"/>
                                        <p:tgtEl>
                                          <p:spTgt spid="166919"/>
                                        </p:tgtEl>
                                      </p:cBhvr>
                                    </p:animEffect>
                                  </p:childTnLst>
                                  <p:subTnLst>
                                    <p:audio>
                                      <p:cMediaNode>
                                        <p:cTn display="0" masterRel="sameClick">
                                          <p:stCondLst>
                                            <p:cond evt="begin" delay="0">
                                              <p:tn val="20"/>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1"/>
          <p:cNvSpPr>
            <a:spLocks noChangeArrowheads="1"/>
          </p:cNvSpPr>
          <p:nvPr/>
        </p:nvSpPr>
        <p:spPr bwMode="auto">
          <a:xfrm>
            <a:off x="323528" y="98049"/>
            <a:ext cx="7992888"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seraient les conséquences d’une politique protectionniste de l’Union européenne sur les produits chinois ?</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conséquences de cette mesure seraient néfastes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pour les producteurs chinois</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si le prix de vente au consommateur augmente alors mécaniquement ils vont faire face à une baisse de la demande (les consommateurs européens vont préférer acheter d’autres produits). À moyen/long terme, cette baisse de la demande risque de provoquer des licenciements dans les firmes chinoises productrices, voire des fermetures d’entreprises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pour les consommateurs de l’Union européenne</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si l’Union européenne met en place un droit de douane pour aider les producteurs européens à faire face à la concurrence chinoise, cela peut créer un effet de « distorsion » : cela revient à augmenter le prix pour les consommateurs européens, tout comme le ferait une taxe à la consommation. Finalement, les consommateurs européens sont également défavorisés puisqu’ils perdent en variété de biens et services auxquels ils ont accès, et en pouvoir d’achat.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Quels sont les pays les plus protectionnistes ?</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D’après la carte éditée par globaltradealert.org (site consulté en décembre 2016), les pays qui ont adopté le plus de mesures protectionnistes sont les États-Unis (1 281), la Russie (666), l’Inde (656), l’Allemagne (553), le Brésil (355), la France (319).</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On peut conclure de ce classement que ce </a:t>
            </a: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sont majoritairement les pays développés, ou pays du Nord, qui sont le plus protectionnistes, même si certains pays émergents comme l’Inde et le Brésil apparaissent. On peut s’interroger sur la raison/la légitimité qui conduit les pays les plus favorisés à protéger le plus leur économie.</a:t>
            </a:r>
            <a:endParaRPr kumimoji="0" lang="fr-FR"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Remarque :</a:t>
            </a: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il s’agit d’une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7201">
                                            <p:txEl>
                                              <p:pRg st="3" end="3"/>
                                            </p:txEl>
                                          </p:spTgt>
                                        </p:tgtEl>
                                        <p:attrNameLst>
                                          <p:attrName>style.visibility</p:attrName>
                                        </p:attrNameLst>
                                      </p:cBhvr>
                                      <p:to>
                                        <p:strVal val="visible"/>
                                      </p:to>
                                    </p:set>
                                    <p:animEffect transition="in" filter="diamond(in)">
                                      <p:cBhvr>
                                        <p:cTn id="7" dur="2000"/>
                                        <p:tgtEl>
                                          <p:spTgt spid="30720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07201">
                                            <p:txEl>
                                              <p:pRg st="5" end="5"/>
                                            </p:txEl>
                                          </p:spTgt>
                                        </p:tgtEl>
                                        <p:attrNameLst>
                                          <p:attrName>style.visibility</p:attrName>
                                        </p:attrNameLst>
                                      </p:cBhvr>
                                      <p:to>
                                        <p:strVal val="visible"/>
                                      </p:to>
                                    </p:set>
                                    <p:animEffect transition="in" filter="diamond(in)">
                                      <p:cBhvr>
                                        <p:cTn id="12" dur="2000"/>
                                        <p:tgtEl>
                                          <p:spTgt spid="30720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07201">
                                            <p:txEl>
                                              <p:pRg st="9" end="9"/>
                                            </p:txEl>
                                          </p:spTgt>
                                        </p:tgtEl>
                                        <p:attrNameLst>
                                          <p:attrName>style.visibility</p:attrName>
                                        </p:attrNameLst>
                                      </p:cBhvr>
                                      <p:to>
                                        <p:strVal val="visible"/>
                                      </p:to>
                                    </p:set>
                                    <p:animEffect transition="in" filter="diamond(in)">
                                      <p:cBhvr>
                                        <p:cTn id="17" dur="2000"/>
                                        <p:tgtEl>
                                          <p:spTgt spid="307201">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07201">
                                            <p:txEl>
                                              <p:pRg st="11" end="11"/>
                                            </p:txEl>
                                          </p:spTgt>
                                        </p:tgtEl>
                                        <p:attrNameLst>
                                          <p:attrName>style.visibility</p:attrName>
                                        </p:attrNameLst>
                                      </p:cBhvr>
                                      <p:to>
                                        <p:strVal val="visible"/>
                                      </p:to>
                                    </p:set>
                                    <p:animEffect transition="in" filter="diamond(in)">
                                      <p:cBhvr>
                                        <p:cTn id="22" dur="2000"/>
                                        <p:tgtEl>
                                          <p:spTgt spid="30720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1"/>
          <p:cNvSpPr>
            <a:spLocks noChangeArrowheads="1"/>
          </p:cNvSpPr>
          <p:nvPr/>
        </p:nvSpPr>
        <p:spPr bwMode="auto">
          <a:xfrm>
            <a:off x="1043608" y="859360"/>
            <a:ext cx="7056784"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fr-FR"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Quels sont les risques liés au protectionnisme ?</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Le protectionnisme diminue le bien-être global par rapport à une situation de libre-échange (cf. les théories du commerce international : théorie des avantages absolus d’Adam Smith, théorie des avantages relatifs ou comparés de David Ricardo). En effet, s’il n’y a pas d’obstacles à la libre circulation des biens et des services, alors les échanges seront plus nombreux et cela créera une valeur supplémentaire redistribuée aux agents (on a donc bien un surcroît de richesse).</a:t>
            </a:r>
          </a:p>
          <a:p>
            <a:pPr marL="0" marR="0" lvl="0" indent="0" algn="just" defTabSz="914400" rtl="0" eaLnBrk="0" fontAlgn="base" latinLnBrk="0" hangingPunct="0">
              <a:lnSpc>
                <a:spcPct val="100000"/>
              </a:lnSpc>
              <a:spcBef>
                <a:spcPct val="0"/>
              </a:spcBef>
              <a:spcAft>
                <a:spcPct val="0"/>
              </a:spcAft>
              <a:buClrTx/>
              <a:buSzTx/>
              <a:buFontTx/>
              <a:buNone/>
              <a:tabLst/>
            </a:pPr>
            <a:endParaRPr lang="fr-FR" sz="1600"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Néanmoins, en situation de libre-échange, chaque pays peut avoir intérêt à adopter des mesures protectionnistes pour profiter des avantages du </a:t>
            </a:r>
            <a:r>
              <a:rPr kumimoji="0" lang="fr-FR"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libre-échange, sans en supporter le coût (sans diminuer ses propres barrières tarifaires et non tarifaires). Les partenaires de ce pays seraient alors perdants et opteraient pour un comportement opportuniste, par mesure de rétorsion. Le risque est alors de passer à une situation de protectionnisme généralisé.</a:t>
            </a:r>
            <a:endParaRPr kumimoji="0" lang="fr-FR"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28033">
                                            <p:txEl>
                                              <p:pRg st="2" end="2"/>
                                            </p:txEl>
                                          </p:spTgt>
                                        </p:tgtEl>
                                        <p:attrNameLst>
                                          <p:attrName>style.visibility</p:attrName>
                                        </p:attrNameLst>
                                      </p:cBhvr>
                                      <p:to>
                                        <p:strVal val="visible"/>
                                      </p:to>
                                    </p:set>
                                    <p:animEffect transition="in" filter="diamond(in)">
                                      <p:cBhvr>
                                        <p:cTn id="7" dur="2000"/>
                                        <p:tgtEl>
                                          <p:spTgt spid="42803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28033">
                                            <p:txEl>
                                              <p:pRg st="4" end="4"/>
                                            </p:txEl>
                                          </p:spTgt>
                                        </p:tgtEl>
                                        <p:attrNameLst>
                                          <p:attrName>style.visibility</p:attrName>
                                        </p:attrNameLst>
                                      </p:cBhvr>
                                      <p:to>
                                        <p:strVal val="visible"/>
                                      </p:to>
                                    </p:set>
                                    <p:animEffect transition="in" filter="diamond(in)">
                                      <p:cBhvr>
                                        <p:cTn id="12" dur="2000"/>
                                        <p:tgtEl>
                                          <p:spTgt spid="4280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8" y="0"/>
            <a:ext cx="9144000" cy="1066799"/>
          </a:xfrm>
        </p:spPr>
        <p:txBody>
          <a:bodyPr>
            <a:normAutofit/>
          </a:bodyPr>
          <a:lstStyle/>
          <a:p>
            <a:r>
              <a:rPr lang="fr-FR" sz="3200" b="1" dirty="0"/>
              <a:t>B/ D’où la nécessité de réguler les échanges mondiaux…</a:t>
            </a:r>
          </a:p>
        </p:txBody>
      </p:sp>
      <p:sp>
        <p:nvSpPr>
          <p:cNvPr id="109571" name="Text Box 3"/>
          <p:cNvSpPr txBox="1">
            <a:spLocks noChangeArrowheads="1"/>
          </p:cNvSpPr>
          <p:nvPr/>
        </p:nvSpPr>
        <p:spPr bwMode="auto">
          <a:xfrm>
            <a:off x="322666" y="1337885"/>
            <a:ext cx="5177453" cy="830960"/>
          </a:xfrm>
          <a:prstGeom prst="rect">
            <a:avLst/>
          </a:prstGeom>
          <a:noFill/>
          <a:ln w="9525">
            <a:noFill/>
            <a:miter lim="800000"/>
            <a:headEnd/>
            <a:tailEnd/>
          </a:ln>
        </p:spPr>
        <p:txBody>
          <a:bodyPr wrap="square" lIns="91405" tIns="45702" rIns="91405" bIns="45702">
            <a:spAutoFit/>
          </a:bodyPr>
          <a:lstStyle/>
          <a:p>
            <a:pPr>
              <a:spcBef>
                <a:spcPct val="50000"/>
              </a:spcBef>
            </a:pPr>
            <a:r>
              <a:rPr lang="fr-FR" sz="2400" b="1" dirty="0"/>
              <a:t>1/ Par une organisation des échanges : l’Organisation Mondiale du Commerce</a:t>
            </a:r>
          </a:p>
        </p:txBody>
      </p:sp>
      <p:sp>
        <p:nvSpPr>
          <p:cNvPr id="109572" name="Oval 4"/>
          <p:cNvSpPr>
            <a:spLocks noChangeArrowheads="1"/>
          </p:cNvSpPr>
          <p:nvPr/>
        </p:nvSpPr>
        <p:spPr bwMode="auto">
          <a:xfrm>
            <a:off x="6019800" y="1219200"/>
            <a:ext cx="2209800" cy="1371600"/>
          </a:xfrm>
          <a:prstGeom prst="ellipse">
            <a:avLst/>
          </a:prstGeom>
          <a:solidFill>
            <a:schemeClr val="tx2"/>
          </a:solidFill>
          <a:ln w="9525">
            <a:solidFill>
              <a:schemeClr val="tx1"/>
            </a:solidFill>
            <a:round/>
            <a:headEnd/>
            <a:tailEnd/>
          </a:ln>
        </p:spPr>
        <p:txBody>
          <a:bodyPr wrap="none" lIns="91405" tIns="45702" rIns="91405" bIns="45702" anchor="ctr"/>
          <a:lstStyle/>
          <a:p>
            <a:endParaRPr lang="fr-FR"/>
          </a:p>
        </p:txBody>
      </p:sp>
      <p:sp>
        <p:nvSpPr>
          <p:cNvPr id="145413" name="Text Box 5"/>
          <p:cNvSpPr txBox="1">
            <a:spLocks noChangeArrowheads="1"/>
          </p:cNvSpPr>
          <p:nvPr/>
        </p:nvSpPr>
        <p:spPr bwMode="auto">
          <a:xfrm>
            <a:off x="6019800" y="1600205"/>
            <a:ext cx="22860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solidFill>
                  <a:schemeClr val="bg2"/>
                </a:solidFill>
              </a:rPr>
              <a:t>1947 =G.A.T.T</a:t>
            </a:r>
            <a:r>
              <a:rPr lang="fr-FR" sz="2400" dirty="0"/>
              <a:t>.</a:t>
            </a:r>
          </a:p>
        </p:txBody>
      </p:sp>
      <p:sp>
        <p:nvSpPr>
          <p:cNvPr id="109574" name="Line 6"/>
          <p:cNvSpPr>
            <a:spLocks noChangeShapeType="1"/>
          </p:cNvSpPr>
          <p:nvPr/>
        </p:nvSpPr>
        <p:spPr bwMode="auto">
          <a:xfrm>
            <a:off x="7759006" y="2508912"/>
            <a:ext cx="0" cy="2133600"/>
          </a:xfrm>
          <a:prstGeom prst="line">
            <a:avLst/>
          </a:prstGeom>
          <a:noFill/>
          <a:ln w="38100">
            <a:solidFill>
              <a:schemeClr val="tx1"/>
            </a:solidFill>
            <a:round/>
            <a:headEnd/>
            <a:tailEnd type="triangle" w="med" len="med"/>
          </a:ln>
        </p:spPr>
        <p:txBody>
          <a:bodyPr wrap="none" lIns="91405" tIns="45702" rIns="91405" bIns="45702"/>
          <a:lstStyle/>
          <a:p>
            <a:endParaRPr lang="fr-FR"/>
          </a:p>
        </p:txBody>
      </p:sp>
      <p:sp>
        <p:nvSpPr>
          <p:cNvPr id="109575" name="Oval 7"/>
          <p:cNvSpPr>
            <a:spLocks noChangeArrowheads="1"/>
          </p:cNvSpPr>
          <p:nvPr/>
        </p:nvSpPr>
        <p:spPr bwMode="auto">
          <a:xfrm>
            <a:off x="5867400" y="4495800"/>
            <a:ext cx="2667000" cy="1447800"/>
          </a:xfrm>
          <a:prstGeom prst="ellipse">
            <a:avLst/>
          </a:prstGeom>
          <a:solidFill>
            <a:schemeClr val="tx2"/>
          </a:solidFill>
          <a:ln w="9525">
            <a:solidFill>
              <a:schemeClr val="tx1"/>
            </a:solidFill>
            <a:round/>
            <a:headEnd/>
            <a:tailEnd/>
          </a:ln>
        </p:spPr>
        <p:txBody>
          <a:bodyPr wrap="none" lIns="91405" tIns="45702" rIns="91405" bIns="45702" anchor="ctr"/>
          <a:lstStyle/>
          <a:p>
            <a:endParaRPr lang="fr-FR"/>
          </a:p>
        </p:txBody>
      </p:sp>
      <p:sp>
        <p:nvSpPr>
          <p:cNvPr id="145416" name="Text Box 8"/>
          <p:cNvSpPr txBox="1">
            <a:spLocks noChangeArrowheads="1"/>
          </p:cNvSpPr>
          <p:nvPr/>
        </p:nvSpPr>
        <p:spPr bwMode="auto">
          <a:xfrm>
            <a:off x="6248400" y="4953002"/>
            <a:ext cx="24384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solidFill>
                  <a:srgbClr val="000000"/>
                </a:solidFill>
              </a:rPr>
              <a:t>1995 = O.M.C</a:t>
            </a:r>
            <a:r>
              <a:rPr lang="fr-FR" sz="2400" dirty="0">
                <a:solidFill>
                  <a:srgbClr val="000000"/>
                </a:solidFill>
              </a:rPr>
              <a:t>.</a:t>
            </a:r>
          </a:p>
        </p:txBody>
      </p:sp>
      <p:sp>
        <p:nvSpPr>
          <p:cNvPr id="109577" name="Text Box 9"/>
          <p:cNvSpPr txBox="1">
            <a:spLocks noChangeArrowheads="1"/>
          </p:cNvSpPr>
          <p:nvPr/>
        </p:nvSpPr>
        <p:spPr bwMode="auto">
          <a:xfrm>
            <a:off x="398545" y="2508909"/>
            <a:ext cx="4554538"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t>a) L’O.M.C. : définition</a:t>
            </a:r>
          </a:p>
        </p:txBody>
      </p:sp>
      <p:sp>
        <p:nvSpPr>
          <p:cNvPr id="109579" name="Text Box 13"/>
          <p:cNvSpPr txBox="1">
            <a:spLocks noChangeArrowheads="1"/>
          </p:cNvSpPr>
          <p:nvPr/>
        </p:nvSpPr>
        <p:spPr bwMode="auto">
          <a:xfrm>
            <a:off x="398539" y="3345357"/>
            <a:ext cx="5562600" cy="10156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405" tIns="45702" rIns="91405" bIns="45702">
            <a:spAutoFit/>
          </a:bodyPr>
          <a:lstStyle/>
          <a:p>
            <a:pPr algn="just">
              <a:spcBef>
                <a:spcPct val="50000"/>
              </a:spcBef>
            </a:pPr>
            <a:r>
              <a:rPr lang="fr-FR" sz="1500" b="1" dirty="0">
                <a:solidFill>
                  <a:srgbClr val="000000"/>
                </a:solidFill>
                <a:latin typeface="Times New Roman" pitchFamily="18" charset="0"/>
                <a:cs typeface="Times New Roman" pitchFamily="18" charset="0"/>
              </a:rPr>
              <a:t>Institution internationale qui a remplacé le GATT en 1995, composée des représentants des pays membres. Elle est chargée de veiller au respect des règles du libre échange et d’arbitrer les conflits commerciaux entre les nations.</a:t>
            </a:r>
          </a:p>
        </p:txBody>
      </p:sp>
      <p:sp>
        <p:nvSpPr>
          <p:cNvPr id="109580" name="Text Box 14"/>
          <p:cNvSpPr txBox="1">
            <a:spLocks noChangeArrowheads="1"/>
          </p:cNvSpPr>
          <p:nvPr/>
        </p:nvSpPr>
        <p:spPr bwMode="auto">
          <a:xfrm>
            <a:off x="6772559" y="3178070"/>
            <a:ext cx="1524001" cy="400073"/>
          </a:xfrm>
          <a:prstGeom prst="rect">
            <a:avLst/>
          </a:prstGeom>
          <a:noFill/>
          <a:ln w="9525">
            <a:noFill/>
            <a:miter lim="800000"/>
            <a:headEnd/>
            <a:tailEnd/>
          </a:ln>
        </p:spPr>
        <p:txBody>
          <a:bodyPr lIns="91405" tIns="45702" rIns="91405" bIns="45702">
            <a:spAutoFit/>
          </a:bodyPr>
          <a:lstStyle/>
          <a:p>
            <a:pPr>
              <a:spcBef>
                <a:spcPct val="50000"/>
              </a:spcBef>
            </a:pPr>
            <a:r>
              <a:rPr lang="fr-FR" sz="2000" dirty="0"/>
              <a:t>Passage </a:t>
            </a:r>
          </a:p>
        </p:txBody>
      </p:sp>
      <p:sp>
        <p:nvSpPr>
          <p:cNvPr id="109584" name="Text Box 18"/>
          <p:cNvSpPr txBox="1">
            <a:spLocks noChangeArrowheads="1"/>
          </p:cNvSpPr>
          <p:nvPr/>
        </p:nvSpPr>
        <p:spPr bwMode="auto">
          <a:xfrm>
            <a:off x="323528" y="476672"/>
            <a:ext cx="4032250" cy="383741"/>
          </a:xfrm>
          <a:prstGeom prst="rect">
            <a:avLst/>
          </a:prstGeom>
          <a:noFill/>
          <a:ln w="9525">
            <a:noFill/>
            <a:miter lim="800000"/>
            <a:headEnd/>
            <a:tailEnd/>
          </a:ln>
        </p:spPr>
        <p:txBody>
          <a:bodyPr lIns="91405" tIns="45702" rIns="91405" bIns="45702">
            <a:spAutoFit/>
          </a:bodyPr>
          <a:lstStyle/>
          <a:p>
            <a:pPr>
              <a:spcBef>
                <a:spcPct val="50000"/>
              </a:spcBef>
            </a:pPr>
            <a:r>
              <a:rPr lang="fr-FR" dirty="0"/>
              <a:t>Qui ? Et comment ?</a:t>
            </a:r>
          </a:p>
        </p:txBody>
      </p:sp>
      <p:pic>
        <p:nvPicPr>
          <p:cNvPr id="109585" name="Picture 19" descr="j0078742"/>
          <p:cNvPicPr>
            <a:picLocks noChangeAspect="1" noChangeArrowheads="1"/>
          </p:cNvPicPr>
          <p:nvPr/>
        </p:nvPicPr>
        <p:blipFill>
          <a:blip r:embed="rId3" cstate="print"/>
          <a:srcRect/>
          <a:stretch>
            <a:fillRect/>
          </a:stretch>
        </p:blipFill>
        <p:spPr bwMode="auto">
          <a:xfrm>
            <a:off x="6588125" y="620713"/>
            <a:ext cx="1285875" cy="982662"/>
          </a:xfrm>
          <a:prstGeom prst="rect">
            <a:avLst/>
          </a:prstGeom>
          <a:noFill/>
          <a:ln w="9525">
            <a:noFill/>
            <a:miter lim="800000"/>
            <a:headEnd/>
            <a:tailEnd/>
          </a:ln>
        </p:spPr>
      </p:pic>
      <p:sp>
        <p:nvSpPr>
          <p:cNvPr id="19" name="ZoneTexte 18">
            <a:hlinkClick r:id="rId4"/>
          </p:cNvPr>
          <p:cNvSpPr txBox="1"/>
          <p:nvPr/>
        </p:nvSpPr>
        <p:spPr>
          <a:xfrm>
            <a:off x="1005588" y="5018248"/>
            <a:ext cx="853826" cy="393265"/>
          </a:xfrm>
          <a:prstGeom prst="rect">
            <a:avLst/>
          </a:prstGeom>
          <a:noFill/>
        </p:spPr>
        <p:txBody>
          <a:bodyPr wrap="square" lIns="100312" tIns="50157" rIns="100312" bIns="50157" rtlCol="0">
            <a:spAutoFit/>
          </a:bodyPr>
          <a:lstStyle/>
          <a:p>
            <a:r>
              <a:rPr lang="fr-FR" dirty="0" smtClean="0">
                <a:hlinkClick r:id="rId5" action="ppaction://hlinkfile"/>
              </a:rPr>
              <a:t>Vidéo</a:t>
            </a:r>
            <a:r>
              <a:rPr lang="fr-FR" dirty="0" smtClean="0"/>
              <a:t> </a:t>
            </a:r>
            <a:endParaRPr lang="fr-FR" dirty="0"/>
          </a:p>
        </p:txBody>
      </p:sp>
      <p:sp>
        <p:nvSpPr>
          <p:cNvPr id="20" name="Flèche droite 19"/>
          <p:cNvSpPr/>
          <p:nvPr/>
        </p:nvSpPr>
        <p:spPr>
          <a:xfrm>
            <a:off x="246777" y="5269182"/>
            <a:ext cx="379405" cy="2509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7" name="ZoneTexte 16">
            <a:hlinkClick r:id="rId6" action="ppaction://hlinkfile"/>
          </p:cNvPr>
          <p:cNvSpPr txBox="1"/>
          <p:nvPr/>
        </p:nvSpPr>
        <p:spPr>
          <a:xfrm>
            <a:off x="5786097" y="2341620"/>
            <a:ext cx="910573" cy="393265"/>
          </a:xfrm>
          <a:prstGeom prst="rect">
            <a:avLst/>
          </a:prstGeom>
          <a:noFill/>
        </p:spPr>
        <p:txBody>
          <a:bodyPr wrap="square" lIns="100312" tIns="50157" rIns="100312" bIns="50157" rtlCol="0">
            <a:spAutoFit/>
          </a:bodyPr>
          <a:lstStyle/>
          <a:p>
            <a:r>
              <a:rPr lang="fr-FR" dirty="0" smtClean="0"/>
              <a:t>Vidéo </a:t>
            </a:r>
            <a:endParaRPr lang="fr-FR" dirty="0"/>
          </a:p>
        </p:txBody>
      </p:sp>
      <p:sp>
        <p:nvSpPr>
          <p:cNvPr id="18" name="ZoneTexte 17">
            <a:hlinkClick r:id="rId7"/>
          </p:cNvPr>
          <p:cNvSpPr txBox="1"/>
          <p:nvPr/>
        </p:nvSpPr>
        <p:spPr>
          <a:xfrm>
            <a:off x="1475656" y="5877272"/>
            <a:ext cx="2880320" cy="369332"/>
          </a:xfrm>
          <a:prstGeom prst="rect">
            <a:avLst/>
          </a:prstGeom>
          <a:noFill/>
        </p:spPr>
        <p:txBody>
          <a:bodyPr wrap="square" rtlCol="0">
            <a:spAutoFit/>
          </a:bodyPr>
          <a:lstStyle/>
          <a:p>
            <a:r>
              <a:rPr lang="fr-FR" dirty="0" smtClean="0"/>
              <a:t>Vidéo : OMC</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5413">
                                            <p:txEl>
                                              <p:pRg st="0" end="0"/>
                                            </p:txEl>
                                          </p:spTgt>
                                        </p:tgtEl>
                                        <p:attrNameLst>
                                          <p:attrName>style.visibility</p:attrName>
                                        </p:attrNameLst>
                                      </p:cBhvr>
                                      <p:to>
                                        <p:strVal val="visible"/>
                                      </p:to>
                                    </p:set>
                                    <p:anim calcmode="lin" valueType="num">
                                      <p:cBhvr additive="base">
                                        <p:cTn id="7" dur="500" fill="hold"/>
                                        <p:tgtEl>
                                          <p:spTgt spid="1454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541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5416">
                                            <p:txEl>
                                              <p:pRg st="0" end="0"/>
                                            </p:txEl>
                                          </p:spTgt>
                                        </p:tgtEl>
                                        <p:attrNameLst>
                                          <p:attrName>style.visibility</p:attrName>
                                        </p:attrNameLst>
                                      </p:cBhvr>
                                      <p:to>
                                        <p:strVal val="visible"/>
                                      </p:to>
                                    </p:set>
                                    <p:anim calcmode="lin" valueType="num">
                                      <p:cBhvr additive="base">
                                        <p:cTn id="13" dur="500" fill="hold"/>
                                        <p:tgtEl>
                                          <p:spTgt spid="14541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541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109579">
                                            <p:txEl>
                                              <p:pRg st="0" end="0"/>
                                            </p:txEl>
                                          </p:spTgt>
                                        </p:tgtEl>
                                        <p:attrNameLst>
                                          <p:attrName>style.visibility</p:attrName>
                                        </p:attrNameLst>
                                      </p:cBhvr>
                                      <p:to>
                                        <p:strVal val="visible"/>
                                      </p:to>
                                    </p:set>
                                    <p:animEffect transition="in" filter="diamond(in)">
                                      <p:cBhvr>
                                        <p:cTn id="19" dur="2000"/>
                                        <p:tgtEl>
                                          <p:spTgt spid="1095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build="p" autoUpdateAnimBg="0"/>
      <p:bldP spid="14541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51" y="476680"/>
            <a:ext cx="8676456" cy="3416290"/>
          </a:xfrm>
          <a:prstGeom prst="rect">
            <a:avLst/>
          </a:prstGeom>
        </p:spPr>
        <p:txBody>
          <a:bodyPr wrap="square" lIns="91409" tIns="45705" rIns="91409" bIns="45705">
            <a:spAutoFit/>
          </a:bodyPr>
          <a:lstStyle/>
          <a:p>
            <a:r>
              <a:rPr lang="fr-FR" dirty="0" smtClean="0">
                <a:latin typeface="Times New Roman" pitchFamily="18" charset="0"/>
                <a:cs typeface="Times New Roman" pitchFamily="18" charset="0"/>
              </a:rPr>
              <a:t>6. Concernant le </a:t>
            </a:r>
            <a:r>
              <a:rPr lang="fr-FR" b="1" dirty="0" smtClean="0">
                <a:latin typeface="Times New Roman" pitchFamily="18" charset="0"/>
                <a:cs typeface="Times New Roman" pitchFamily="18" charset="0"/>
              </a:rPr>
              <a:t>niveau d’investissement</a:t>
            </a:r>
            <a:r>
              <a:rPr lang="fr-FR" dirty="0" smtClean="0">
                <a:latin typeface="Times New Roman" pitchFamily="18" charset="0"/>
                <a:cs typeface="Times New Roman" pitchFamily="18" charset="0"/>
              </a:rPr>
              <a:t>, la hausse de ce dernier, à niveau d’épargne constant entraîne  mécaniquement une baisse du taux d’autofinancement .Cela signifie que les investissements tendent  à  être financés   par d’autres moyens que l’autofinancement (crédits bancaires,  marchés financiers, etc.).</a:t>
            </a:r>
          </a:p>
          <a:p>
            <a:endParaRPr lang="fr-FR" dirty="0" smtClean="0">
              <a:latin typeface="Times New Roman" pitchFamily="18" charset="0"/>
              <a:cs typeface="Times New Roman" pitchFamily="18" charset="0"/>
            </a:endParaRPr>
          </a:p>
          <a:p>
            <a:endParaRPr lang="fr-FR" dirty="0" smtClean="0">
              <a:latin typeface="Times New Roman" pitchFamily="18" charset="0"/>
              <a:cs typeface="Times New Roman" pitchFamily="18" charset="0"/>
            </a:endParaRPr>
          </a:p>
          <a:p>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 la </a:t>
            </a:r>
            <a:r>
              <a:rPr lang="fr-FR" b="1" dirty="0" smtClean="0">
                <a:latin typeface="Times New Roman" pitchFamily="18" charset="0"/>
                <a:cs typeface="Times New Roman" pitchFamily="18" charset="0"/>
              </a:rPr>
              <a:t>réduction des marges de l’entreprise </a:t>
            </a:r>
            <a:r>
              <a:rPr lang="fr-FR" dirty="0" smtClean="0">
                <a:latin typeface="Times New Roman" pitchFamily="18" charset="0"/>
                <a:cs typeface="Times New Roman" pitchFamily="18" charset="0"/>
              </a:rPr>
              <a:t>: cette réduction peut s’expliquer par une baisse des prix nécessaire pour faire face à la concurrence, par une augmentation du coût de production du fait d’une hausse du coût du travail, par une augmentation du coût de production du fait d’une hausse    du coût de certaines matières premières, d’une baisse du volume d’activité, etc. ;</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amond(in)">
                                      <p:cBhvr>
                                        <p:cTn id="12"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684213" y="1"/>
            <a:ext cx="5562600" cy="461628"/>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None/>
            </a:pPr>
            <a:r>
              <a:rPr lang="fr-FR" sz="2400" b="1" dirty="0"/>
              <a:t> b) Ses missions</a:t>
            </a:r>
          </a:p>
        </p:txBody>
      </p:sp>
      <p:sp>
        <p:nvSpPr>
          <p:cNvPr id="110595" name="Text Box 3"/>
          <p:cNvSpPr txBox="1">
            <a:spLocks noChangeArrowheads="1"/>
          </p:cNvSpPr>
          <p:nvPr/>
        </p:nvSpPr>
        <p:spPr bwMode="auto">
          <a:xfrm>
            <a:off x="533400" y="2209801"/>
            <a:ext cx="4876800" cy="461628"/>
          </a:xfrm>
          <a:prstGeom prst="rect">
            <a:avLst/>
          </a:prstGeom>
          <a:noFill/>
          <a:ln w="9525">
            <a:noFill/>
            <a:miter lim="800000"/>
            <a:headEnd/>
            <a:tailEnd/>
          </a:ln>
        </p:spPr>
        <p:txBody>
          <a:bodyPr lIns="91405" tIns="45702" rIns="91405" bIns="45702">
            <a:spAutoFit/>
          </a:bodyPr>
          <a:lstStyle/>
          <a:p>
            <a:pPr>
              <a:spcBef>
                <a:spcPct val="50000"/>
              </a:spcBef>
            </a:pPr>
            <a:endParaRPr lang="fr-FR" sz="2400" dirty="0"/>
          </a:p>
        </p:txBody>
      </p:sp>
      <p:pic>
        <p:nvPicPr>
          <p:cNvPr id="110596" name="Picture 4" descr="omc_mai98">
            <a:hlinkClick r:id="rId2"/>
          </p:cNvPr>
          <p:cNvPicPr>
            <a:picLocks noChangeAspect="1" noChangeArrowheads="1"/>
          </p:cNvPicPr>
          <p:nvPr/>
        </p:nvPicPr>
        <p:blipFill>
          <a:blip r:embed="rId3" cstate="print"/>
          <a:srcRect/>
          <a:stretch>
            <a:fillRect/>
          </a:stretch>
        </p:blipFill>
        <p:spPr bwMode="auto">
          <a:xfrm>
            <a:off x="4648200" y="0"/>
            <a:ext cx="4495800" cy="3371850"/>
          </a:xfrm>
          <a:prstGeom prst="rect">
            <a:avLst/>
          </a:prstGeom>
          <a:noFill/>
          <a:ln w="9525">
            <a:noFill/>
            <a:miter lim="800000"/>
            <a:headEnd/>
            <a:tailEnd/>
          </a:ln>
        </p:spPr>
      </p:pic>
      <p:sp>
        <p:nvSpPr>
          <p:cNvPr id="146437" name="Text Box 5"/>
          <p:cNvSpPr txBox="1">
            <a:spLocks noChangeArrowheads="1"/>
          </p:cNvSpPr>
          <p:nvPr/>
        </p:nvSpPr>
        <p:spPr bwMode="auto">
          <a:xfrm>
            <a:off x="0" y="457206"/>
            <a:ext cx="4114800" cy="5770774"/>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a:t>Développer et  étendre le libre échange, donc réduire les obstacles au commerce.</a:t>
            </a:r>
          </a:p>
          <a:p>
            <a:pPr>
              <a:spcBef>
                <a:spcPct val="50000"/>
              </a:spcBef>
              <a:buFontTx/>
              <a:buChar char="•"/>
            </a:pPr>
            <a:r>
              <a:rPr lang="fr-FR" b="1"/>
              <a:t>Fixer les règles de bonne conduite du commerce de manière à ne pas avantager un pays au détriment d’un autre ce qui implique la non discrimination et la réciprocité des avantages.</a:t>
            </a:r>
          </a:p>
          <a:p>
            <a:pPr>
              <a:spcBef>
                <a:spcPct val="50000"/>
              </a:spcBef>
              <a:buFontTx/>
              <a:buChar char="•"/>
            </a:pPr>
            <a:r>
              <a:rPr lang="fr-FR" b="1"/>
              <a:t>Organiser des cycles de négociations et trouver des accords entre les pays (à DOHA en 2006) pour libéraliser les échanges et les étendre aux services et dans d’autres domaines protégés(produits agricoles,la propriété industrielle, la culture…).</a:t>
            </a:r>
          </a:p>
          <a:p>
            <a:pPr>
              <a:spcBef>
                <a:spcPct val="50000"/>
              </a:spcBef>
              <a:buFontTx/>
              <a:buChar char="•"/>
            </a:pPr>
            <a:r>
              <a:rPr lang="fr-FR" b="1"/>
              <a:t>Régler les différends entre les états qui ne respectent pas les règles du libre échange (ORD organe de règlement des différents).</a:t>
            </a:r>
          </a:p>
        </p:txBody>
      </p:sp>
      <p:pic>
        <p:nvPicPr>
          <p:cNvPr id="110598" name="Picture 6" descr="BD05012_"/>
          <p:cNvPicPr>
            <a:picLocks noChangeAspect="1" noChangeArrowheads="1"/>
          </p:cNvPicPr>
          <p:nvPr/>
        </p:nvPicPr>
        <p:blipFill>
          <a:blip r:embed="rId4" cstate="print"/>
          <a:srcRect/>
          <a:stretch>
            <a:fillRect/>
          </a:stretch>
        </p:blipFill>
        <p:spPr bwMode="auto">
          <a:xfrm>
            <a:off x="4724404" y="4953000"/>
            <a:ext cx="1779588" cy="1555750"/>
          </a:xfrm>
          <a:prstGeom prst="rect">
            <a:avLst/>
          </a:prstGeom>
          <a:noFill/>
          <a:ln w="9525">
            <a:noFill/>
            <a:miter lim="800000"/>
            <a:headEnd/>
            <a:tailEnd/>
          </a:ln>
        </p:spPr>
      </p:pic>
      <p:sp>
        <p:nvSpPr>
          <p:cNvPr id="110599" name="Text Box 8"/>
          <p:cNvSpPr txBox="1">
            <a:spLocks noChangeArrowheads="1"/>
          </p:cNvSpPr>
          <p:nvPr/>
        </p:nvSpPr>
        <p:spPr bwMode="auto">
          <a:xfrm>
            <a:off x="4800600" y="4114806"/>
            <a:ext cx="3011488"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dirty="0" smtClean="0"/>
              <a:t>164 </a:t>
            </a:r>
            <a:r>
              <a:rPr lang="fr-FR" sz="2000" b="1" dirty="0"/>
              <a:t>PAYS ADHERENTS</a:t>
            </a:r>
          </a:p>
        </p:txBody>
      </p:sp>
      <p:sp>
        <p:nvSpPr>
          <p:cNvPr id="110600" name="Rectangle 9"/>
          <p:cNvSpPr>
            <a:spLocks noChangeArrowheads="1"/>
          </p:cNvSpPr>
          <p:nvPr/>
        </p:nvSpPr>
        <p:spPr bwMode="auto">
          <a:xfrm>
            <a:off x="4800600" y="4038603"/>
            <a:ext cx="3886200" cy="533400"/>
          </a:xfrm>
          <a:prstGeom prst="rect">
            <a:avLst/>
          </a:prstGeom>
          <a:noFill/>
          <a:ln w="9525">
            <a:solidFill>
              <a:schemeClr val="tx1"/>
            </a:solidFill>
            <a:miter lim="800000"/>
            <a:headEnd/>
            <a:tailEnd/>
          </a:ln>
        </p:spPr>
        <p:txBody>
          <a:bodyPr wrap="none" lIns="91405" tIns="45702" rIns="91405" bIns="45702" anchor="ctr"/>
          <a:lstStyle/>
          <a:p>
            <a:endParaRPr lang="fr-FR"/>
          </a:p>
        </p:txBody>
      </p:sp>
      <p:sp>
        <p:nvSpPr>
          <p:cNvPr id="110601" name="AutoShape 10"/>
          <p:cNvSpPr>
            <a:spLocks noChangeArrowheads="1"/>
          </p:cNvSpPr>
          <p:nvPr/>
        </p:nvSpPr>
        <p:spPr bwMode="auto">
          <a:xfrm>
            <a:off x="7772400" y="3200401"/>
            <a:ext cx="533400" cy="685800"/>
          </a:xfrm>
          <a:custGeom>
            <a:avLst/>
            <a:gdLst>
              <a:gd name="T0" fmla="*/ 381011 w 21600"/>
              <a:gd name="T1" fmla="*/ 0 h 21600"/>
              <a:gd name="T2" fmla="*/ 228596 w 21600"/>
              <a:gd name="T3" fmla="*/ 228600 h 21600"/>
              <a:gd name="T4" fmla="*/ 0 w 21600"/>
              <a:gd name="T5" fmla="*/ 571532 h 21600"/>
              <a:gd name="T6" fmla="*/ 228596 w 21600"/>
              <a:gd name="T7" fmla="*/ 685800 h 21600"/>
              <a:gd name="T8" fmla="*/ 457193 w 21600"/>
              <a:gd name="T9" fmla="*/ 476250 h 21600"/>
              <a:gd name="T10" fmla="*/ 533400 w 21600"/>
              <a:gd name="T11" fmla="*/ 2286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p:spPr>
        <p:txBody>
          <a:bodyPr wrap="none" lIns="91405" tIns="45702" rIns="91405" bIns="45702" anchor="ctr"/>
          <a:lstStyle/>
          <a:p>
            <a:endParaRPr lang="fr-FR"/>
          </a:p>
        </p:txBody>
      </p:sp>
      <p:sp>
        <p:nvSpPr>
          <p:cNvPr id="110602" name="Rectangle 11"/>
          <p:cNvSpPr>
            <a:spLocks noChangeArrowheads="1"/>
          </p:cNvSpPr>
          <p:nvPr/>
        </p:nvSpPr>
        <p:spPr bwMode="auto">
          <a:xfrm>
            <a:off x="0" y="476254"/>
            <a:ext cx="4038600" cy="6381750"/>
          </a:xfrm>
          <a:prstGeom prst="rect">
            <a:avLst/>
          </a:prstGeom>
          <a:noFill/>
          <a:ln w="9525">
            <a:solidFill>
              <a:schemeClr val="tx1"/>
            </a:solidFill>
            <a:miter lim="800000"/>
            <a:headEnd/>
            <a:tailEnd/>
          </a:ln>
        </p:spPr>
        <p:txBody>
          <a:bodyPr wrap="none" lIns="91405" tIns="45702" rIns="91405" bIns="45702" anchor="ctr"/>
          <a:lstStyle/>
          <a:p>
            <a:endParaRPr lang="fr-FR"/>
          </a:p>
        </p:txBody>
      </p:sp>
      <p:sp>
        <p:nvSpPr>
          <p:cNvPr id="110603" name="Line 12"/>
          <p:cNvSpPr>
            <a:spLocks noChangeShapeType="1"/>
          </p:cNvSpPr>
          <p:nvPr/>
        </p:nvSpPr>
        <p:spPr bwMode="auto">
          <a:xfrm flipH="1">
            <a:off x="5715000" y="4648200"/>
            <a:ext cx="533400" cy="762000"/>
          </a:xfrm>
          <a:prstGeom prst="line">
            <a:avLst/>
          </a:prstGeom>
          <a:noFill/>
          <a:ln w="9525">
            <a:solidFill>
              <a:schemeClr val="tx1"/>
            </a:solidFill>
            <a:round/>
            <a:headEnd type="triangle" w="med" len="med"/>
            <a:tailEnd/>
          </a:ln>
        </p:spPr>
        <p:txBody>
          <a:bodyPr wrap="none" lIns="91405" tIns="45702" rIns="91405" bIns="45702"/>
          <a:lstStyle/>
          <a:p>
            <a:endParaRPr lang="fr-FR"/>
          </a:p>
        </p:txBody>
      </p:sp>
      <p:sp>
        <p:nvSpPr>
          <p:cNvPr id="110604" name="Text Box 13"/>
          <p:cNvSpPr txBox="1">
            <a:spLocks noChangeArrowheads="1"/>
          </p:cNvSpPr>
          <p:nvPr/>
        </p:nvSpPr>
        <p:spPr bwMode="auto">
          <a:xfrm>
            <a:off x="4800601" y="6400806"/>
            <a:ext cx="1981200" cy="400073"/>
          </a:xfrm>
          <a:prstGeom prst="rect">
            <a:avLst/>
          </a:prstGeom>
          <a:noFill/>
          <a:ln w="9525">
            <a:noFill/>
            <a:miter lim="800000"/>
            <a:headEnd/>
            <a:tailEnd/>
          </a:ln>
        </p:spPr>
        <p:txBody>
          <a:bodyPr lIns="91405" tIns="45702" rIns="91405" bIns="45702">
            <a:spAutoFit/>
          </a:bodyPr>
          <a:lstStyle/>
          <a:p>
            <a:pPr>
              <a:spcBef>
                <a:spcPct val="50000"/>
              </a:spcBef>
            </a:pPr>
            <a:r>
              <a:rPr lang="fr-FR" sz="2000" dirty="0"/>
              <a:t>Liste des pays</a:t>
            </a:r>
          </a:p>
        </p:txBody>
      </p:sp>
      <p:sp>
        <p:nvSpPr>
          <p:cNvPr id="110605" name="AutoShape 14">
            <a:hlinkClick r:id="" action="ppaction://noaction" highlightClick="1"/>
          </p:cNvPr>
          <p:cNvSpPr>
            <a:spLocks noChangeArrowheads="1"/>
          </p:cNvSpPr>
          <p:nvPr/>
        </p:nvSpPr>
        <p:spPr bwMode="auto">
          <a:xfrm>
            <a:off x="7308850" y="5084763"/>
            <a:ext cx="719138" cy="504825"/>
          </a:xfrm>
          <a:prstGeom prst="actionButtonMovie">
            <a:avLst/>
          </a:prstGeom>
          <a:solidFill>
            <a:schemeClr val="accent1"/>
          </a:solidFill>
          <a:ln w="9525">
            <a:noFill/>
            <a:miter lim="800000"/>
            <a:headEnd/>
            <a:tailEnd/>
          </a:ln>
        </p:spPr>
        <p:txBody>
          <a:bodyPr wrap="none" lIns="91405" tIns="45702" rIns="91405" bIns="45702" anchor="ctr"/>
          <a:lstStyle/>
          <a:p>
            <a:endParaRPr lang="fr-FR"/>
          </a:p>
        </p:txBody>
      </p:sp>
      <p:sp>
        <p:nvSpPr>
          <p:cNvPr id="110606" name="Text Box 15">
            <a:hlinkClick r:id="rId5" action="ppaction://hlinkfile"/>
          </p:cNvPr>
          <p:cNvSpPr txBox="1">
            <a:spLocks noChangeArrowheads="1"/>
          </p:cNvSpPr>
          <p:nvPr/>
        </p:nvSpPr>
        <p:spPr bwMode="auto">
          <a:xfrm>
            <a:off x="7019925" y="5589597"/>
            <a:ext cx="1296988" cy="1241775"/>
          </a:xfrm>
          <a:prstGeom prst="rect">
            <a:avLst/>
          </a:prstGeom>
          <a:noFill/>
          <a:ln w="9525">
            <a:noFill/>
            <a:miter lim="800000"/>
            <a:headEnd/>
            <a:tailEnd/>
          </a:ln>
        </p:spPr>
        <p:txBody>
          <a:bodyPr lIns="91405" tIns="45702" rIns="91405" bIns="45702">
            <a:spAutoFit/>
          </a:bodyPr>
          <a:lstStyle/>
          <a:p>
            <a:pPr>
              <a:spcBef>
                <a:spcPct val="50000"/>
              </a:spcBef>
            </a:pPr>
            <a:r>
              <a:rPr lang="fr-FR" dirty="0" err="1"/>
              <a:t>vidéo</a:t>
            </a:r>
            <a:r>
              <a:rPr lang="fr-FR" dirty="0" err="1">
                <a:hlinkClick r:id="rId6"/>
              </a:rPr>
              <a:t>YouTube</a:t>
            </a:r>
            <a:r>
              <a:rPr lang="fr-FR" dirty="0">
                <a:hlinkClick r:id="rId6"/>
              </a:rPr>
              <a:t> - Visite virtuelle de l'OMC</a:t>
            </a:r>
            <a:endParaRPr lang="fr-FR" dirty="0"/>
          </a:p>
        </p:txBody>
      </p:sp>
      <p:sp>
        <p:nvSpPr>
          <p:cNvPr id="15" name="Bouton d'action : Vidéo 14">
            <a:hlinkClick r:id="" action="ppaction://noaction" highlightClick="1"/>
          </p:cNvPr>
          <p:cNvSpPr/>
          <p:nvPr/>
        </p:nvSpPr>
        <p:spPr>
          <a:xfrm>
            <a:off x="4143372" y="285728"/>
            <a:ext cx="428628" cy="57150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hlinkClick r:id="rId7"/>
          </p:cNvPr>
          <p:cNvSpPr txBox="1"/>
          <p:nvPr/>
        </p:nvSpPr>
        <p:spPr>
          <a:xfrm>
            <a:off x="4071934" y="1000108"/>
            <a:ext cx="785818" cy="369332"/>
          </a:xfrm>
          <a:prstGeom prst="rect">
            <a:avLst/>
          </a:prstGeom>
          <a:noFill/>
        </p:spPr>
        <p:txBody>
          <a:bodyPr wrap="square" rtlCol="0">
            <a:spAutoFit/>
          </a:bodyPr>
          <a:lstStyle/>
          <a:p>
            <a:r>
              <a:rPr lang="fr-FR" dirty="0" smtClean="0"/>
              <a:t>Vidéo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6437">
                                            <p:txEl>
                                              <p:pRg st="0" end="0"/>
                                            </p:txEl>
                                          </p:spTgt>
                                        </p:tgtEl>
                                        <p:attrNameLst>
                                          <p:attrName>style.visibility</p:attrName>
                                        </p:attrNameLst>
                                      </p:cBhvr>
                                      <p:to>
                                        <p:strVal val="visible"/>
                                      </p:to>
                                    </p:set>
                                    <p:anim calcmode="lin" valueType="num">
                                      <p:cBhvr additive="base">
                                        <p:cTn id="7" dur="300" fill="hold"/>
                                        <p:tgtEl>
                                          <p:spTgt spid="14643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643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46437">
                                            <p:txEl>
                                              <p:pRg st="1" end="1"/>
                                            </p:txEl>
                                          </p:spTgt>
                                        </p:tgtEl>
                                        <p:attrNameLst>
                                          <p:attrName>style.visibility</p:attrName>
                                        </p:attrNameLst>
                                      </p:cBhvr>
                                      <p:to>
                                        <p:strVal val="visible"/>
                                      </p:to>
                                    </p:set>
                                    <p:anim calcmode="lin" valueType="num">
                                      <p:cBhvr additive="base">
                                        <p:cTn id="13" dur="300" fill="hold"/>
                                        <p:tgtEl>
                                          <p:spTgt spid="146437">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4643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146437">
                                            <p:txEl>
                                              <p:pRg st="2" end="2"/>
                                            </p:txEl>
                                          </p:spTgt>
                                        </p:tgtEl>
                                        <p:attrNameLst>
                                          <p:attrName>style.visibility</p:attrName>
                                        </p:attrNameLst>
                                      </p:cBhvr>
                                      <p:to>
                                        <p:strVal val="visible"/>
                                      </p:to>
                                    </p:set>
                                    <p:anim calcmode="lin" valueType="num">
                                      <p:cBhvr additive="base">
                                        <p:cTn id="19" dur="300" fill="hold"/>
                                        <p:tgtEl>
                                          <p:spTgt spid="146437">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14643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146437">
                                            <p:txEl>
                                              <p:pRg st="3" end="3"/>
                                            </p:txEl>
                                          </p:spTgt>
                                        </p:tgtEl>
                                        <p:attrNameLst>
                                          <p:attrName>style.visibility</p:attrName>
                                        </p:attrNameLst>
                                      </p:cBhvr>
                                      <p:to>
                                        <p:strVal val="visible"/>
                                      </p:to>
                                    </p:set>
                                    <p:anim calcmode="lin" valueType="num">
                                      <p:cBhvr additive="base">
                                        <p:cTn id="25" dur="300" fill="hold"/>
                                        <p:tgtEl>
                                          <p:spTgt spid="146437">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14643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7"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188915"/>
            <a:ext cx="5183188" cy="865187"/>
          </a:xfrm>
        </p:spPr>
        <p:txBody>
          <a:bodyPr/>
          <a:lstStyle/>
          <a:p>
            <a:r>
              <a:rPr lang="fr-FR" sz="3200" b="1" dirty="0"/>
              <a:t>2/ Les enjeux de l’OMC</a:t>
            </a:r>
          </a:p>
        </p:txBody>
      </p:sp>
      <p:pic>
        <p:nvPicPr>
          <p:cNvPr id="111619" name="Picture 3" descr="PH01046J"/>
          <p:cNvPicPr>
            <a:picLocks noChangeAspect="1" noChangeArrowheads="1"/>
          </p:cNvPicPr>
          <p:nvPr/>
        </p:nvPicPr>
        <p:blipFill>
          <a:blip r:embed="rId3" cstate="print"/>
          <a:srcRect/>
          <a:stretch>
            <a:fillRect/>
          </a:stretch>
        </p:blipFill>
        <p:spPr bwMode="auto">
          <a:xfrm>
            <a:off x="4343400" y="1524009"/>
            <a:ext cx="1146175" cy="1617663"/>
          </a:xfrm>
          <a:prstGeom prst="rect">
            <a:avLst/>
          </a:prstGeom>
          <a:noFill/>
          <a:ln w="9525">
            <a:noFill/>
            <a:miter lim="800000"/>
            <a:headEnd/>
            <a:tailEnd/>
          </a:ln>
        </p:spPr>
      </p:pic>
      <p:sp>
        <p:nvSpPr>
          <p:cNvPr id="147460" name="Text Box 4"/>
          <p:cNvSpPr txBox="1">
            <a:spLocks noChangeArrowheads="1"/>
          </p:cNvSpPr>
          <p:nvPr/>
        </p:nvSpPr>
        <p:spPr bwMode="auto">
          <a:xfrm>
            <a:off x="304800" y="2209801"/>
            <a:ext cx="43434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t>a) Les avantages :</a:t>
            </a:r>
          </a:p>
        </p:txBody>
      </p:sp>
      <p:sp>
        <p:nvSpPr>
          <p:cNvPr id="147461" name="Text Box 5"/>
          <p:cNvSpPr txBox="1">
            <a:spLocks noChangeArrowheads="1"/>
          </p:cNvSpPr>
          <p:nvPr/>
        </p:nvSpPr>
        <p:spPr bwMode="auto">
          <a:xfrm>
            <a:off x="0" y="2895601"/>
            <a:ext cx="4876800" cy="2123622"/>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sz="2400" b="1" i="1" dirty="0"/>
              <a:t>Elle facilite les échanges et donc contribue à la croissance mondiale.</a:t>
            </a:r>
          </a:p>
          <a:p>
            <a:pPr>
              <a:spcBef>
                <a:spcPct val="50000"/>
              </a:spcBef>
              <a:buFontTx/>
              <a:buChar char="•"/>
            </a:pPr>
            <a:r>
              <a:rPr lang="fr-FR" sz="2400" b="1" i="1" dirty="0"/>
              <a:t>Met en place des règles qui évitent les guerres commerciales et les mesures protectionnistes sévères.</a:t>
            </a:r>
          </a:p>
        </p:txBody>
      </p:sp>
      <p:sp>
        <p:nvSpPr>
          <p:cNvPr id="147462" name="Text Box 6"/>
          <p:cNvSpPr txBox="1">
            <a:spLocks noChangeArrowheads="1"/>
          </p:cNvSpPr>
          <p:nvPr/>
        </p:nvSpPr>
        <p:spPr bwMode="auto">
          <a:xfrm>
            <a:off x="6011863" y="333375"/>
            <a:ext cx="2735262" cy="830960"/>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t>b) Les limites de cette gouvernance :</a:t>
            </a:r>
          </a:p>
        </p:txBody>
      </p:sp>
      <p:sp>
        <p:nvSpPr>
          <p:cNvPr id="147463" name="Text Box 7"/>
          <p:cNvSpPr txBox="1">
            <a:spLocks noChangeArrowheads="1"/>
          </p:cNvSpPr>
          <p:nvPr/>
        </p:nvSpPr>
        <p:spPr bwMode="auto">
          <a:xfrm>
            <a:off x="5562607" y="1268414"/>
            <a:ext cx="3581400" cy="5102927"/>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i="1" dirty="0"/>
              <a:t>Les pays pauvres se sentent pénalisés (</a:t>
            </a:r>
            <a:r>
              <a:rPr lang="fr-FR" b="1" i="1" dirty="0" err="1"/>
              <a:t>pb</a:t>
            </a:r>
            <a:r>
              <a:rPr lang="fr-FR" b="1" i="1" dirty="0"/>
              <a:t> du sida en Afrique ou du coton avec le Mali).</a:t>
            </a:r>
          </a:p>
          <a:p>
            <a:pPr>
              <a:spcBef>
                <a:spcPct val="50000"/>
              </a:spcBef>
              <a:buFontTx/>
              <a:buChar char="•"/>
            </a:pPr>
            <a:r>
              <a:rPr lang="fr-FR" b="1" i="1" dirty="0"/>
              <a:t>Dominance des USA sur l’OMC.</a:t>
            </a:r>
          </a:p>
          <a:p>
            <a:pPr>
              <a:spcBef>
                <a:spcPct val="50000"/>
              </a:spcBef>
              <a:buFontTx/>
              <a:buChar char="•"/>
            </a:pPr>
            <a:r>
              <a:rPr lang="fr-FR" b="1" i="1" dirty="0"/>
              <a:t>Manque de transparence dans son fonctionnement.</a:t>
            </a:r>
          </a:p>
          <a:p>
            <a:pPr>
              <a:spcBef>
                <a:spcPct val="50000"/>
              </a:spcBef>
              <a:buFontTx/>
              <a:buChar char="•"/>
            </a:pPr>
            <a:r>
              <a:rPr lang="fr-FR" b="1" i="1" dirty="0"/>
              <a:t>Recherche de consensus entre </a:t>
            </a:r>
            <a:r>
              <a:rPr lang="fr-FR" b="1" i="1" dirty="0" smtClean="0"/>
              <a:t>164 </a:t>
            </a:r>
            <a:r>
              <a:rPr lang="fr-FR" b="1" i="1" dirty="0"/>
              <a:t>pays =&gt;difficile</a:t>
            </a:r>
          </a:p>
          <a:p>
            <a:pPr>
              <a:spcBef>
                <a:spcPct val="50000"/>
              </a:spcBef>
              <a:buFontTx/>
              <a:buChar char="•"/>
            </a:pPr>
            <a:r>
              <a:rPr lang="fr-FR" b="1" i="1" dirty="0" smtClean="0"/>
              <a:t>Absence </a:t>
            </a:r>
            <a:r>
              <a:rPr lang="fr-FR" b="1" i="1" dirty="0"/>
              <a:t>de norme sociale ou d’éthique  et environnementale dans les échanges ( exemple du réchauffement climatique).</a:t>
            </a:r>
          </a:p>
          <a:p>
            <a:pPr>
              <a:spcBef>
                <a:spcPct val="50000"/>
              </a:spcBef>
              <a:buFontTx/>
              <a:buChar char="•"/>
            </a:pPr>
            <a:r>
              <a:rPr lang="fr-FR" b="1" i="1" dirty="0"/>
              <a:t>Développement des ACR ( UEE, </a:t>
            </a:r>
            <a:r>
              <a:rPr lang="fr-FR" b="1" i="1" dirty="0" err="1"/>
              <a:t>ALENA,Mercosur</a:t>
            </a:r>
            <a:r>
              <a:rPr lang="fr-FR" b="1" i="1" dirty="0"/>
              <a:t>…) qui se substitue au multilatéralisme</a:t>
            </a:r>
          </a:p>
        </p:txBody>
      </p:sp>
      <p:sp>
        <p:nvSpPr>
          <p:cNvPr id="111624" name="Line 9"/>
          <p:cNvSpPr>
            <a:spLocks noChangeShapeType="1"/>
          </p:cNvSpPr>
          <p:nvPr/>
        </p:nvSpPr>
        <p:spPr bwMode="auto">
          <a:xfrm>
            <a:off x="4953000" y="3657600"/>
            <a:ext cx="0" cy="2667000"/>
          </a:xfrm>
          <a:prstGeom prst="line">
            <a:avLst/>
          </a:prstGeom>
          <a:noFill/>
          <a:ln w="57150">
            <a:solidFill>
              <a:srgbClr val="FFFF00"/>
            </a:solidFill>
            <a:round/>
            <a:headEnd/>
            <a:tailEnd/>
          </a:ln>
        </p:spPr>
        <p:txBody>
          <a:bodyPr wrap="none" lIns="91405" tIns="45702" rIns="91405" bIns="45702"/>
          <a:lstStyle/>
          <a:p>
            <a:endParaRPr lang="fr-FR"/>
          </a:p>
        </p:txBody>
      </p:sp>
      <p:sp>
        <p:nvSpPr>
          <p:cNvPr id="111625" name="Rectangle 10"/>
          <p:cNvSpPr>
            <a:spLocks noChangeArrowheads="1"/>
          </p:cNvSpPr>
          <p:nvPr/>
        </p:nvSpPr>
        <p:spPr bwMode="auto">
          <a:xfrm>
            <a:off x="304800" y="2133600"/>
            <a:ext cx="2514600" cy="609600"/>
          </a:xfrm>
          <a:prstGeom prst="rect">
            <a:avLst/>
          </a:prstGeom>
          <a:noFill/>
          <a:ln w="9525">
            <a:solidFill>
              <a:srgbClr val="FFFF00"/>
            </a:solidFill>
            <a:miter lim="800000"/>
            <a:headEnd/>
            <a:tailEnd/>
          </a:ln>
        </p:spPr>
        <p:txBody>
          <a:bodyPr wrap="none" lIns="91405" tIns="45702" rIns="91405" bIns="45702" anchor="ctr"/>
          <a:lstStyle/>
          <a:p>
            <a:endParaRPr lang="fr-FR"/>
          </a:p>
        </p:txBody>
      </p:sp>
      <p:sp>
        <p:nvSpPr>
          <p:cNvPr id="111626" name="Rectangle 11"/>
          <p:cNvSpPr>
            <a:spLocks noChangeArrowheads="1"/>
          </p:cNvSpPr>
          <p:nvPr/>
        </p:nvSpPr>
        <p:spPr bwMode="auto">
          <a:xfrm>
            <a:off x="6011863" y="333379"/>
            <a:ext cx="2786062" cy="838200"/>
          </a:xfrm>
          <a:prstGeom prst="rect">
            <a:avLst/>
          </a:prstGeom>
          <a:noFill/>
          <a:ln w="9525">
            <a:solidFill>
              <a:srgbClr val="FFFF00"/>
            </a:solidFill>
            <a:miter lim="800000"/>
            <a:headEnd/>
            <a:tailEnd/>
          </a:ln>
        </p:spPr>
        <p:txBody>
          <a:bodyPr wrap="none" lIns="91405" tIns="45702" rIns="91405" bIns="45702" anchor="ctr"/>
          <a:lstStyle/>
          <a:p>
            <a:endParaRPr lang="fr-FR"/>
          </a:p>
        </p:txBody>
      </p:sp>
      <p:pic>
        <p:nvPicPr>
          <p:cNvPr id="111627" name="Picture 13" descr="AG00037_"/>
          <p:cNvPicPr>
            <a:picLocks noChangeAspect="1" noChangeArrowheads="1" noCrop="1"/>
          </p:cNvPicPr>
          <p:nvPr/>
        </p:nvPicPr>
        <p:blipFill>
          <a:blip r:embed="rId4" cstate="print"/>
          <a:srcRect/>
          <a:stretch>
            <a:fillRect/>
          </a:stretch>
        </p:blipFill>
        <p:spPr bwMode="auto">
          <a:xfrm>
            <a:off x="4284663" y="1125547"/>
            <a:ext cx="1152525" cy="1044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7460">
                                            <p:txEl>
                                              <p:pRg st="0" end="0"/>
                                            </p:txEl>
                                          </p:spTgt>
                                        </p:tgtEl>
                                        <p:attrNameLst>
                                          <p:attrName>style.visibility</p:attrName>
                                        </p:attrNameLst>
                                      </p:cBhvr>
                                      <p:to>
                                        <p:strVal val="visible"/>
                                      </p:to>
                                    </p:set>
                                    <p:anim calcmode="lin" valueType="num">
                                      <p:cBhvr additive="base">
                                        <p:cTn id="7" dur="500" fill="hold"/>
                                        <p:tgtEl>
                                          <p:spTgt spid="14746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746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147461">
                                            <p:txEl>
                                              <p:pRg st="0" end="0"/>
                                            </p:txEl>
                                          </p:spTgt>
                                        </p:tgtEl>
                                        <p:attrNameLst>
                                          <p:attrName>style.visibility</p:attrName>
                                        </p:attrNameLst>
                                      </p:cBhvr>
                                      <p:to>
                                        <p:strVal val="visible"/>
                                      </p:to>
                                    </p:set>
                                    <p:anim calcmode="lin" valueType="num">
                                      <p:cBhvr additive="base">
                                        <p:cTn id="13" dur="300" fill="hold"/>
                                        <p:tgtEl>
                                          <p:spTgt spid="147461">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4746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147461">
                                            <p:txEl>
                                              <p:pRg st="1" end="1"/>
                                            </p:txEl>
                                          </p:spTgt>
                                        </p:tgtEl>
                                        <p:attrNameLst>
                                          <p:attrName>style.visibility</p:attrName>
                                        </p:attrNameLst>
                                      </p:cBhvr>
                                      <p:to>
                                        <p:strVal val="visible"/>
                                      </p:to>
                                    </p:set>
                                    <p:anim calcmode="lin" valueType="num">
                                      <p:cBhvr additive="base">
                                        <p:cTn id="19" dur="300" fill="hold"/>
                                        <p:tgtEl>
                                          <p:spTgt spid="147461">
                                            <p:txEl>
                                              <p:pRg st="1" end="1"/>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14746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7462">
                                            <p:txEl>
                                              <p:pRg st="0" end="0"/>
                                            </p:txEl>
                                          </p:spTgt>
                                        </p:tgtEl>
                                        <p:attrNameLst>
                                          <p:attrName>style.visibility</p:attrName>
                                        </p:attrNameLst>
                                      </p:cBhvr>
                                      <p:to>
                                        <p:strVal val="visible"/>
                                      </p:to>
                                    </p:set>
                                    <p:anim calcmode="lin" valueType="num">
                                      <p:cBhvr additive="base">
                                        <p:cTn id="25" dur="500" fill="hold"/>
                                        <p:tgtEl>
                                          <p:spTgt spid="14746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74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iterate type="wd">
                                    <p:tmPct val="100000"/>
                                  </p:iterate>
                                  <p:childTnLst>
                                    <p:set>
                                      <p:cBhvr>
                                        <p:cTn id="30" dur="1" fill="hold">
                                          <p:stCondLst>
                                            <p:cond delay="0"/>
                                          </p:stCondLst>
                                        </p:cTn>
                                        <p:tgtEl>
                                          <p:spTgt spid="147463">
                                            <p:txEl>
                                              <p:pRg st="0" end="0"/>
                                            </p:txEl>
                                          </p:spTgt>
                                        </p:tgtEl>
                                        <p:attrNameLst>
                                          <p:attrName>style.visibility</p:attrName>
                                        </p:attrNameLst>
                                      </p:cBhvr>
                                      <p:to>
                                        <p:strVal val="visible"/>
                                      </p:to>
                                    </p:set>
                                    <p:anim calcmode="lin" valueType="num">
                                      <p:cBhvr additive="base">
                                        <p:cTn id="31" dur="300" fill="hold"/>
                                        <p:tgtEl>
                                          <p:spTgt spid="147463">
                                            <p:txEl>
                                              <p:pRg st="0" end="0"/>
                                            </p:txEl>
                                          </p:spTgt>
                                        </p:tgtEl>
                                        <p:attrNameLst>
                                          <p:attrName>ppt_x</p:attrName>
                                        </p:attrNameLst>
                                      </p:cBhvr>
                                      <p:tavLst>
                                        <p:tav tm="0">
                                          <p:val>
                                            <p:strVal val="#ppt_x"/>
                                          </p:val>
                                        </p:tav>
                                        <p:tav tm="100000">
                                          <p:val>
                                            <p:strVal val="#ppt_x"/>
                                          </p:val>
                                        </p:tav>
                                      </p:tavLst>
                                    </p:anim>
                                    <p:anim calcmode="lin" valueType="num">
                                      <p:cBhvr additive="base">
                                        <p:cTn id="32" dur="300" fill="hold"/>
                                        <p:tgtEl>
                                          <p:spTgt spid="14746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iterate type="wd">
                                    <p:tmPct val="100000"/>
                                  </p:iterate>
                                  <p:childTnLst>
                                    <p:set>
                                      <p:cBhvr>
                                        <p:cTn id="36" dur="1" fill="hold">
                                          <p:stCondLst>
                                            <p:cond delay="0"/>
                                          </p:stCondLst>
                                        </p:cTn>
                                        <p:tgtEl>
                                          <p:spTgt spid="147463">
                                            <p:txEl>
                                              <p:pRg st="1" end="1"/>
                                            </p:txEl>
                                          </p:spTgt>
                                        </p:tgtEl>
                                        <p:attrNameLst>
                                          <p:attrName>style.visibility</p:attrName>
                                        </p:attrNameLst>
                                      </p:cBhvr>
                                      <p:to>
                                        <p:strVal val="visible"/>
                                      </p:to>
                                    </p:set>
                                    <p:anim calcmode="lin" valueType="num">
                                      <p:cBhvr additive="base">
                                        <p:cTn id="37" dur="300" fill="hold"/>
                                        <p:tgtEl>
                                          <p:spTgt spid="147463">
                                            <p:txEl>
                                              <p:pRg st="1" end="1"/>
                                            </p:txEl>
                                          </p:spTgt>
                                        </p:tgtEl>
                                        <p:attrNameLst>
                                          <p:attrName>ppt_x</p:attrName>
                                        </p:attrNameLst>
                                      </p:cBhvr>
                                      <p:tavLst>
                                        <p:tav tm="0">
                                          <p:val>
                                            <p:strVal val="#ppt_x"/>
                                          </p:val>
                                        </p:tav>
                                        <p:tav tm="100000">
                                          <p:val>
                                            <p:strVal val="#ppt_x"/>
                                          </p:val>
                                        </p:tav>
                                      </p:tavLst>
                                    </p:anim>
                                    <p:anim calcmode="lin" valueType="num">
                                      <p:cBhvr additive="base">
                                        <p:cTn id="38" dur="300" fill="hold"/>
                                        <p:tgtEl>
                                          <p:spTgt spid="1474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iterate type="wd">
                                    <p:tmPct val="100000"/>
                                  </p:iterate>
                                  <p:childTnLst>
                                    <p:set>
                                      <p:cBhvr>
                                        <p:cTn id="42" dur="1" fill="hold">
                                          <p:stCondLst>
                                            <p:cond delay="0"/>
                                          </p:stCondLst>
                                        </p:cTn>
                                        <p:tgtEl>
                                          <p:spTgt spid="147463">
                                            <p:txEl>
                                              <p:pRg st="2" end="2"/>
                                            </p:txEl>
                                          </p:spTgt>
                                        </p:tgtEl>
                                        <p:attrNameLst>
                                          <p:attrName>style.visibility</p:attrName>
                                        </p:attrNameLst>
                                      </p:cBhvr>
                                      <p:to>
                                        <p:strVal val="visible"/>
                                      </p:to>
                                    </p:set>
                                    <p:anim calcmode="lin" valueType="num">
                                      <p:cBhvr additive="base">
                                        <p:cTn id="43" dur="300" fill="hold"/>
                                        <p:tgtEl>
                                          <p:spTgt spid="147463">
                                            <p:txEl>
                                              <p:pRg st="2" end="2"/>
                                            </p:txEl>
                                          </p:spTgt>
                                        </p:tgtEl>
                                        <p:attrNameLst>
                                          <p:attrName>ppt_x</p:attrName>
                                        </p:attrNameLst>
                                      </p:cBhvr>
                                      <p:tavLst>
                                        <p:tav tm="0">
                                          <p:val>
                                            <p:strVal val="#ppt_x"/>
                                          </p:val>
                                        </p:tav>
                                        <p:tav tm="100000">
                                          <p:val>
                                            <p:strVal val="#ppt_x"/>
                                          </p:val>
                                        </p:tav>
                                      </p:tavLst>
                                    </p:anim>
                                    <p:anim calcmode="lin" valueType="num">
                                      <p:cBhvr additive="base">
                                        <p:cTn id="44" dur="300" fill="hold"/>
                                        <p:tgtEl>
                                          <p:spTgt spid="1474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iterate type="wd">
                                    <p:tmPct val="100000"/>
                                  </p:iterate>
                                  <p:childTnLst>
                                    <p:set>
                                      <p:cBhvr>
                                        <p:cTn id="48" dur="1" fill="hold">
                                          <p:stCondLst>
                                            <p:cond delay="0"/>
                                          </p:stCondLst>
                                        </p:cTn>
                                        <p:tgtEl>
                                          <p:spTgt spid="147463">
                                            <p:txEl>
                                              <p:pRg st="3" end="3"/>
                                            </p:txEl>
                                          </p:spTgt>
                                        </p:tgtEl>
                                        <p:attrNameLst>
                                          <p:attrName>style.visibility</p:attrName>
                                        </p:attrNameLst>
                                      </p:cBhvr>
                                      <p:to>
                                        <p:strVal val="visible"/>
                                      </p:to>
                                    </p:set>
                                    <p:anim calcmode="lin" valueType="num">
                                      <p:cBhvr additive="base">
                                        <p:cTn id="49" dur="300" fill="hold"/>
                                        <p:tgtEl>
                                          <p:spTgt spid="147463">
                                            <p:txEl>
                                              <p:pRg st="3" end="3"/>
                                            </p:txEl>
                                          </p:spTgt>
                                        </p:tgtEl>
                                        <p:attrNameLst>
                                          <p:attrName>ppt_x</p:attrName>
                                        </p:attrNameLst>
                                      </p:cBhvr>
                                      <p:tavLst>
                                        <p:tav tm="0">
                                          <p:val>
                                            <p:strVal val="#ppt_x"/>
                                          </p:val>
                                        </p:tav>
                                        <p:tav tm="100000">
                                          <p:val>
                                            <p:strVal val="#ppt_x"/>
                                          </p:val>
                                        </p:tav>
                                      </p:tavLst>
                                    </p:anim>
                                    <p:anim calcmode="lin" valueType="num">
                                      <p:cBhvr additive="base">
                                        <p:cTn id="50" dur="300" fill="hold"/>
                                        <p:tgtEl>
                                          <p:spTgt spid="1474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iterate type="wd">
                                    <p:tmPct val="100000"/>
                                  </p:iterate>
                                  <p:childTnLst>
                                    <p:set>
                                      <p:cBhvr>
                                        <p:cTn id="54" dur="1" fill="hold">
                                          <p:stCondLst>
                                            <p:cond delay="0"/>
                                          </p:stCondLst>
                                        </p:cTn>
                                        <p:tgtEl>
                                          <p:spTgt spid="147463">
                                            <p:txEl>
                                              <p:pRg st="4" end="4"/>
                                            </p:txEl>
                                          </p:spTgt>
                                        </p:tgtEl>
                                        <p:attrNameLst>
                                          <p:attrName>style.visibility</p:attrName>
                                        </p:attrNameLst>
                                      </p:cBhvr>
                                      <p:to>
                                        <p:strVal val="visible"/>
                                      </p:to>
                                    </p:set>
                                    <p:anim calcmode="lin" valueType="num">
                                      <p:cBhvr additive="base">
                                        <p:cTn id="55" dur="300" fill="hold"/>
                                        <p:tgtEl>
                                          <p:spTgt spid="147463">
                                            <p:txEl>
                                              <p:pRg st="4" end="4"/>
                                            </p:txEl>
                                          </p:spTgt>
                                        </p:tgtEl>
                                        <p:attrNameLst>
                                          <p:attrName>ppt_x</p:attrName>
                                        </p:attrNameLst>
                                      </p:cBhvr>
                                      <p:tavLst>
                                        <p:tav tm="0">
                                          <p:val>
                                            <p:strVal val="#ppt_x"/>
                                          </p:val>
                                        </p:tav>
                                        <p:tav tm="100000">
                                          <p:val>
                                            <p:strVal val="#ppt_x"/>
                                          </p:val>
                                        </p:tav>
                                      </p:tavLst>
                                    </p:anim>
                                    <p:anim calcmode="lin" valueType="num">
                                      <p:cBhvr additive="base">
                                        <p:cTn id="56" dur="300" fill="hold"/>
                                        <p:tgtEl>
                                          <p:spTgt spid="14746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iterate type="wd">
                                    <p:tmPct val="100000"/>
                                  </p:iterate>
                                  <p:childTnLst>
                                    <p:set>
                                      <p:cBhvr>
                                        <p:cTn id="60" dur="1" fill="hold">
                                          <p:stCondLst>
                                            <p:cond delay="0"/>
                                          </p:stCondLst>
                                        </p:cTn>
                                        <p:tgtEl>
                                          <p:spTgt spid="147463">
                                            <p:txEl>
                                              <p:pRg st="5" end="5"/>
                                            </p:txEl>
                                          </p:spTgt>
                                        </p:tgtEl>
                                        <p:attrNameLst>
                                          <p:attrName>style.visibility</p:attrName>
                                        </p:attrNameLst>
                                      </p:cBhvr>
                                      <p:to>
                                        <p:strVal val="visible"/>
                                      </p:to>
                                    </p:set>
                                    <p:anim calcmode="lin" valueType="num">
                                      <p:cBhvr additive="base">
                                        <p:cTn id="61" dur="300" fill="hold"/>
                                        <p:tgtEl>
                                          <p:spTgt spid="147463">
                                            <p:txEl>
                                              <p:pRg st="5" end="5"/>
                                            </p:txEl>
                                          </p:spTgt>
                                        </p:tgtEl>
                                        <p:attrNameLst>
                                          <p:attrName>ppt_x</p:attrName>
                                        </p:attrNameLst>
                                      </p:cBhvr>
                                      <p:tavLst>
                                        <p:tav tm="0">
                                          <p:val>
                                            <p:strVal val="#ppt_x"/>
                                          </p:val>
                                        </p:tav>
                                        <p:tav tm="100000">
                                          <p:val>
                                            <p:strVal val="#ppt_x"/>
                                          </p:val>
                                        </p:tav>
                                      </p:tavLst>
                                    </p:anim>
                                    <p:anim calcmode="lin" valueType="num">
                                      <p:cBhvr additive="base">
                                        <p:cTn id="62" dur="300" fill="hold"/>
                                        <p:tgtEl>
                                          <p:spTgt spid="14746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build="p" autoUpdateAnimBg="0"/>
      <p:bldP spid="147461" grpId="0" build="p" autoUpdateAnimBg="0"/>
      <p:bldP spid="147462" grpId="0" build="p" autoUpdateAnimBg="0"/>
      <p:bldP spid="147463"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20" y="335846"/>
            <a:ext cx="7429552" cy="4247317"/>
          </a:xfrm>
          <a:prstGeom prst="rect">
            <a:avLst/>
          </a:prstGeom>
        </p:spPr>
        <p:txBody>
          <a:bodyPr wrap="square">
            <a:spAutoFit/>
          </a:bodyPr>
          <a:lstStyle/>
          <a:p>
            <a:r>
              <a:rPr lang="fr-FR" b="1" dirty="0" smtClean="0"/>
              <a:t>Document 3. Le désaccord Nord/Sud, des intérêts divergents, p. 107</a:t>
            </a:r>
          </a:p>
          <a:p>
            <a:r>
              <a:rPr lang="fr-FR" b="1" dirty="0" smtClean="0"/>
              <a:t>4. Montrez comment les mécanismes de concurrence au niveau mondial nuisent à l’économie des pays en développement.</a:t>
            </a:r>
          </a:p>
          <a:p>
            <a:endParaRPr lang="fr-FR" b="1" dirty="0" smtClean="0"/>
          </a:p>
          <a:p>
            <a:r>
              <a:rPr lang="x-none" smtClean="0"/>
              <a:t>Les pays développés subventionnent leurs agriculteurs et peuvent dès lors vendre les produits agricoles à des prix nettement inférieurs aux coûts de revient. Ils font ainsi une concurrence déloyale aux produits agricoles des pays en développement qui ne disposent pas de ressources financières pour aider leur secteur agricole.</a:t>
            </a:r>
            <a:endParaRPr lang="fr-FR" dirty="0" smtClean="0"/>
          </a:p>
          <a:p>
            <a:endParaRPr lang="fr-FR" dirty="0" smtClean="0"/>
          </a:p>
          <a:p>
            <a:r>
              <a:rPr lang="fr-FR" b="1" dirty="0" smtClean="0"/>
              <a:t>5. Pourquoi ces sujets cristallisent-ils les tensions ?</a:t>
            </a:r>
          </a:p>
          <a:p>
            <a:r>
              <a:rPr lang="x-none" smtClean="0"/>
              <a:t>Les tensions entre pays du Nord et pays du Sud reposent, pour une large part, sur les échanges agricoles. En effet, l’agriculture constitue la principale source de revenus pour la population des pays pauvres et émergents. Or, l’ouverture des échanges profite avant tout à l’agriculture des pays riches.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amond(in)">
                                      <p:cBhvr>
                                        <p:cTn id="7" dur="20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amond(in)">
                                      <p:cBhvr>
                                        <p:cTn id="1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48" y="751344"/>
            <a:ext cx="7929618" cy="3970318"/>
          </a:xfrm>
          <a:prstGeom prst="rect">
            <a:avLst/>
          </a:prstGeom>
        </p:spPr>
        <p:txBody>
          <a:bodyPr wrap="square">
            <a:spAutoFit/>
          </a:bodyPr>
          <a:lstStyle/>
          <a:p>
            <a:r>
              <a:rPr lang="fr-FR" b="1" dirty="0" smtClean="0"/>
              <a:t>7. Quelles critiques sont faites à l’OMC sur le plan économique ?</a:t>
            </a:r>
          </a:p>
          <a:p>
            <a:endParaRPr lang="fr-FR" b="1" dirty="0" smtClean="0"/>
          </a:p>
          <a:p>
            <a:r>
              <a:rPr lang="x-none" smtClean="0"/>
              <a:t>Le libre-échange était un moyen, il est devenu une fin. L’OMC est accusée d’être une organisation qui impose le libéralisme économique.</a:t>
            </a:r>
            <a:endParaRPr lang="fr-FR" dirty="0" smtClean="0"/>
          </a:p>
          <a:p>
            <a:endParaRPr lang="fr-FR" dirty="0" smtClean="0"/>
          </a:p>
          <a:p>
            <a:r>
              <a:rPr lang="fr-FR" b="1" dirty="0" smtClean="0"/>
              <a:t>8. Pourquoi les écarts entre les bienfaits annoncés du libre-échange et les résultats de la mondialisation persistent-ils ?</a:t>
            </a:r>
          </a:p>
          <a:p>
            <a:endParaRPr lang="fr-FR" b="1" dirty="0" smtClean="0"/>
          </a:p>
          <a:p>
            <a:r>
              <a:rPr lang="x-none" smtClean="0"/>
              <a:t>Les écarts entre les bienfaits annoncés du libre-échange et les résultats de la mondialisation persistent car bien que le libre-échange ait fortement contribué au développement économique des pays riches, la mondialisation a conduit à de nouvelles inégalités entre pays. Le rôle de l’OMC est de rechercher des solutions pour que tous les pays bénéficient du développement des échanges internationaux.</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amond(in)">
                                      <p:cBhvr>
                                        <p:cTn id="1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nvSpPr>
        <p:spPr bwMode="auto">
          <a:xfrm>
            <a:off x="323855" y="6"/>
            <a:ext cx="1871663"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u="sng" dirty="0"/>
              <a:t>Conclusion : </a:t>
            </a:r>
          </a:p>
        </p:txBody>
      </p:sp>
      <p:sp>
        <p:nvSpPr>
          <p:cNvPr id="148483" name="Text Box 3"/>
          <p:cNvSpPr txBox="1">
            <a:spLocks noChangeArrowheads="1"/>
          </p:cNvSpPr>
          <p:nvPr/>
        </p:nvSpPr>
        <p:spPr bwMode="auto">
          <a:xfrm>
            <a:off x="684213" y="908057"/>
            <a:ext cx="7848600" cy="5632275"/>
          </a:xfrm>
          <a:prstGeom prst="rect">
            <a:avLst/>
          </a:prstGeom>
          <a:noFill/>
          <a:ln w="9525">
            <a:noFill/>
            <a:miter lim="800000"/>
            <a:headEnd/>
            <a:tailEnd/>
          </a:ln>
        </p:spPr>
        <p:txBody>
          <a:bodyPr lIns="91405" tIns="45702" rIns="91405" bIns="45702">
            <a:spAutoFit/>
          </a:bodyPr>
          <a:lstStyle/>
          <a:p>
            <a:pPr>
              <a:spcBef>
                <a:spcPct val="50000"/>
              </a:spcBef>
            </a:pPr>
            <a:r>
              <a:rPr lang="fr-FR" sz="2400" dirty="0"/>
              <a:t>L’O.M.C. permet donc d’arbitrer les relations commerciales entre les Etats. Elle contribue à faire plus ou moins respecter les règles du libre échange et étend ces principes dans les domaines des services ( tourisme, assurances, banques, culture, droits de propriété industrielle). Mais reste un arbitre soumis au pouvoir des pays riches.</a:t>
            </a:r>
          </a:p>
          <a:p>
            <a:pPr>
              <a:spcBef>
                <a:spcPct val="50000"/>
              </a:spcBef>
            </a:pPr>
            <a:r>
              <a:rPr lang="fr-FR" sz="2400" dirty="0"/>
              <a:t> Les pays de sud sont trop souvent marginalisés au sein de l’OMC.  Cette institution reste toutefois nécessaire pour éviter que trop de différends commerciaux se nouent entre les pays. </a:t>
            </a:r>
          </a:p>
          <a:p>
            <a:pPr>
              <a:spcBef>
                <a:spcPct val="50000"/>
              </a:spcBef>
            </a:pPr>
            <a:r>
              <a:rPr lang="fr-FR" sz="2400" dirty="0"/>
              <a:t>Mais elle ne possède pas réellement le pouvoir de sanctionner les pays qui faussent les règles commerciales. Il est donc difficile de réguler les échanges au niveau mondial. Et il est encore plus difficile de réguler les biens publics mondiaux. Pourquoi ?</a:t>
            </a:r>
          </a:p>
        </p:txBody>
      </p:sp>
      <p:sp>
        <p:nvSpPr>
          <p:cNvPr id="112644" name="Rectangle 4"/>
          <p:cNvSpPr>
            <a:spLocks noChangeArrowheads="1"/>
          </p:cNvSpPr>
          <p:nvPr/>
        </p:nvSpPr>
        <p:spPr bwMode="auto">
          <a:xfrm>
            <a:off x="381009" y="765184"/>
            <a:ext cx="8367713" cy="5903913"/>
          </a:xfrm>
          <a:prstGeom prst="rect">
            <a:avLst/>
          </a:prstGeom>
          <a:noFill/>
          <a:ln w="9525">
            <a:solidFill>
              <a:schemeClr val="tx1"/>
            </a:solidFill>
            <a:miter lim="800000"/>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fade">
                                      <p:cBhvr>
                                        <p:cTn id="7" dur="1000"/>
                                        <p:tgtEl>
                                          <p:spTgt spid="148483">
                                            <p:txEl>
                                              <p:pRg st="0" end="0"/>
                                            </p:txEl>
                                          </p:spTgt>
                                        </p:tgtEl>
                                      </p:cBhvr>
                                    </p:animEffect>
                                    <p:anim calcmode="lin" valueType="num">
                                      <p:cBhvr>
                                        <p:cTn id="8" dur="1000" fill="hold"/>
                                        <p:tgtEl>
                                          <p:spTgt spid="14848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148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148483">
                                            <p:txEl>
                                              <p:pRg st="1" end="1"/>
                                            </p:txEl>
                                          </p:spTgt>
                                        </p:tgtEl>
                                        <p:attrNameLst>
                                          <p:attrName>style.visibility</p:attrName>
                                        </p:attrNameLst>
                                      </p:cBhvr>
                                      <p:to>
                                        <p:strVal val="visible"/>
                                      </p:to>
                                    </p:set>
                                    <p:animEffect transition="in" filter="fade">
                                      <p:cBhvr>
                                        <p:cTn id="14" dur="1000"/>
                                        <p:tgtEl>
                                          <p:spTgt spid="148483">
                                            <p:txEl>
                                              <p:pRg st="1" end="1"/>
                                            </p:txEl>
                                          </p:spTgt>
                                        </p:tgtEl>
                                      </p:cBhvr>
                                    </p:animEffect>
                                    <p:anim calcmode="lin" valueType="num">
                                      <p:cBhvr>
                                        <p:cTn id="15" dur="1000" fill="hold"/>
                                        <p:tgtEl>
                                          <p:spTgt spid="148483">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148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148483">
                                            <p:txEl>
                                              <p:pRg st="2" end="2"/>
                                            </p:txEl>
                                          </p:spTgt>
                                        </p:tgtEl>
                                        <p:attrNameLst>
                                          <p:attrName>style.visibility</p:attrName>
                                        </p:attrNameLst>
                                      </p:cBhvr>
                                      <p:to>
                                        <p:strVal val="visible"/>
                                      </p:to>
                                    </p:set>
                                    <p:animEffect transition="in" filter="fade">
                                      <p:cBhvr>
                                        <p:cTn id="21" dur="1000"/>
                                        <p:tgtEl>
                                          <p:spTgt spid="148483">
                                            <p:txEl>
                                              <p:pRg st="2" end="2"/>
                                            </p:txEl>
                                          </p:spTgt>
                                        </p:tgtEl>
                                      </p:cBhvr>
                                    </p:animEffect>
                                    <p:anim calcmode="lin" valueType="num">
                                      <p:cBhvr>
                                        <p:cTn id="22" dur="1000" fill="hold"/>
                                        <p:tgtEl>
                                          <p:spTgt spid="148483">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1484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ChangeArrowheads="1"/>
          </p:cNvSpPr>
          <p:nvPr/>
        </p:nvSpPr>
        <p:spPr bwMode="auto">
          <a:xfrm>
            <a:off x="179388" y="188914"/>
            <a:ext cx="8785225" cy="6669087"/>
          </a:xfrm>
          <a:prstGeom prst="rect">
            <a:avLst/>
          </a:prstGeom>
          <a:noFill/>
          <a:ln w="9525">
            <a:solidFill>
              <a:schemeClr val="tx1"/>
            </a:solidFill>
            <a:miter lim="800000"/>
            <a:headEnd/>
            <a:tailEnd/>
          </a:ln>
        </p:spPr>
        <p:txBody>
          <a:bodyPr wrap="none" lIns="91405" tIns="45702" rIns="91405" bIns="45702" anchor="ctr"/>
          <a:lstStyle/>
          <a:p>
            <a:endParaRPr lang="fr-FR"/>
          </a:p>
        </p:txBody>
      </p:sp>
      <p:sp>
        <p:nvSpPr>
          <p:cNvPr id="195589" name="Text Box 5"/>
          <p:cNvSpPr txBox="1">
            <a:spLocks noChangeArrowheads="1"/>
          </p:cNvSpPr>
          <p:nvPr/>
        </p:nvSpPr>
        <p:spPr bwMode="auto">
          <a:xfrm>
            <a:off x="2124076" y="260359"/>
            <a:ext cx="4895850" cy="383741"/>
          </a:xfrm>
          <a:prstGeom prst="rect">
            <a:avLst/>
          </a:prstGeom>
          <a:noFill/>
          <a:ln w="9525">
            <a:noFill/>
            <a:miter lim="800000"/>
            <a:headEnd/>
            <a:tailEnd/>
          </a:ln>
          <a:effectLst/>
        </p:spPr>
        <p:txBody>
          <a:bodyPr lIns="91405" tIns="45702" rIns="91405" bIns="45702">
            <a:spAutoFit/>
          </a:bodyPr>
          <a:lstStyle/>
          <a:p>
            <a:pPr>
              <a:spcBef>
                <a:spcPct val="50000"/>
              </a:spcBef>
              <a:defRPr/>
            </a:pPr>
            <a:r>
              <a:rPr lang="fr-FR" b="1">
                <a:effectLst>
                  <a:outerShdw blurRad="38100" dist="38100" dir="2700000" algn="tl">
                    <a:srgbClr val="000000"/>
                  </a:outerShdw>
                </a:effectLst>
              </a:rPr>
              <a:t>La politique de la France face à la crise de 2008</a:t>
            </a:r>
          </a:p>
        </p:txBody>
      </p:sp>
      <p:sp>
        <p:nvSpPr>
          <p:cNvPr id="195590" name="Text Box 6"/>
          <p:cNvSpPr txBox="1">
            <a:spLocks noChangeArrowheads="1"/>
          </p:cNvSpPr>
          <p:nvPr/>
        </p:nvSpPr>
        <p:spPr bwMode="auto">
          <a:xfrm>
            <a:off x="755650" y="908059"/>
            <a:ext cx="7848600" cy="383741"/>
          </a:xfrm>
          <a:prstGeom prst="rect">
            <a:avLst/>
          </a:prstGeom>
          <a:noFill/>
          <a:ln w="9525">
            <a:noFill/>
            <a:miter lim="800000"/>
            <a:headEnd/>
            <a:tailEnd/>
          </a:ln>
          <a:effectLst/>
        </p:spPr>
        <p:txBody>
          <a:bodyPr lIns="91405" tIns="45702" rIns="91405" bIns="45702">
            <a:spAutoFit/>
          </a:bodyPr>
          <a:lstStyle/>
          <a:p>
            <a:pPr>
              <a:spcBef>
                <a:spcPct val="50000"/>
              </a:spcBef>
              <a:defRPr/>
            </a:pPr>
            <a:r>
              <a:rPr lang="fr-FR" b="1" u="sng">
                <a:effectLst>
                  <a:outerShdw blurRad="38100" dist="38100" dir="2700000" algn="tl">
                    <a:srgbClr val="000000"/>
                  </a:outerShdw>
                </a:effectLst>
              </a:rPr>
              <a:t>Introduction :</a:t>
            </a:r>
            <a:r>
              <a:rPr lang="fr-FR"/>
              <a:t> </a:t>
            </a:r>
          </a:p>
        </p:txBody>
      </p:sp>
      <p:sp>
        <p:nvSpPr>
          <p:cNvPr id="195591" name="Text Box 7"/>
          <p:cNvSpPr txBox="1">
            <a:spLocks noChangeArrowheads="1"/>
          </p:cNvSpPr>
          <p:nvPr/>
        </p:nvSpPr>
        <p:spPr bwMode="auto">
          <a:xfrm>
            <a:off x="2555875" y="836613"/>
            <a:ext cx="5832475" cy="1527786"/>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Rappel de la situation conjoncturelle : récession</a:t>
            </a:r>
          </a:p>
          <a:p>
            <a:pPr>
              <a:spcBef>
                <a:spcPct val="50000"/>
              </a:spcBef>
              <a:buFontTx/>
              <a:buChar char="•"/>
            </a:pPr>
            <a:r>
              <a:rPr lang="fr-FR"/>
              <a:t>Pour sortir de la crise, les GVTS ont mis en œuvre des plans de relance d’inspiration Keynésienne….</a:t>
            </a:r>
          </a:p>
          <a:p>
            <a:pPr>
              <a:spcBef>
                <a:spcPct val="50000"/>
              </a:spcBef>
              <a:buFontTx/>
              <a:buChar char="•"/>
            </a:pPr>
            <a:r>
              <a:rPr lang="fr-FR"/>
              <a:t>Annonce du plan</a:t>
            </a:r>
          </a:p>
        </p:txBody>
      </p:sp>
      <p:sp>
        <p:nvSpPr>
          <p:cNvPr id="195592" name="Text Box 8"/>
          <p:cNvSpPr txBox="1">
            <a:spLocks noChangeArrowheads="1"/>
          </p:cNvSpPr>
          <p:nvPr/>
        </p:nvSpPr>
        <p:spPr bwMode="auto">
          <a:xfrm>
            <a:off x="468313" y="2349504"/>
            <a:ext cx="7561262" cy="707850"/>
          </a:xfrm>
          <a:prstGeom prst="rect">
            <a:avLst/>
          </a:prstGeom>
          <a:noFill/>
          <a:ln w="9525">
            <a:noFill/>
            <a:miter lim="800000"/>
            <a:headEnd/>
            <a:tailEnd/>
          </a:ln>
        </p:spPr>
        <p:txBody>
          <a:bodyPr lIns="91405" tIns="45702" rIns="91405" bIns="45702">
            <a:spAutoFit/>
          </a:bodyPr>
          <a:lstStyle/>
          <a:p>
            <a:pPr>
              <a:spcBef>
                <a:spcPct val="50000"/>
              </a:spcBef>
            </a:pPr>
            <a:r>
              <a:rPr lang="fr-FR" sz="2000" b="1" u="sng" dirty="0"/>
              <a:t>Première partie : les principales mesures de la politique de la politique économique…</a:t>
            </a:r>
          </a:p>
        </p:txBody>
      </p:sp>
      <p:sp>
        <p:nvSpPr>
          <p:cNvPr id="195593" name="Text Box 9"/>
          <p:cNvSpPr txBox="1">
            <a:spLocks noChangeArrowheads="1"/>
          </p:cNvSpPr>
          <p:nvPr/>
        </p:nvSpPr>
        <p:spPr bwMode="auto">
          <a:xfrm>
            <a:off x="684222" y="3213104"/>
            <a:ext cx="7559675" cy="923293"/>
          </a:xfrm>
          <a:prstGeom prst="rect">
            <a:avLst/>
          </a:prstGeom>
          <a:noFill/>
          <a:ln w="9525">
            <a:noFill/>
            <a:miter lim="800000"/>
            <a:headEnd/>
            <a:tailEnd/>
          </a:ln>
        </p:spPr>
        <p:txBody>
          <a:bodyPr lIns="91405" tIns="45702" rIns="91405" bIns="45702">
            <a:spAutoFit/>
          </a:bodyPr>
          <a:lstStyle/>
          <a:p>
            <a:pPr>
              <a:spcBef>
                <a:spcPct val="50000"/>
              </a:spcBef>
            </a:pPr>
            <a:r>
              <a:rPr lang="fr-FR"/>
              <a:t>La dégradation rapide de la conjoncture justifie la mise en œuvre d’une politique de relance budgétaire qui s’articule autour de deux mesures principales.</a:t>
            </a:r>
          </a:p>
        </p:txBody>
      </p:sp>
      <p:sp>
        <p:nvSpPr>
          <p:cNvPr id="195594" name="Text Box 10"/>
          <p:cNvSpPr txBox="1">
            <a:spLocks noChangeArrowheads="1"/>
          </p:cNvSpPr>
          <p:nvPr/>
        </p:nvSpPr>
        <p:spPr bwMode="auto">
          <a:xfrm>
            <a:off x="684221" y="4221164"/>
            <a:ext cx="7775575" cy="2242814"/>
          </a:xfrm>
          <a:prstGeom prst="rect">
            <a:avLst/>
          </a:prstGeom>
          <a:noFill/>
          <a:ln w="9525">
            <a:noFill/>
            <a:miter lim="800000"/>
            <a:headEnd/>
            <a:tailEnd/>
          </a:ln>
        </p:spPr>
        <p:txBody>
          <a:bodyPr lIns="91405" tIns="45702" rIns="91405" bIns="45702">
            <a:spAutoFit/>
          </a:bodyPr>
          <a:lstStyle/>
          <a:p>
            <a:pPr>
              <a:spcBef>
                <a:spcPct val="50000"/>
              </a:spcBef>
            </a:pPr>
            <a:r>
              <a:rPr lang="fr-FR" b="1" u="sng"/>
              <a:t>A/ Favoriser la reprise économique (comment ?)</a:t>
            </a:r>
          </a:p>
          <a:p>
            <a:pPr>
              <a:spcBef>
                <a:spcPct val="50000"/>
              </a:spcBef>
              <a:buFontTx/>
              <a:buChar char="•"/>
            </a:pPr>
            <a:r>
              <a:rPr lang="fr-FR"/>
              <a:t> Plan de relance de 26 Mds d’€ pour soutenir l’activité économique par</a:t>
            </a:r>
            <a:r>
              <a:rPr lang="fr-FR" b="1"/>
              <a:t> l’investissement public (10.5Mds d’€)</a:t>
            </a:r>
          </a:p>
          <a:p>
            <a:pPr>
              <a:spcBef>
                <a:spcPct val="50000"/>
              </a:spcBef>
              <a:buFontTx/>
              <a:buChar char="•"/>
            </a:pPr>
            <a:r>
              <a:rPr lang="fr-FR" b="1"/>
              <a:t>Soutien de la trésorerie des entreprises afin de leur permettre de financer leur activité à cour terme.</a:t>
            </a:r>
          </a:p>
          <a:p>
            <a:pPr>
              <a:spcBef>
                <a:spcPct val="50000"/>
              </a:spcBef>
              <a:buFontTx/>
              <a:buChar char="•"/>
            </a:pPr>
            <a:r>
              <a:rPr lang="fr-FR" b="1"/>
              <a:t>Soutien des revenus disponibles des ménages….et du bâtiment</a:t>
            </a:r>
          </a:p>
        </p:txBody>
      </p:sp>
      <p:pic>
        <p:nvPicPr>
          <p:cNvPr id="113673" name="Picture 11" descr="BD05012_"/>
          <p:cNvPicPr>
            <a:picLocks noChangeAspect="1" noChangeArrowheads="1"/>
          </p:cNvPicPr>
          <p:nvPr/>
        </p:nvPicPr>
        <p:blipFill>
          <a:blip r:embed="rId2" cstate="print"/>
          <a:srcRect/>
          <a:stretch>
            <a:fillRect/>
          </a:stretch>
        </p:blipFill>
        <p:spPr bwMode="auto">
          <a:xfrm>
            <a:off x="7956556" y="188914"/>
            <a:ext cx="1008063" cy="881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5591"/>
                                        </p:tgtEl>
                                        <p:attrNameLst>
                                          <p:attrName>style.visibility</p:attrName>
                                        </p:attrNameLst>
                                      </p:cBhvr>
                                      <p:to>
                                        <p:strVal val="visible"/>
                                      </p:to>
                                    </p:set>
                                    <p:animEffect transition="in" filter="diamond(in)">
                                      <p:cBhvr>
                                        <p:cTn id="7" dur="2000"/>
                                        <p:tgtEl>
                                          <p:spTgt spid="19559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5592"/>
                                        </p:tgtEl>
                                        <p:attrNameLst>
                                          <p:attrName>style.visibility</p:attrName>
                                        </p:attrNameLst>
                                      </p:cBhvr>
                                      <p:to>
                                        <p:strVal val="visible"/>
                                      </p:to>
                                    </p:set>
                                    <p:animEffect transition="in" filter="checkerboard(across)">
                                      <p:cBhvr>
                                        <p:cTn id="12" dur="500"/>
                                        <p:tgtEl>
                                          <p:spTgt spid="19559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95593"/>
                                        </p:tgtEl>
                                        <p:attrNameLst>
                                          <p:attrName>style.visibility</p:attrName>
                                        </p:attrNameLst>
                                      </p:cBhvr>
                                      <p:to>
                                        <p:strVal val="visible"/>
                                      </p:to>
                                    </p:set>
                                    <p:animEffect transition="in" filter="checkerboard(across)">
                                      <p:cBhvr>
                                        <p:cTn id="17" dur="500"/>
                                        <p:tgtEl>
                                          <p:spTgt spid="19559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5594">
                                            <p:txEl>
                                              <p:pRg st="0" end="0"/>
                                            </p:txEl>
                                          </p:spTgt>
                                        </p:tgtEl>
                                        <p:attrNameLst>
                                          <p:attrName>style.visibility</p:attrName>
                                        </p:attrNameLst>
                                      </p:cBhvr>
                                      <p:to>
                                        <p:strVal val="visible"/>
                                      </p:to>
                                    </p:set>
                                    <p:animEffect transition="in" filter="checkerboard(across)">
                                      <p:cBhvr>
                                        <p:cTn id="22" dur="500"/>
                                        <p:tgtEl>
                                          <p:spTgt spid="19559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95594">
                                            <p:txEl>
                                              <p:pRg st="1" end="1"/>
                                            </p:txEl>
                                          </p:spTgt>
                                        </p:tgtEl>
                                        <p:attrNameLst>
                                          <p:attrName>style.visibility</p:attrName>
                                        </p:attrNameLst>
                                      </p:cBhvr>
                                      <p:to>
                                        <p:strVal val="visible"/>
                                      </p:to>
                                    </p:set>
                                    <p:animEffect transition="in" filter="checkerboard(across)">
                                      <p:cBhvr>
                                        <p:cTn id="27" dur="500"/>
                                        <p:tgtEl>
                                          <p:spTgt spid="19559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95594">
                                            <p:txEl>
                                              <p:pRg st="2" end="2"/>
                                            </p:txEl>
                                          </p:spTgt>
                                        </p:tgtEl>
                                        <p:attrNameLst>
                                          <p:attrName>style.visibility</p:attrName>
                                        </p:attrNameLst>
                                      </p:cBhvr>
                                      <p:to>
                                        <p:strVal val="visible"/>
                                      </p:to>
                                    </p:set>
                                    <p:animEffect transition="in" filter="checkerboard(across)">
                                      <p:cBhvr>
                                        <p:cTn id="32" dur="500"/>
                                        <p:tgtEl>
                                          <p:spTgt spid="19559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95594">
                                            <p:txEl>
                                              <p:pRg st="3" end="3"/>
                                            </p:txEl>
                                          </p:spTgt>
                                        </p:tgtEl>
                                        <p:attrNameLst>
                                          <p:attrName>style.visibility</p:attrName>
                                        </p:attrNameLst>
                                      </p:cBhvr>
                                      <p:to>
                                        <p:strVal val="visible"/>
                                      </p:to>
                                    </p:set>
                                    <p:animEffect transition="in" filter="checkerboard(across)">
                                      <p:cBhvr>
                                        <p:cTn id="37" dur="500"/>
                                        <p:tgtEl>
                                          <p:spTgt spid="1955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1" grpId="0"/>
      <p:bldP spid="195592" grpId="0"/>
      <p:bldP spid="19559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2" name="Text Box 4"/>
          <p:cNvSpPr txBox="1">
            <a:spLocks noChangeArrowheads="1"/>
          </p:cNvSpPr>
          <p:nvPr/>
        </p:nvSpPr>
        <p:spPr bwMode="auto">
          <a:xfrm>
            <a:off x="468322" y="260359"/>
            <a:ext cx="7991475" cy="383741"/>
          </a:xfrm>
          <a:prstGeom prst="rect">
            <a:avLst/>
          </a:prstGeom>
          <a:noFill/>
          <a:ln w="9525">
            <a:noFill/>
            <a:miter lim="800000"/>
            <a:headEnd/>
            <a:tailEnd/>
          </a:ln>
        </p:spPr>
        <p:txBody>
          <a:bodyPr lIns="91405" tIns="45702" rIns="91405" bIns="45702">
            <a:spAutoFit/>
          </a:bodyPr>
          <a:lstStyle/>
          <a:p>
            <a:pPr>
              <a:spcBef>
                <a:spcPct val="50000"/>
              </a:spcBef>
            </a:pPr>
            <a:r>
              <a:rPr lang="fr-FR" b="1" u="sng"/>
              <a:t>B/ Un plan d’aide aux banques</a:t>
            </a:r>
          </a:p>
        </p:txBody>
      </p:sp>
      <p:sp>
        <p:nvSpPr>
          <p:cNvPr id="196613" name="Text Box 5"/>
          <p:cNvSpPr txBox="1">
            <a:spLocks noChangeArrowheads="1"/>
          </p:cNvSpPr>
          <p:nvPr/>
        </p:nvSpPr>
        <p:spPr bwMode="auto">
          <a:xfrm>
            <a:off x="611188" y="692151"/>
            <a:ext cx="7921625" cy="923293"/>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a:t>L’Etat a apporté une garantie financière afin de sauver les banques (320 Mds d’€) afin d’éviter la propagation de la crise à tous les secteurs à défaut de financement.</a:t>
            </a:r>
          </a:p>
        </p:txBody>
      </p:sp>
      <p:sp>
        <p:nvSpPr>
          <p:cNvPr id="196614" name="Text Box 6"/>
          <p:cNvSpPr txBox="1">
            <a:spLocks noChangeArrowheads="1"/>
          </p:cNvSpPr>
          <p:nvPr/>
        </p:nvSpPr>
        <p:spPr bwMode="auto">
          <a:xfrm>
            <a:off x="323850" y="1773247"/>
            <a:ext cx="6119813" cy="383741"/>
          </a:xfrm>
          <a:prstGeom prst="rect">
            <a:avLst/>
          </a:prstGeom>
          <a:noFill/>
          <a:ln w="9525">
            <a:noFill/>
            <a:miter lim="800000"/>
            <a:headEnd/>
            <a:tailEnd/>
          </a:ln>
        </p:spPr>
        <p:txBody>
          <a:bodyPr lIns="91405" tIns="45702" rIns="91405" bIns="45702">
            <a:spAutoFit/>
          </a:bodyPr>
          <a:lstStyle/>
          <a:p>
            <a:pPr>
              <a:spcBef>
                <a:spcPct val="50000"/>
              </a:spcBef>
            </a:pPr>
            <a:r>
              <a:rPr lang="fr-FR"/>
              <a:t>Transition : ces mesures nécessaires ……</a:t>
            </a:r>
          </a:p>
        </p:txBody>
      </p:sp>
      <p:sp>
        <p:nvSpPr>
          <p:cNvPr id="196615" name="Text Box 7"/>
          <p:cNvSpPr txBox="1">
            <a:spLocks noChangeArrowheads="1"/>
          </p:cNvSpPr>
          <p:nvPr/>
        </p:nvSpPr>
        <p:spPr bwMode="auto">
          <a:xfrm>
            <a:off x="395294" y="2205043"/>
            <a:ext cx="8208962"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u="sng" dirty="0"/>
              <a:t>Deuxième Partie …Les effets de ces mesures et leurs limites</a:t>
            </a:r>
          </a:p>
        </p:txBody>
      </p:sp>
      <p:sp>
        <p:nvSpPr>
          <p:cNvPr id="196616" name="Text Box 8"/>
          <p:cNvSpPr txBox="1">
            <a:spLocks noChangeArrowheads="1"/>
          </p:cNvSpPr>
          <p:nvPr/>
        </p:nvSpPr>
        <p:spPr bwMode="auto">
          <a:xfrm>
            <a:off x="395296" y="2924184"/>
            <a:ext cx="2808287" cy="383741"/>
          </a:xfrm>
          <a:prstGeom prst="rect">
            <a:avLst/>
          </a:prstGeom>
          <a:noFill/>
          <a:ln w="9525">
            <a:noFill/>
            <a:miter lim="800000"/>
            <a:headEnd/>
            <a:tailEnd/>
          </a:ln>
        </p:spPr>
        <p:txBody>
          <a:bodyPr lIns="91405" tIns="45702" rIns="91405" bIns="45702">
            <a:spAutoFit/>
          </a:bodyPr>
          <a:lstStyle/>
          <a:p>
            <a:pPr>
              <a:spcBef>
                <a:spcPct val="50000"/>
              </a:spcBef>
            </a:pPr>
            <a:r>
              <a:rPr lang="fr-FR" b="1" u="sng"/>
              <a:t>A/ Les effets attendus</a:t>
            </a:r>
          </a:p>
        </p:txBody>
      </p:sp>
      <p:sp>
        <p:nvSpPr>
          <p:cNvPr id="196617" name="Text Box 9"/>
          <p:cNvSpPr txBox="1">
            <a:spLocks noChangeArrowheads="1"/>
          </p:cNvSpPr>
          <p:nvPr/>
        </p:nvSpPr>
        <p:spPr bwMode="auto">
          <a:xfrm>
            <a:off x="539750" y="3429008"/>
            <a:ext cx="8280400" cy="2446787"/>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a:t>Stimulation de la croissance grâce à l’investissement public, car par son effet multiplicateur, celui-ci permet de dynamiser la demande qui à son tour stimule la production.</a:t>
            </a:r>
          </a:p>
          <a:p>
            <a:pPr>
              <a:spcBef>
                <a:spcPct val="50000"/>
              </a:spcBef>
              <a:buFontTx/>
              <a:buChar char="•"/>
            </a:pPr>
            <a:r>
              <a:rPr lang="fr-FR" b="1"/>
              <a:t>Éviter les défaillances des PME et les suppressions d’emplois grâce aux aides de trésorerie.</a:t>
            </a:r>
          </a:p>
          <a:p>
            <a:pPr>
              <a:spcBef>
                <a:spcPct val="50000"/>
              </a:spcBef>
              <a:buFontTx/>
              <a:buChar char="•"/>
            </a:pPr>
            <a:r>
              <a:rPr lang="fr-FR" b="1"/>
              <a:t>Maintenir la demande à l’égard du secteur automobile ( prime à la casse).</a:t>
            </a:r>
          </a:p>
          <a:p>
            <a:pPr>
              <a:spcBef>
                <a:spcPct val="50000"/>
              </a:spcBef>
              <a:buFontTx/>
              <a:buChar char="•"/>
            </a:pPr>
            <a:r>
              <a:rPr lang="fr-FR" b="1"/>
              <a:t>Maintien de la consommation afin d’éviter une baisse de la production.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6612">
                                            <p:txEl>
                                              <p:pRg st="0" end="0"/>
                                            </p:txEl>
                                          </p:spTgt>
                                        </p:tgtEl>
                                        <p:attrNameLst>
                                          <p:attrName>style.visibility</p:attrName>
                                        </p:attrNameLst>
                                      </p:cBhvr>
                                      <p:to>
                                        <p:strVal val="visible"/>
                                      </p:to>
                                    </p:set>
                                    <p:animEffect transition="in" filter="checkerboard(across)">
                                      <p:cBhvr>
                                        <p:cTn id="7" dur="500"/>
                                        <p:tgtEl>
                                          <p:spTgt spid="1966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96613"/>
                                        </p:tgtEl>
                                        <p:attrNameLst>
                                          <p:attrName>style.visibility</p:attrName>
                                        </p:attrNameLst>
                                      </p:cBhvr>
                                      <p:to>
                                        <p:strVal val="visible"/>
                                      </p:to>
                                    </p:set>
                                    <p:animEffect transition="in" filter="diamond(in)">
                                      <p:cBhvr>
                                        <p:cTn id="12" dur="2000"/>
                                        <p:tgtEl>
                                          <p:spTgt spid="19661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96614"/>
                                        </p:tgtEl>
                                        <p:attrNameLst>
                                          <p:attrName>style.visibility</p:attrName>
                                        </p:attrNameLst>
                                      </p:cBhvr>
                                      <p:to>
                                        <p:strVal val="visible"/>
                                      </p:to>
                                    </p:set>
                                    <p:animEffect transition="in" filter="diamond(in)">
                                      <p:cBhvr>
                                        <p:cTn id="17" dur="2000"/>
                                        <p:tgtEl>
                                          <p:spTgt spid="19661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96615"/>
                                        </p:tgtEl>
                                        <p:attrNameLst>
                                          <p:attrName>style.visibility</p:attrName>
                                        </p:attrNameLst>
                                      </p:cBhvr>
                                      <p:to>
                                        <p:strVal val="visible"/>
                                      </p:to>
                                    </p:set>
                                    <p:animEffect transition="in" filter="checkerboard(across)">
                                      <p:cBhvr>
                                        <p:cTn id="22" dur="500"/>
                                        <p:tgtEl>
                                          <p:spTgt spid="19661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6616"/>
                                        </p:tgtEl>
                                        <p:attrNameLst>
                                          <p:attrName>style.visibility</p:attrName>
                                        </p:attrNameLst>
                                      </p:cBhvr>
                                      <p:to>
                                        <p:strVal val="visible"/>
                                      </p:to>
                                    </p:set>
                                    <p:animEffect transition="in" filter="checkerboard(across)">
                                      <p:cBhvr>
                                        <p:cTn id="27" dur="500"/>
                                        <p:tgtEl>
                                          <p:spTgt spid="19661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96617">
                                            <p:txEl>
                                              <p:pRg st="0" end="0"/>
                                            </p:txEl>
                                          </p:spTgt>
                                        </p:tgtEl>
                                        <p:attrNameLst>
                                          <p:attrName>style.visibility</p:attrName>
                                        </p:attrNameLst>
                                      </p:cBhvr>
                                      <p:to>
                                        <p:strVal val="visible"/>
                                      </p:to>
                                    </p:set>
                                    <p:animEffect transition="in" filter="checkerboard(across)">
                                      <p:cBhvr>
                                        <p:cTn id="32" dur="500"/>
                                        <p:tgtEl>
                                          <p:spTgt spid="1966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96617">
                                            <p:txEl>
                                              <p:pRg st="1" end="1"/>
                                            </p:txEl>
                                          </p:spTgt>
                                        </p:tgtEl>
                                        <p:attrNameLst>
                                          <p:attrName>style.visibility</p:attrName>
                                        </p:attrNameLst>
                                      </p:cBhvr>
                                      <p:to>
                                        <p:strVal val="visible"/>
                                      </p:to>
                                    </p:set>
                                    <p:animEffect transition="in" filter="checkerboard(across)">
                                      <p:cBhvr>
                                        <p:cTn id="37" dur="500"/>
                                        <p:tgtEl>
                                          <p:spTgt spid="19661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96617">
                                            <p:txEl>
                                              <p:pRg st="2" end="2"/>
                                            </p:txEl>
                                          </p:spTgt>
                                        </p:tgtEl>
                                        <p:attrNameLst>
                                          <p:attrName>style.visibility</p:attrName>
                                        </p:attrNameLst>
                                      </p:cBhvr>
                                      <p:to>
                                        <p:strVal val="visible"/>
                                      </p:to>
                                    </p:set>
                                    <p:animEffect transition="in" filter="checkerboard(across)">
                                      <p:cBhvr>
                                        <p:cTn id="42" dur="500"/>
                                        <p:tgtEl>
                                          <p:spTgt spid="19661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96617">
                                            <p:txEl>
                                              <p:pRg st="3" end="3"/>
                                            </p:txEl>
                                          </p:spTgt>
                                        </p:tgtEl>
                                        <p:attrNameLst>
                                          <p:attrName>style.visibility</p:attrName>
                                        </p:attrNameLst>
                                      </p:cBhvr>
                                      <p:to>
                                        <p:strVal val="visible"/>
                                      </p:to>
                                    </p:set>
                                    <p:animEffect transition="in" filter="checkerboard(across)">
                                      <p:cBhvr>
                                        <p:cTn id="47" dur="500"/>
                                        <p:tgtEl>
                                          <p:spTgt spid="1966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p:bldP spid="196614" grpId="0"/>
      <p:bldP spid="196615" grpId="0"/>
      <p:bldP spid="19661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6" name="Text Box 4"/>
          <p:cNvSpPr txBox="1">
            <a:spLocks noChangeArrowheads="1"/>
          </p:cNvSpPr>
          <p:nvPr/>
        </p:nvSpPr>
        <p:spPr bwMode="auto">
          <a:xfrm>
            <a:off x="611188" y="188921"/>
            <a:ext cx="7848600" cy="383741"/>
          </a:xfrm>
          <a:prstGeom prst="rect">
            <a:avLst/>
          </a:prstGeom>
          <a:noFill/>
          <a:ln w="9525">
            <a:noFill/>
            <a:miter lim="800000"/>
            <a:headEnd/>
            <a:tailEnd/>
          </a:ln>
        </p:spPr>
        <p:txBody>
          <a:bodyPr lIns="91405" tIns="45702" rIns="91405" bIns="45702">
            <a:spAutoFit/>
          </a:bodyPr>
          <a:lstStyle/>
          <a:p>
            <a:pPr>
              <a:spcBef>
                <a:spcPct val="50000"/>
              </a:spcBef>
            </a:pPr>
            <a:r>
              <a:rPr lang="fr-FR" b="1" u="sng"/>
              <a:t>B/ Les limites de ce plan de  relance</a:t>
            </a:r>
          </a:p>
        </p:txBody>
      </p:sp>
      <p:sp>
        <p:nvSpPr>
          <p:cNvPr id="197637" name="Text Box 5"/>
          <p:cNvSpPr txBox="1">
            <a:spLocks noChangeArrowheads="1"/>
          </p:cNvSpPr>
          <p:nvPr/>
        </p:nvSpPr>
        <p:spPr bwMode="auto">
          <a:xfrm>
            <a:off x="468322" y="765183"/>
            <a:ext cx="7991475" cy="3139285"/>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a:t>Plan de relance trop faible peu ambitieux pour faire augmenter le rapidement le PIB.</a:t>
            </a:r>
          </a:p>
          <a:p>
            <a:pPr>
              <a:spcBef>
                <a:spcPct val="50000"/>
              </a:spcBef>
              <a:buFontTx/>
              <a:buChar char="•"/>
            </a:pPr>
            <a:r>
              <a:rPr lang="fr-FR" b="1"/>
              <a:t>Effets de la relance par l’investissement public sont différés dans le temps contrairement à une relance de la consommation, ce qui limite ainsi son efficacité.</a:t>
            </a:r>
          </a:p>
          <a:p>
            <a:pPr>
              <a:spcBef>
                <a:spcPct val="50000"/>
              </a:spcBef>
              <a:buFontTx/>
              <a:buChar char="•"/>
            </a:pPr>
            <a:r>
              <a:rPr lang="fr-FR" b="1"/>
              <a:t>Accroissement des dépenses publiques qui conduit à une forte hausse du déficit budgétaire et de fait celle de la dette publique.</a:t>
            </a:r>
          </a:p>
          <a:p>
            <a:pPr>
              <a:spcBef>
                <a:spcPct val="50000"/>
              </a:spcBef>
              <a:buFontTx/>
              <a:buChar char="•"/>
            </a:pPr>
            <a:r>
              <a:rPr lang="fr-FR" b="1"/>
              <a:t>Contraintes des critères de convergence réduisent l’ampleur des plans de relance</a:t>
            </a:r>
          </a:p>
          <a:p>
            <a:pPr>
              <a:spcBef>
                <a:spcPct val="50000"/>
              </a:spcBef>
              <a:buFontTx/>
              <a:buChar char="•"/>
            </a:pPr>
            <a:r>
              <a:rPr lang="fr-FR" b="1"/>
              <a:t>Pas relance coordonnée ce qui favorise des comportement de passager clandestin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97636">
                                            <p:txEl>
                                              <p:pRg st="0" end="0"/>
                                            </p:txEl>
                                          </p:spTgt>
                                        </p:tgtEl>
                                        <p:attrNameLst>
                                          <p:attrName>style.visibility</p:attrName>
                                        </p:attrNameLst>
                                      </p:cBhvr>
                                      <p:to>
                                        <p:strVal val="visible"/>
                                      </p:to>
                                    </p:set>
                                    <p:animEffect transition="in" filter="checkerboard(across)">
                                      <p:cBhvr>
                                        <p:cTn id="7" dur="500"/>
                                        <p:tgtEl>
                                          <p:spTgt spid="1976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7637">
                                            <p:txEl>
                                              <p:pRg st="0" end="0"/>
                                            </p:txEl>
                                          </p:spTgt>
                                        </p:tgtEl>
                                        <p:attrNameLst>
                                          <p:attrName>style.visibility</p:attrName>
                                        </p:attrNameLst>
                                      </p:cBhvr>
                                      <p:to>
                                        <p:strVal val="visible"/>
                                      </p:to>
                                    </p:set>
                                    <p:animEffect transition="in" filter="checkerboard(across)">
                                      <p:cBhvr>
                                        <p:cTn id="12" dur="500"/>
                                        <p:tgtEl>
                                          <p:spTgt spid="1976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97637">
                                            <p:txEl>
                                              <p:pRg st="1" end="1"/>
                                            </p:txEl>
                                          </p:spTgt>
                                        </p:tgtEl>
                                        <p:attrNameLst>
                                          <p:attrName>style.visibility</p:attrName>
                                        </p:attrNameLst>
                                      </p:cBhvr>
                                      <p:to>
                                        <p:strVal val="visible"/>
                                      </p:to>
                                    </p:set>
                                    <p:animEffect transition="in" filter="checkerboard(across)">
                                      <p:cBhvr>
                                        <p:cTn id="17" dur="500"/>
                                        <p:tgtEl>
                                          <p:spTgt spid="19763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7637">
                                            <p:txEl>
                                              <p:pRg st="2" end="2"/>
                                            </p:txEl>
                                          </p:spTgt>
                                        </p:tgtEl>
                                        <p:attrNameLst>
                                          <p:attrName>style.visibility</p:attrName>
                                        </p:attrNameLst>
                                      </p:cBhvr>
                                      <p:to>
                                        <p:strVal val="visible"/>
                                      </p:to>
                                    </p:set>
                                    <p:animEffect transition="in" filter="checkerboard(across)">
                                      <p:cBhvr>
                                        <p:cTn id="22" dur="500"/>
                                        <p:tgtEl>
                                          <p:spTgt spid="19763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97637">
                                            <p:txEl>
                                              <p:pRg st="3" end="3"/>
                                            </p:txEl>
                                          </p:spTgt>
                                        </p:tgtEl>
                                        <p:attrNameLst>
                                          <p:attrName>style.visibility</p:attrName>
                                        </p:attrNameLst>
                                      </p:cBhvr>
                                      <p:to>
                                        <p:strVal val="visible"/>
                                      </p:to>
                                    </p:set>
                                    <p:animEffect transition="in" filter="checkerboard(across)">
                                      <p:cBhvr>
                                        <p:cTn id="27" dur="500"/>
                                        <p:tgtEl>
                                          <p:spTgt spid="19763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97637">
                                            <p:txEl>
                                              <p:pRg st="4" end="4"/>
                                            </p:txEl>
                                          </p:spTgt>
                                        </p:tgtEl>
                                        <p:attrNameLst>
                                          <p:attrName>style.visibility</p:attrName>
                                        </p:attrNameLst>
                                      </p:cBhvr>
                                      <p:to>
                                        <p:strVal val="visible"/>
                                      </p:to>
                                    </p:set>
                                    <p:animEffect transition="in" filter="checkerboard(across)">
                                      <p:cBhvr>
                                        <p:cTn id="32" dur="500"/>
                                        <p:tgtEl>
                                          <p:spTgt spid="1976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357188" y="285751"/>
            <a:ext cx="8501062" cy="2385820"/>
          </a:xfrm>
          <a:prstGeom prst="rect">
            <a:avLst/>
          </a:prstGeom>
          <a:noFill/>
          <a:ln w="9525">
            <a:noFill/>
            <a:miter lim="800000"/>
            <a:headEnd/>
            <a:tailEnd/>
          </a:ln>
        </p:spPr>
        <p:txBody>
          <a:bodyPr lIns="91405" tIns="45702" rIns="91405" bIns="45702">
            <a:spAutoFit/>
          </a:bodyPr>
          <a:lstStyle/>
          <a:p>
            <a:pPr marL="342765" indent="-342765">
              <a:buFont typeface="Franklin Gothic Medium" pitchFamily="34" charset="0"/>
              <a:buAutoNum type="arabicPeriod"/>
            </a:pPr>
            <a:r>
              <a:rPr lang="fr-FR" b="1" dirty="0">
                <a:latin typeface="Franklin Gothic Book" pitchFamily="34" charset="0"/>
              </a:rPr>
              <a:t>Le multiplicateur de la dépense publique :</a:t>
            </a:r>
          </a:p>
          <a:p>
            <a:pPr marL="342765" indent="-342765">
              <a:buFont typeface="Franklin Gothic Medium" pitchFamily="34" charset="0"/>
              <a:buAutoNum type="arabicPeriod"/>
            </a:pPr>
            <a:endParaRPr lang="fr-FR" b="1" dirty="0">
              <a:latin typeface="Franklin Gothic Book" pitchFamily="34" charset="0"/>
            </a:endParaRPr>
          </a:p>
          <a:p>
            <a:pPr marL="342765" indent="-342765">
              <a:buFont typeface="Arial" charset="0"/>
              <a:buChar char="•"/>
            </a:pPr>
            <a:r>
              <a:rPr lang="fr-FR" b="1" dirty="0">
                <a:latin typeface="Franklin Gothic Book" pitchFamily="34" charset="0"/>
              </a:rPr>
              <a:t>Dépense publique =&gt; augmentation de l’investissement =&gt; accroissement de la demande =&gt; Hausse de la production donc de la croissance.</a:t>
            </a:r>
          </a:p>
          <a:p>
            <a:pPr marL="342765" indent="-342765">
              <a:buFont typeface="Arial" charset="0"/>
              <a:buChar char="•"/>
            </a:pPr>
            <a:r>
              <a:rPr lang="fr-FR" b="1" dirty="0">
                <a:latin typeface="Franklin Gothic Book" pitchFamily="34" charset="0"/>
              </a:rPr>
              <a:t>L’accélérateur de l’investissement =&gt; repose sur l’accélération de l’investissement privé en réponse à une hausse de la demande globale</a:t>
            </a:r>
          </a:p>
          <a:p>
            <a:pPr marL="342765" indent="-342765">
              <a:buFont typeface="Arial" charset="0"/>
              <a:buChar char="•"/>
            </a:pPr>
            <a:endParaRPr lang="fr-FR" dirty="0">
              <a:latin typeface="Franklin Gothic Book" pitchFamily="34" charset="0"/>
            </a:endParaRPr>
          </a:p>
          <a:p>
            <a:pPr marL="342765" indent="-342765"/>
            <a:r>
              <a:rPr lang="fr-FR" dirty="0">
                <a:latin typeface="Franklin Gothic Book" pitchFamily="34" charset="0"/>
              </a:rPr>
              <a:t>2. </a:t>
            </a:r>
          </a:p>
        </p:txBody>
      </p:sp>
      <p:pic>
        <p:nvPicPr>
          <p:cNvPr id="116739" name="Image 4" descr="plan de relance.jpeg"/>
          <p:cNvPicPr>
            <a:picLocks noChangeAspect="1"/>
          </p:cNvPicPr>
          <p:nvPr/>
        </p:nvPicPr>
        <p:blipFill>
          <a:blip r:embed="rId3" cstate="print"/>
          <a:srcRect b="69792"/>
          <a:stretch>
            <a:fillRect/>
          </a:stretch>
        </p:blipFill>
        <p:spPr bwMode="auto">
          <a:xfrm>
            <a:off x="857250" y="2786067"/>
            <a:ext cx="7215188" cy="3714750"/>
          </a:xfrm>
          <a:prstGeom prst="rect">
            <a:avLst/>
          </a:prstGeom>
          <a:noFill/>
          <a:ln w="9525">
            <a:noFill/>
            <a:miter lim="800000"/>
            <a:headEnd/>
            <a:tailEnd/>
          </a:ln>
        </p:spPr>
      </p:pic>
      <p:sp>
        <p:nvSpPr>
          <p:cNvPr id="6" name="Rectangle 5"/>
          <p:cNvSpPr/>
          <p:nvPr/>
        </p:nvSpPr>
        <p:spPr>
          <a:xfrm>
            <a:off x="3571875" y="5286384"/>
            <a:ext cx="2071688" cy="107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sp>
        <p:nvSpPr>
          <p:cNvPr id="7" name="Rectangle 6"/>
          <p:cNvSpPr/>
          <p:nvPr/>
        </p:nvSpPr>
        <p:spPr>
          <a:xfrm>
            <a:off x="1428750" y="5286384"/>
            <a:ext cx="2071688" cy="107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sp>
        <p:nvSpPr>
          <p:cNvPr id="8" name="Rectangle 7"/>
          <p:cNvSpPr/>
          <p:nvPr/>
        </p:nvSpPr>
        <p:spPr>
          <a:xfrm>
            <a:off x="5715000" y="3857625"/>
            <a:ext cx="2071688" cy="1928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pic>
        <p:nvPicPr>
          <p:cNvPr id="186375" name="Picture 7" descr="personnage_55"/>
          <p:cNvPicPr>
            <a:picLocks noChangeAspect="1" noChangeArrowheads="1" noCrop="1"/>
          </p:cNvPicPr>
          <p:nvPr/>
        </p:nvPicPr>
        <p:blipFill>
          <a:blip r:embed="rId4" cstate="print"/>
          <a:srcRect/>
          <a:stretch>
            <a:fillRect/>
          </a:stretch>
        </p:blipFill>
        <p:spPr bwMode="auto">
          <a:xfrm>
            <a:off x="7235833" y="188923"/>
            <a:ext cx="873125" cy="581025"/>
          </a:xfrm>
          <a:prstGeom prst="rect">
            <a:avLst/>
          </a:prstGeom>
          <a:noFill/>
          <a:ln w="9525">
            <a:noFill/>
            <a:miter lim="800000"/>
            <a:headEnd/>
            <a:tailEnd/>
          </a:ln>
        </p:spPr>
      </p:pic>
      <p:sp>
        <p:nvSpPr>
          <p:cNvPr id="116744" name="Text Box 8"/>
          <p:cNvSpPr txBox="1">
            <a:spLocks noChangeArrowheads="1"/>
          </p:cNvSpPr>
          <p:nvPr/>
        </p:nvSpPr>
        <p:spPr bwMode="auto">
          <a:xfrm>
            <a:off x="5076834" y="6"/>
            <a:ext cx="2663825"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dirty="0"/>
              <a:t>Application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amond(in)">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amond(in)">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86375"/>
                                        </p:tgtEl>
                                        <p:attrNameLst>
                                          <p:attrName>style.visibility</p:attrName>
                                        </p:attrNameLst>
                                      </p:cBhvr>
                                      <p:to>
                                        <p:strVal val="visible"/>
                                      </p:to>
                                    </p:set>
                                    <p:animEffect transition="in" filter="box(out)">
                                      <p:cBhvr>
                                        <p:cTn id="17" dur="500"/>
                                        <p:tgtEl>
                                          <p:spTgt spid="186375"/>
                                        </p:tgtEl>
                                      </p:cBhvr>
                                    </p:animEffect>
                                  </p:childTnLst>
                                  <p:subTnLst>
                                    <p:audio>
                                      <p:cMediaNode>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357188" y="285751"/>
            <a:ext cx="8501062" cy="2385820"/>
          </a:xfrm>
          <a:prstGeom prst="rect">
            <a:avLst/>
          </a:prstGeom>
          <a:noFill/>
          <a:ln w="9525">
            <a:noFill/>
            <a:miter lim="800000"/>
            <a:headEnd/>
            <a:tailEnd/>
          </a:ln>
        </p:spPr>
        <p:txBody>
          <a:bodyPr lIns="91405" tIns="45702" rIns="91405" bIns="45702">
            <a:spAutoFit/>
          </a:bodyPr>
          <a:lstStyle/>
          <a:p>
            <a:pPr marL="342765" indent="-342765">
              <a:buFont typeface="Franklin Gothic Medium" pitchFamily="34" charset="0"/>
              <a:buAutoNum type="arabicPeriod"/>
            </a:pPr>
            <a:r>
              <a:rPr lang="fr-FR" b="1" dirty="0">
                <a:latin typeface="Franklin Gothic Book" pitchFamily="34" charset="0"/>
              </a:rPr>
              <a:t>Le multiplicateur de la dépense publique :</a:t>
            </a:r>
          </a:p>
          <a:p>
            <a:pPr marL="342765" indent="-342765">
              <a:buFont typeface="Franklin Gothic Medium" pitchFamily="34" charset="0"/>
              <a:buAutoNum type="arabicPeriod"/>
            </a:pPr>
            <a:endParaRPr lang="fr-FR" b="1" dirty="0">
              <a:latin typeface="Franklin Gothic Book" pitchFamily="34" charset="0"/>
            </a:endParaRPr>
          </a:p>
          <a:p>
            <a:pPr marL="342765" indent="-342765">
              <a:buFont typeface="Arial" charset="0"/>
              <a:buChar char="•"/>
            </a:pPr>
            <a:r>
              <a:rPr lang="fr-FR" b="1" dirty="0">
                <a:latin typeface="Franklin Gothic Book" pitchFamily="34" charset="0"/>
              </a:rPr>
              <a:t>Dépense publique =&gt; augmentation de l’investissement =&gt; accroissement de la demande =&gt; Hausse de la production donc de la croissance.</a:t>
            </a:r>
          </a:p>
          <a:p>
            <a:pPr marL="342765" indent="-342765">
              <a:buFont typeface="Arial" charset="0"/>
              <a:buChar char="•"/>
            </a:pPr>
            <a:r>
              <a:rPr lang="fr-FR" b="1" dirty="0">
                <a:latin typeface="Franklin Gothic Book" pitchFamily="34" charset="0"/>
              </a:rPr>
              <a:t>L’accélérateur de l’investissement =&gt; repose sur l’accélération de l’investissement privé en réponse à une hausse de la demande globale</a:t>
            </a:r>
          </a:p>
          <a:p>
            <a:pPr marL="342765" indent="-342765">
              <a:buFont typeface="Arial" charset="0"/>
              <a:buChar char="•"/>
            </a:pPr>
            <a:endParaRPr lang="fr-FR" dirty="0">
              <a:latin typeface="Franklin Gothic Book" pitchFamily="34" charset="0"/>
            </a:endParaRPr>
          </a:p>
          <a:p>
            <a:pPr marL="342765" indent="-342765"/>
            <a:r>
              <a:rPr lang="fr-FR" dirty="0">
                <a:latin typeface="Franklin Gothic Book" pitchFamily="34" charset="0"/>
              </a:rPr>
              <a:t>2. </a:t>
            </a:r>
          </a:p>
        </p:txBody>
      </p:sp>
      <p:pic>
        <p:nvPicPr>
          <p:cNvPr id="117763" name="Image 4" descr="plan de relance.jpeg"/>
          <p:cNvPicPr>
            <a:picLocks noChangeAspect="1"/>
          </p:cNvPicPr>
          <p:nvPr/>
        </p:nvPicPr>
        <p:blipFill>
          <a:blip r:embed="rId3" cstate="print"/>
          <a:srcRect b="69792"/>
          <a:stretch>
            <a:fillRect/>
          </a:stretch>
        </p:blipFill>
        <p:spPr bwMode="auto">
          <a:xfrm>
            <a:off x="857250" y="2786067"/>
            <a:ext cx="7215188" cy="3714750"/>
          </a:xfrm>
          <a:prstGeom prst="rect">
            <a:avLst/>
          </a:prstGeom>
          <a:noFill/>
          <a:ln w="9525">
            <a:noFill/>
            <a:miter lim="800000"/>
            <a:headEnd/>
            <a:tailEnd/>
          </a:ln>
        </p:spPr>
      </p:pic>
      <p:sp>
        <p:nvSpPr>
          <p:cNvPr id="7" name="Rectangle 6"/>
          <p:cNvSpPr/>
          <p:nvPr/>
        </p:nvSpPr>
        <p:spPr>
          <a:xfrm>
            <a:off x="1428750" y="5286384"/>
            <a:ext cx="2071688" cy="1071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sp>
        <p:nvSpPr>
          <p:cNvPr id="8" name="Rectangle 7"/>
          <p:cNvSpPr/>
          <p:nvPr/>
        </p:nvSpPr>
        <p:spPr>
          <a:xfrm>
            <a:off x="5715000" y="3857625"/>
            <a:ext cx="2071688" cy="1928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pic>
        <p:nvPicPr>
          <p:cNvPr id="189447" name="Picture 7" descr="personnage_55"/>
          <p:cNvPicPr>
            <a:picLocks noChangeAspect="1" noChangeArrowheads="1" noCrop="1"/>
          </p:cNvPicPr>
          <p:nvPr/>
        </p:nvPicPr>
        <p:blipFill>
          <a:blip r:embed="rId4" cstate="print"/>
          <a:srcRect/>
          <a:stretch>
            <a:fillRect/>
          </a:stretch>
        </p:blipFill>
        <p:spPr bwMode="auto">
          <a:xfrm>
            <a:off x="7235833" y="188923"/>
            <a:ext cx="873125" cy="58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amond(in)">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amond(in)">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89447"/>
                                        </p:tgtEl>
                                        <p:attrNameLst>
                                          <p:attrName>style.visibility</p:attrName>
                                        </p:attrNameLst>
                                      </p:cBhvr>
                                      <p:to>
                                        <p:strVal val="visible"/>
                                      </p:to>
                                    </p:set>
                                    <p:animEffect transition="in" filter="box(out)">
                                      <p:cBhvr>
                                        <p:cTn id="17" dur="500"/>
                                        <p:tgtEl>
                                          <p:spTgt spid="189447"/>
                                        </p:tgtEl>
                                      </p:cBhvr>
                                    </p:animEffect>
                                  </p:childTnLst>
                                  <p:subTnLst>
                                    <p:audio>
                                      <p:cMediaNode>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onouni\Desktop\invest.jpg"/>
          <p:cNvPicPr>
            <a:picLocks noChangeAspect="1" noChangeArrowheads="1"/>
          </p:cNvPicPr>
          <p:nvPr/>
        </p:nvPicPr>
        <p:blipFill>
          <a:blip r:embed="rId2" cstate="print"/>
          <a:srcRect l="40764" t="8084" r="4575" b="61600"/>
          <a:stretch>
            <a:fillRect/>
          </a:stretch>
        </p:blipFill>
        <p:spPr bwMode="auto">
          <a:xfrm>
            <a:off x="467544" y="188643"/>
            <a:ext cx="8040893" cy="6132885"/>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357188" y="285751"/>
            <a:ext cx="8501062" cy="2385820"/>
          </a:xfrm>
          <a:prstGeom prst="rect">
            <a:avLst/>
          </a:prstGeom>
          <a:noFill/>
          <a:ln w="9525">
            <a:noFill/>
            <a:miter lim="800000"/>
            <a:headEnd/>
            <a:tailEnd/>
          </a:ln>
        </p:spPr>
        <p:txBody>
          <a:bodyPr lIns="91405" tIns="45702" rIns="91405" bIns="45702">
            <a:spAutoFit/>
          </a:bodyPr>
          <a:lstStyle/>
          <a:p>
            <a:pPr marL="342765" indent="-342765">
              <a:buFont typeface="Franklin Gothic Medium" pitchFamily="34" charset="0"/>
              <a:buAutoNum type="arabicPeriod"/>
            </a:pPr>
            <a:r>
              <a:rPr lang="fr-FR" b="1" dirty="0">
                <a:latin typeface="Franklin Gothic Book" pitchFamily="34" charset="0"/>
              </a:rPr>
              <a:t>Le multiplicateur de la dépense publique :</a:t>
            </a:r>
          </a:p>
          <a:p>
            <a:pPr marL="342765" indent="-342765">
              <a:buFont typeface="Franklin Gothic Medium" pitchFamily="34" charset="0"/>
              <a:buAutoNum type="arabicPeriod"/>
            </a:pPr>
            <a:endParaRPr lang="fr-FR" b="1" dirty="0">
              <a:latin typeface="Franklin Gothic Book" pitchFamily="34" charset="0"/>
            </a:endParaRPr>
          </a:p>
          <a:p>
            <a:pPr marL="342765" indent="-342765">
              <a:buFont typeface="Arial" charset="0"/>
              <a:buChar char="•"/>
            </a:pPr>
            <a:r>
              <a:rPr lang="fr-FR" b="1" dirty="0">
                <a:latin typeface="Franklin Gothic Book" pitchFamily="34" charset="0"/>
              </a:rPr>
              <a:t>Dépense publique =&gt; augmentation de l’investissement =&gt; accroissement de la demande =&gt; Hausse de la production donc de la croissance.</a:t>
            </a:r>
          </a:p>
          <a:p>
            <a:pPr marL="342765" indent="-342765">
              <a:buFont typeface="Arial" charset="0"/>
              <a:buChar char="•"/>
            </a:pPr>
            <a:r>
              <a:rPr lang="fr-FR" b="1" dirty="0">
                <a:latin typeface="Franklin Gothic Book" pitchFamily="34" charset="0"/>
              </a:rPr>
              <a:t>L’accélérateur de l’investissement =&gt; repose sur l’accélération de l’investissement privé en réponse à une hausse de la demande globale</a:t>
            </a:r>
          </a:p>
          <a:p>
            <a:pPr marL="342765" indent="-342765">
              <a:buFont typeface="Arial" charset="0"/>
              <a:buChar char="•"/>
            </a:pPr>
            <a:endParaRPr lang="fr-FR" dirty="0">
              <a:latin typeface="Franklin Gothic Book" pitchFamily="34" charset="0"/>
            </a:endParaRPr>
          </a:p>
          <a:p>
            <a:pPr marL="342765" indent="-342765"/>
            <a:r>
              <a:rPr lang="fr-FR" dirty="0">
                <a:latin typeface="Franklin Gothic Book" pitchFamily="34" charset="0"/>
              </a:rPr>
              <a:t>2. </a:t>
            </a:r>
          </a:p>
        </p:txBody>
      </p:sp>
      <p:pic>
        <p:nvPicPr>
          <p:cNvPr id="118787" name="Image 4" descr="plan de relance.jpeg"/>
          <p:cNvPicPr>
            <a:picLocks noChangeAspect="1"/>
          </p:cNvPicPr>
          <p:nvPr/>
        </p:nvPicPr>
        <p:blipFill>
          <a:blip r:embed="rId3" cstate="print"/>
          <a:srcRect b="69792"/>
          <a:stretch>
            <a:fillRect/>
          </a:stretch>
        </p:blipFill>
        <p:spPr bwMode="auto">
          <a:xfrm>
            <a:off x="857250" y="2786067"/>
            <a:ext cx="7215188" cy="3714750"/>
          </a:xfrm>
          <a:prstGeom prst="rect">
            <a:avLst/>
          </a:prstGeom>
          <a:noFill/>
          <a:ln w="9525">
            <a:noFill/>
            <a:miter lim="800000"/>
            <a:headEnd/>
            <a:tailEnd/>
          </a:ln>
        </p:spPr>
      </p:pic>
      <p:sp>
        <p:nvSpPr>
          <p:cNvPr id="8" name="Rectangle 7"/>
          <p:cNvSpPr/>
          <p:nvPr/>
        </p:nvSpPr>
        <p:spPr>
          <a:xfrm>
            <a:off x="5715000" y="3857625"/>
            <a:ext cx="2071688" cy="1928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pic>
        <p:nvPicPr>
          <p:cNvPr id="190470" name="Picture 6" descr="personnage_55"/>
          <p:cNvPicPr>
            <a:picLocks noChangeAspect="1" noChangeArrowheads="1" noCrop="1"/>
          </p:cNvPicPr>
          <p:nvPr/>
        </p:nvPicPr>
        <p:blipFill>
          <a:blip r:embed="rId4" cstate="print"/>
          <a:srcRect/>
          <a:stretch>
            <a:fillRect/>
          </a:stretch>
        </p:blipFill>
        <p:spPr bwMode="auto">
          <a:xfrm>
            <a:off x="7235833" y="188923"/>
            <a:ext cx="873125" cy="58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amond(in)">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amond(in)">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90470"/>
                                        </p:tgtEl>
                                        <p:attrNameLst>
                                          <p:attrName>style.visibility</p:attrName>
                                        </p:attrNameLst>
                                      </p:cBhvr>
                                      <p:to>
                                        <p:strVal val="visible"/>
                                      </p:to>
                                    </p:set>
                                    <p:animEffect transition="in" filter="box(out)">
                                      <p:cBhvr>
                                        <p:cTn id="17" dur="500"/>
                                        <p:tgtEl>
                                          <p:spTgt spid="190470"/>
                                        </p:tgtEl>
                                      </p:cBhvr>
                                    </p:animEffect>
                                  </p:childTnLst>
                                  <p:subTnLst>
                                    <p:audio>
                                      <p:cMediaNode>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357188" y="285751"/>
            <a:ext cx="8501062" cy="2385820"/>
          </a:xfrm>
          <a:prstGeom prst="rect">
            <a:avLst/>
          </a:prstGeom>
          <a:noFill/>
          <a:ln w="9525">
            <a:noFill/>
            <a:miter lim="800000"/>
            <a:headEnd/>
            <a:tailEnd/>
          </a:ln>
        </p:spPr>
        <p:txBody>
          <a:bodyPr lIns="91405" tIns="45702" rIns="91405" bIns="45702">
            <a:spAutoFit/>
          </a:bodyPr>
          <a:lstStyle/>
          <a:p>
            <a:pPr marL="342765" indent="-342765">
              <a:buFont typeface="Franklin Gothic Medium" pitchFamily="34" charset="0"/>
              <a:buAutoNum type="arabicPeriod"/>
            </a:pPr>
            <a:r>
              <a:rPr lang="fr-FR" b="1" dirty="0">
                <a:latin typeface="Franklin Gothic Book" pitchFamily="34" charset="0"/>
              </a:rPr>
              <a:t>Le multiplicateur de la dépense publique :</a:t>
            </a:r>
          </a:p>
          <a:p>
            <a:pPr marL="342765" indent="-342765">
              <a:buFont typeface="Franklin Gothic Medium" pitchFamily="34" charset="0"/>
              <a:buAutoNum type="arabicPeriod"/>
            </a:pPr>
            <a:endParaRPr lang="fr-FR" b="1" dirty="0">
              <a:latin typeface="Franklin Gothic Book" pitchFamily="34" charset="0"/>
            </a:endParaRPr>
          </a:p>
          <a:p>
            <a:pPr marL="342765" indent="-342765">
              <a:buFont typeface="Arial" charset="0"/>
              <a:buChar char="•"/>
            </a:pPr>
            <a:r>
              <a:rPr lang="fr-FR" b="1" dirty="0">
                <a:latin typeface="Franklin Gothic Book" pitchFamily="34" charset="0"/>
              </a:rPr>
              <a:t>Dépense publique =&gt; augmentation de l’investissement =&gt; accroissement de la demande =&gt; Hausse de la production donc de la croissance.</a:t>
            </a:r>
          </a:p>
          <a:p>
            <a:pPr marL="342765" indent="-342765">
              <a:buFont typeface="Arial" charset="0"/>
              <a:buChar char="•"/>
            </a:pPr>
            <a:r>
              <a:rPr lang="fr-FR" b="1" dirty="0">
                <a:latin typeface="Franklin Gothic Book" pitchFamily="34" charset="0"/>
              </a:rPr>
              <a:t>L’accélérateur de l’investissement =&gt; repose sur l’accélération de l’investissement privé en réponse à une hausse de la demande globale</a:t>
            </a:r>
          </a:p>
          <a:p>
            <a:pPr marL="342765" indent="-342765">
              <a:buFont typeface="Arial" charset="0"/>
              <a:buChar char="•"/>
            </a:pPr>
            <a:endParaRPr lang="fr-FR" dirty="0">
              <a:latin typeface="Franklin Gothic Book" pitchFamily="34" charset="0"/>
            </a:endParaRPr>
          </a:p>
          <a:p>
            <a:pPr marL="342765" indent="-342765"/>
            <a:r>
              <a:rPr lang="fr-FR" dirty="0">
                <a:latin typeface="Franklin Gothic Book" pitchFamily="34" charset="0"/>
              </a:rPr>
              <a:t>2. </a:t>
            </a:r>
          </a:p>
        </p:txBody>
      </p:sp>
      <p:pic>
        <p:nvPicPr>
          <p:cNvPr id="119811" name="Image 4" descr="plan de relance.jpeg"/>
          <p:cNvPicPr>
            <a:picLocks noChangeAspect="1"/>
          </p:cNvPicPr>
          <p:nvPr/>
        </p:nvPicPr>
        <p:blipFill>
          <a:blip r:embed="rId3" cstate="print"/>
          <a:srcRect b="69792"/>
          <a:stretch>
            <a:fillRect/>
          </a:stretch>
        </p:blipFill>
        <p:spPr bwMode="auto">
          <a:xfrm>
            <a:off x="857250" y="2786067"/>
            <a:ext cx="7215188" cy="3714750"/>
          </a:xfrm>
          <a:prstGeom prst="rect">
            <a:avLst/>
          </a:prstGeom>
          <a:noFill/>
          <a:ln w="9525">
            <a:noFill/>
            <a:miter lim="800000"/>
            <a:headEnd/>
            <a:tailEnd/>
          </a:ln>
        </p:spPr>
      </p:pic>
      <p:pic>
        <p:nvPicPr>
          <p:cNvPr id="193541" name="Picture 5" descr="personnage_55"/>
          <p:cNvPicPr>
            <a:picLocks noChangeAspect="1" noChangeArrowheads="1" noCrop="1"/>
          </p:cNvPicPr>
          <p:nvPr/>
        </p:nvPicPr>
        <p:blipFill>
          <a:blip r:embed="rId4" cstate="print"/>
          <a:srcRect/>
          <a:stretch>
            <a:fillRect/>
          </a:stretch>
        </p:blipFill>
        <p:spPr bwMode="auto">
          <a:xfrm>
            <a:off x="7235833" y="188923"/>
            <a:ext cx="873125" cy="58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amond(in)">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amond(in)">
                                      <p:cBhvr>
                                        <p:cTn id="12" dur="20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93541"/>
                                        </p:tgtEl>
                                        <p:attrNameLst>
                                          <p:attrName>style.visibility</p:attrName>
                                        </p:attrNameLst>
                                      </p:cBhvr>
                                      <p:to>
                                        <p:strVal val="visible"/>
                                      </p:to>
                                    </p:set>
                                    <p:animEffect transition="in" filter="box(out)">
                                      <p:cBhvr>
                                        <p:cTn id="17" dur="500"/>
                                        <p:tgtEl>
                                          <p:spTgt spid="193541"/>
                                        </p:tgtEl>
                                      </p:cBhvr>
                                    </p:animEffect>
                                  </p:childTnLst>
                                  <p:subTnLst>
                                    <p:audio>
                                      <p:cMediaNode>
                                        <p:cTn display="0" masterRel="sameClick">
                                          <p:stCondLst>
                                            <p:cond evt="begin" delay="0">
                                              <p:tn val="15"/>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357188" y="285751"/>
            <a:ext cx="8501062" cy="2385820"/>
          </a:xfrm>
          <a:prstGeom prst="rect">
            <a:avLst/>
          </a:prstGeom>
          <a:noFill/>
          <a:ln w="9525">
            <a:noFill/>
            <a:miter lim="800000"/>
            <a:headEnd/>
            <a:tailEnd/>
          </a:ln>
        </p:spPr>
        <p:txBody>
          <a:bodyPr lIns="91405" tIns="45702" rIns="91405" bIns="45702">
            <a:spAutoFit/>
          </a:bodyPr>
          <a:lstStyle/>
          <a:p>
            <a:pPr marL="342765" indent="-342765">
              <a:buFont typeface="Franklin Gothic Medium" pitchFamily="34" charset="0"/>
              <a:buAutoNum type="arabicPeriod"/>
            </a:pPr>
            <a:r>
              <a:rPr lang="fr-FR" dirty="0">
                <a:latin typeface="Franklin Gothic Book" pitchFamily="34" charset="0"/>
              </a:rPr>
              <a:t>Le multiplicateur de la dépense publique :</a:t>
            </a:r>
          </a:p>
          <a:p>
            <a:pPr marL="342765" indent="-342765">
              <a:buFont typeface="Franklin Gothic Medium" pitchFamily="34" charset="0"/>
              <a:buAutoNum type="arabicPeriod"/>
            </a:pPr>
            <a:endParaRPr lang="fr-FR" dirty="0">
              <a:latin typeface="Franklin Gothic Book" pitchFamily="34" charset="0"/>
            </a:endParaRPr>
          </a:p>
          <a:p>
            <a:pPr marL="342765" indent="-342765">
              <a:buFont typeface="Arial" charset="0"/>
              <a:buChar char="•"/>
            </a:pPr>
            <a:r>
              <a:rPr lang="fr-FR" dirty="0">
                <a:latin typeface="Franklin Gothic Book" pitchFamily="34" charset="0"/>
              </a:rPr>
              <a:t>Dépense publique =&gt; augmentation de l’investissement =&gt; accroissement de la demande =&gt; Hausse de la production donc de la croissance.</a:t>
            </a:r>
          </a:p>
          <a:p>
            <a:pPr marL="342765" indent="-342765">
              <a:buFont typeface="Arial" charset="0"/>
              <a:buChar char="•"/>
            </a:pPr>
            <a:r>
              <a:rPr lang="fr-FR" dirty="0">
                <a:latin typeface="Franklin Gothic Book" pitchFamily="34" charset="0"/>
              </a:rPr>
              <a:t>L’accélérateur de l’investissement =&gt; repose sur l’accélération de l’investissement privé en réponse à une hausse de la demande globale</a:t>
            </a:r>
          </a:p>
          <a:p>
            <a:pPr marL="342765" indent="-342765">
              <a:buFont typeface="Arial" charset="0"/>
              <a:buChar char="•"/>
            </a:pPr>
            <a:endParaRPr lang="fr-FR" dirty="0">
              <a:latin typeface="Franklin Gothic Book" pitchFamily="34" charset="0"/>
            </a:endParaRPr>
          </a:p>
          <a:p>
            <a:pPr marL="342765" indent="-342765"/>
            <a:r>
              <a:rPr lang="fr-FR" dirty="0">
                <a:latin typeface="Franklin Gothic Book" pitchFamily="34" charset="0"/>
              </a:rPr>
              <a:t>2. </a:t>
            </a:r>
          </a:p>
        </p:txBody>
      </p:sp>
      <p:pic>
        <p:nvPicPr>
          <p:cNvPr id="120835" name="Image 4" descr="plan de relance.jpeg"/>
          <p:cNvPicPr>
            <a:picLocks noChangeAspect="1"/>
          </p:cNvPicPr>
          <p:nvPr/>
        </p:nvPicPr>
        <p:blipFill>
          <a:blip r:embed="rId2" cstate="print"/>
          <a:srcRect b="69792"/>
          <a:stretch>
            <a:fillRect/>
          </a:stretch>
        </p:blipFill>
        <p:spPr bwMode="auto">
          <a:xfrm>
            <a:off x="857250" y="2786067"/>
            <a:ext cx="7215188" cy="3714750"/>
          </a:xfrm>
          <a:prstGeom prst="rect">
            <a:avLst/>
          </a:prstGeom>
          <a:noFill/>
          <a:ln w="9525">
            <a:noFill/>
            <a:miter lim="800000"/>
            <a:headEnd/>
            <a:tailEnd/>
          </a:ln>
        </p:spPr>
      </p:pic>
      <p:sp>
        <p:nvSpPr>
          <p:cNvPr id="6" name="Rectangle 5"/>
          <p:cNvSpPr/>
          <p:nvPr/>
        </p:nvSpPr>
        <p:spPr>
          <a:xfrm>
            <a:off x="5715008" y="3857628"/>
            <a:ext cx="1928813" cy="2000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sp>
        <p:nvSpPr>
          <p:cNvPr id="7" name="Rectangle 6"/>
          <p:cNvSpPr/>
          <p:nvPr/>
        </p:nvSpPr>
        <p:spPr>
          <a:xfrm>
            <a:off x="3571875" y="5357812"/>
            <a:ext cx="2071688" cy="1071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anchor="ctr"/>
          <a:lstStyle/>
          <a:p>
            <a:pPr algn="ctr">
              <a:defRPr/>
            </a:pPr>
            <a:endParaRPr lang="fr-FR" dirty="0"/>
          </a:p>
        </p:txBody>
      </p:sp>
      <p:pic>
        <p:nvPicPr>
          <p:cNvPr id="120838" name="Image 7" descr="plan de relance.jpeg"/>
          <p:cNvPicPr>
            <a:picLocks noChangeAspect="1"/>
          </p:cNvPicPr>
          <p:nvPr/>
        </p:nvPicPr>
        <p:blipFill>
          <a:blip r:embed="rId2" cstate="print"/>
          <a:srcRect b="69792"/>
          <a:stretch>
            <a:fillRect/>
          </a:stretch>
        </p:blipFill>
        <p:spPr bwMode="auto">
          <a:xfrm>
            <a:off x="1009654" y="2938463"/>
            <a:ext cx="7215188"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amond(in)">
                                      <p:cBhvr>
                                        <p:cTn id="7" dur="20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diamond(in)">
                                      <p:cBhvr>
                                        <p:cTn id="1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oneTexte 3"/>
          <p:cNvSpPr txBox="1">
            <a:spLocks noChangeArrowheads="1"/>
          </p:cNvSpPr>
          <p:nvPr/>
        </p:nvSpPr>
        <p:spPr bwMode="auto">
          <a:xfrm>
            <a:off x="571508" y="285758"/>
            <a:ext cx="8429625" cy="383741"/>
          </a:xfrm>
          <a:prstGeom prst="rect">
            <a:avLst/>
          </a:prstGeom>
          <a:noFill/>
          <a:ln w="9525">
            <a:noFill/>
            <a:miter lim="800000"/>
            <a:headEnd/>
            <a:tailEnd/>
          </a:ln>
        </p:spPr>
        <p:txBody>
          <a:bodyPr lIns="91405" tIns="45702" rIns="91405" bIns="45702">
            <a:spAutoFit/>
          </a:bodyPr>
          <a:lstStyle/>
          <a:p>
            <a:r>
              <a:rPr lang="fr-FR">
                <a:latin typeface="Franklin Gothic Book" pitchFamily="34" charset="0"/>
              </a:rPr>
              <a:t>3. </a:t>
            </a:r>
          </a:p>
        </p:txBody>
      </p:sp>
      <p:pic>
        <p:nvPicPr>
          <p:cNvPr id="121859" name="Image 4" descr="schéma.jpeg"/>
          <p:cNvPicPr>
            <a:picLocks noChangeAspect="1"/>
          </p:cNvPicPr>
          <p:nvPr/>
        </p:nvPicPr>
        <p:blipFill>
          <a:blip r:embed="rId2" cstate="print"/>
          <a:srcRect l="14185" t="46875" b="8333"/>
          <a:stretch>
            <a:fillRect/>
          </a:stretch>
        </p:blipFill>
        <p:spPr bwMode="auto">
          <a:xfrm>
            <a:off x="1214438" y="188922"/>
            <a:ext cx="6958012" cy="3887787"/>
          </a:xfrm>
          <a:prstGeom prst="rect">
            <a:avLst/>
          </a:prstGeom>
          <a:noFill/>
          <a:ln w="9525">
            <a:noFill/>
            <a:miter lim="800000"/>
            <a:headEnd/>
            <a:tailEnd/>
          </a:ln>
        </p:spPr>
      </p:pic>
      <p:sp>
        <p:nvSpPr>
          <p:cNvPr id="188420" name="ZoneTexte 5"/>
          <p:cNvSpPr txBox="1">
            <a:spLocks noChangeArrowheads="1"/>
          </p:cNvSpPr>
          <p:nvPr/>
        </p:nvSpPr>
        <p:spPr bwMode="auto">
          <a:xfrm>
            <a:off x="755654" y="4508503"/>
            <a:ext cx="7777163" cy="2246733"/>
          </a:xfrm>
          <a:prstGeom prst="rect">
            <a:avLst/>
          </a:prstGeom>
          <a:noFill/>
          <a:ln w="9525">
            <a:noFill/>
            <a:miter lim="800000"/>
            <a:headEnd/>
            <a:tailEnd/>
          </a:ln>
        </p:spPr>
        <p:txBody>
          <a:bodyPr lIns="91405" tIns="45702" rIns="91405" bIns="45702">
            <a:spAutoFit/>
          </a:bodyPr>
          <a:lstStyle/>
          <a:p>
            <a:r>
              <a:rPr lang="fr-FR" sz="2000" b="1" dirty="0">
                <a:latin typeface="Franklin Gothic Book" pitchFamily="34" charset="0"/>
              </a:rPr>
              <a:t>Une hausse des dépenses publiques =&gt; hausse de la demande car augmentation des revenus =&gt; hausse de la croissance et baisse du chômage.</a:t>
            </a:r>
          </a:p>
          <a:p>
            <a:endParaRPr lang="fr-FR" sz="2000" b="1" dirty="0">
              <a:latin typeface="Franklin Gothic Book" pitchFamily="34" charset="0"/>
            </a:endParaRPr>
          </a:p>
          <a:p>
            <a:r>
              <a:rPr lang="fr-FR" sz="2000" b="1" dirty="0">
                <a:latin typeface="Franklin Gothic Book" pitchFamily="34" charset="0"/>
              </a:rPr>
              <a:t>Risques : déficit du commerce extérieur car plus d’importations &gt; exportations, et hausse des salaires =&gt; inflation, Dépenses&gt; recettes =&gt; déficit budgétaire donc hausse de la dette publique</a:t>
            </a:r>
          </a:p>
        </p:txBody>
      </p:sp>
      <p:sp>
        <p:nvSpPr>
          <p:cNvPr id="188421" name="Oval 5"/>
          <p:cNvSpPr>
            <a:spLocks noChangeArrowheads="1"/>
          </p:cNvSpPr>
          <p:nvPr/>
        </p:nvSpPr>
        <p:spPr bwMode="auto">
          <a:xfrm>
            <a:off x="3059113" y="2276475"/>
            <a:ext cx="936625" cy="647700"/>
          </a:xfrm>
          <a:prstGeom prst="ellipse">
            <a:avLst/>
          </a:prstGeom>
          <a:noFill/>
          <a:ln w="9525">
            <a:solidFill>
              <a:srgbClr val="FF0000"/>
            </a:solidFill>
            <a:round/>
            <a:headEnd/>
            <a:tailEnd/>
          </a:ln>
        </p:spPr>
        <p:txBody>
          <a:bodyPr wrap="none" lIns="91405" tIns="45702" rIns="91405" bIns="45702" anchor="ctr"/>
          <a:lstStyle/>
          <a:p>
            <a:endParaRPr lang="fr-FR"/>
          </a:p>
        </p:txBody>
      </p:sp>
      <p:sp>
        <p:nvSpPr>
          <p:cNvPr id="188422" name="Oval 6"/>
          <p:cNvSpPr>
            <a:spLocks noChangeArrowheads="1"/>
          </p:cNvSpPr>
          <p:nvPr/>
        </p:nvSpPr>
        <p:spPr bwMode="auto">
          <a:xfrm>
            <a:off x="5148265" y="1341438"/>
            <a:ext cx="936625" cy="647700"/>
          </a:xfrm>
          <a:prstGeom prst="ellipse">
            <a:avLst/>
          </a:prstGeom>
          <a:noFill/>
          <a:ln w="9525">
            <a:solidFill>
              <a:srgbClr val="FF0000"/>
            </a:solidFill>
            <a:round/>
            <a:headEnd/>
            <a:tailEnd/>
          </a:ln>
        </p:spPr>
        <p:txBody>
          <a:bodyPr wrap="none" lIns="91405" tIns="45702" rIns="91405" bIns="45702" anchor="ctr"/>
          <a:lstStyle/>
          <a:p>
            <a:endParaRPr lang="fr-FR"/>
          </a:p>
        </p:txBody>
      </p:sp>
      <p:sp>
        <p:nvSpPr>
          <p:cNvPr id="188423" name="Oval 7"/>
          <p:cNvSpPr>
            <a:spLocks noChangeArrowheads="1"/>
          </p:cNvSpPr>
          <p:nvPr/>
        </p:nvSpPr>
        <p:spPr bwMode="auto">
          <a:xfrm>
            <a:off x="6156325" y="1268413"/>
            <a:ext cx="1800226" cy="647700"/>
          </a:xfrm>
          <a:prstGeom prst="ellipse">
            <a:avLst/>
          </a:prstGeom>
          <a:noFill/>
          <a:ln w="9525">
            <a:solidFill>
              <a:srgbClr val="FF0000"/>
            </a:solidFill>
            <a:round/>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88420">
                                            <p:txEl>
                                              <p:pRg st="0" end="0"/>
                                            </p:txEl>
                                          </p:spTgt>
                                        </p:tgtEl>
                                        <p:attrNameLst>
                                          <p:attrName>style.visibility</p:attrName>
                                        </p:attrNameLst>
                                      </p:cBhvr>
                                      <p:to>
                                        <p:strVal val="visible"/>
                                      </p:to>
                                    </p:set>
                                    <p:animEffect transition="in" filter="diamond(in)">
                                      <p:cBhvr>
                                        <p:cTn id="7" dur="2000"/>
                                        <p:tgtEl>
                                          <p:spTgt spid="188420">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88423"/>
                                        </p:tgtEl>
                                        <p:attrNameLst>
                                          <p:attrName>style.visibility</p:attrName>
                                        </p:attrNameLst>
                                      </p:cBhvr>
                                      <p:to>
                                        <p:strVal val="visible"/>
                                      </p:to>
                                    </p:set>
                                    <p:animEffect transition="in" filter="diamond(in)">
                                      <p:cBhvr>
                                        <p:cTn id="10" dur="2000"/>
                                        <p:tgtEl>
                                          <p:spTgt spid="188423"/>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88421"/>
                                        </p:tgtEl>
                                        <p:attrNameLst>
                                          <p:attrName>style.visibility</p:attrName>
                                        </p:attrNameLst>
                                      </p:cBhvr>
                                      <p:to>
                                        <p:strVal val="visible"/>
                                      </p:to>
                                    </p:set>
                                    <p:animEffect transition="in" filter="diamond(in)">
                                      <p:cBhvr>
                                        <p:cTn id="15" dur="2000"/>
                                        <p:tgtEl>
                                          <p:spTgt spid="188421"/>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88422"/>
                                        </p:tgtEl>
                                        <p:attrNameLst>
                                          <p:attrName>style.visibility</p:attrName>
                                        </p:attrNameLst>
                                      </p:cBhvr>
                                      <p:to>
                                        <p:strVal val="visible"/>
                                      </p:to>
                                    </p:set>
                                    <p:animEffect transition="in" filter="diamond(in)">
                                      <p:cBhvr>
                                        <p:cTn id="18" dur="2000"/>
                                        <p:tgtEl>
                                          <p:spTgt spid="188422"/>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188420">
                                            <p:txEl>
                                              <p:pRg st="2" end="2"/>
                                            </p:txEl>
                                          </p:spTgt>
                                        </p:tgtEl>
                                        <p:attrNameLst>
                                          <p:attrName>style.visibility</p:attrName>
                                        </p:attrNameLst>
                                      </p:cBhvr>
                                      <p:to>
                                        <p:strVal val="visible"/>
                                      </p:to>
                                    </p:set>
                                    <p:animEffect transition="in" filter="diamond(in)">
                                      <p:cBhvr>
                                        <p:cTn id="23" dur="2000"/>
                                        <p:tgtEl>
                                          <p:spTgt spid="1884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1" grpId="0" animBg="1"/>
      <p:bldP spid="188422" grpId="0" animBg="1"/>
      <p:bldP spid="18842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4"/>
          <p:cNvSpPr txBox="1">
            <a:spLocks noChangeArrowheads="1"/>
          </p:cNvSpPr>
          <p:nvPr/>
        </p:nvSpPr>
        <p:spPr bwMode="auto">
          <a:xfrm>
            <a:off x="323857" y="188917"/>
            <a:ext cx="8569325"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dirty="0"/>
              <a:t>4. Commentaire</a:t>
            </a:r>
            <a:r>
              <a:rPr lang="fr-FR" dirty="0"/>
              <a:t> </a:t>
            </a:r>
          </a:p>
        </p:txBody>
      </p:sp>
      <p:sp>
        <p:nvSpPr>
          <p:cNvPr id="194565" name="Text Box 5"/>
          <p:cNvSpPr txBox="1">
            <a:spLocks noChangeArrowheads="1"/>
          </p:cNvSpPr>
          <p:nvPr/>
        </p:nvSpPr>
        <p:spPr bwMode="auto">
          <a:xfrm>
            <a:off x="395295" y="836613"/>
            <a:ext cx="8424862" cy="66975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91405" tIns="45702" rIns="91405" bIns="45702">
            <a:spAutoFit/>
          </a:bodyPr>
          <a:lstStyle/>
          <a:p>
            <a:pPr>
              <a:spcBef>
                <a:spcPct val="50000"/>
              </a:spcBef>
            </a:pPr>
            <a:r>
              <a:rPr lang="fr-FR" b="1" dirty="0">
                <a:solidFill>
                  <a:srgbClr val="000000"/>
                </a:solidFill>
              </a:rPr>
              <a:t>Une relance de la consommation peut conduire les ménages à acheter des produits étrangers donc hausse des importations et non de la production.</a:t>
            </a:r>
          </a:p>
        </p:txBody>
      </p:sp>
      <p:pic>
        <p:nvPicPr>
          <p:cNvPr id="194566" name="Picture 6" descr="personnage_55"/>
          <p:cNvPicPr>
            <a:picLocks noChangeAspect="1" noChangeArrowheads="1" noCrop="1"/>
          </p:cNvPicPr>
          <p:nvPr/>
        </p:nvPicPr>
        <p:blipFill>
          <a:blip r:embed="rId3" cstate="print"/>
          <a:srcRect/>
          <a:stretch>
            <a:fillRect/>
          </a:stretch>
        </p:blipFill>
        <p:spPr bwMode="auto">
          <a:xfrm>
            <a:off x="2484447" y="9"/>
            <a:ext cx="873125" cy="581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4565"/>
                                        </p:tgtEl>
                                        <p:attrNameLst>
                                          <p:attrName>style.visibility</p:attrName>
                                        </p:attrNameLst>
                                      </p:cBhvr>
                                      <p:to>
                                        <p:strVal val="visible"/>
                                      </p:to>
                                    </p:set>
                                    <p:animEffect transition="in" filter="diamond(in)">
                                      <p:cBhvr>
                                        <p:cTn id="7" dur="2000"/>
                                        <p:tgtEl>
                                          <p:spTgt spid="1945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94566"/>
                                        </p:tgtEl>
                                        <p:attrNameLst>
                                          <p:attrName>style.visibility</p:attrName>
                                        </p:attrNameLst>
                                      </p:cBhvr>
                                      <p:to>
                                        <p:strVal val="visible"/>
                                      </p:to>
                                    </p:set>
                                    <p:animEffect transition="in" filter="box(out)">
                                      <p:cBhvr>
                                        <p:cTn id="12" dur="500"/>
                                        <p:tgtEl>
                                          <p:spTgt spid="194566"/>
                                        </p:tgtEl>
                                      </p:cBhvr>
                                    </p:animEffect>
                                  </p:childTnLst>
                                  <p:subTnLst>
                                    <p:audio>
                                      <p:cMediaNode>
                                        <p:cTn display="0" masterRel="sameClick">
                                          <p:stCondLst>
                                            <p:cond evt="begin" delay="0">
                                              <p:tn val="10"/>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5"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4"/>
          <p:cNvSpPr txBox="1">
            <a:spLocks noChangeArrowheads="1"/>
          </p:cNvSpPr>
          <p:nvPr/>
        </p:nvSpPr>
        <p:spPr bwMode="auto">
          <a:xfrm>
            <a:off x="8" y="1"/>
            <a:ext cx="860425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u="sng" dirty="0"/>
              <a:t>CHAP 2 les enjeux de la gestion des biens publics mondiaux </a:t>
            </a:r>
          </a:p>
        </p:txBody>
      </p:sp>
      <p:pic>
        <p:nvPicPr>
          <p:cNvPr id="123907" name="Picture 5" descr="AG00037_"/>
          <p:cNvPicPr>
            <a:picLocks noChangeAspect="1" noChangeArrowheads="1" noCrop="1"/>
          </p:cNvPicPr>
          <p:nvPr/>
        </p:nvPicPr>
        <p:blipFill>
          <a:blip r:embed="rId2" cstate="print"/>
          <a:srcRect/>
          <a:stretch>
            <a:fillRect/>
          </a:stretch>
        </p:blipFill>
        <p:spPr bwMode="auto">
          <a:xfrm>
            <a:off x="6156325" y="549284"/>
            <a:ext cx="1152525" cy="1044575"/>
          </a:xfrm>
          <a:prstGeom prst="rect">
            <a:avLst/>
          </a:prstGeom>
          <a:noFill/>
          <a:ln w="9525">
            <a:noFill/>
            <a:miter lim="800000"/>
            <a:headEnd/>
            <a:tailEnd/>
          </a:ln>
        </p:spPr>
      </p:pic>
      <p:sp>
        <p:nvSpPr>
          <p:cNvPr id="123908" name="Text Box 6"/>
          <p:cNvSpPr txBox="1">
            <a:spLocks noChangeArrowheads="1"/>
          </p:cNvSpPr>
          <p:nvPr/>
        </p:nvSpPr>
        <p:spPr bwMode="auto">
          <a:xfrm>
            <a:off x="7164395" y="765184"/>
            <a:ext cx="1979612" cy="955763"/>
          </a:xfrm>
          <a:prstGeom prst="rect">
            <a:avLst/>
          </a:prstGeom>
          <a:noFill/>
          <a:ln w="9525">
            <a:noFill/>
            <a:miter lim="800000"/>
            <a:headEnd/>
            <a:tailEnd/>
          </a:ln>
        </p:spPr>
        <p:txBody>
          <a:bodyPr lIns="91405" tIns="45702" rIns="91405" bIns="45702">
            <a:spAutoFit/>
          </a:bodyPr>
          <a:lstStyle/>
          <a:p>
            <a:pPr>
              <a:spcBef>
                <a:spcPct val="50000"/>
              </a:spcBef>
            </a:pPr>
            <a:r>
              <a:rPr lang="fr-FR"/>
              <a:t>Faire le lien avec le développement </a:t>
            </a:r>
            <a:r>
              <a:rPr lang="fr-FR">
                <a:hlinkClick r:id="rId3"/>
              </a:rPr>
              <a:t>durable</a:t>
            </a:r>
            <a:endParaRPr lang="fr-FR"/>
          </a:p>
        </p:txBody>
      </p:sp>
      <p:pic>
        <p:nvPicPr>
          <p:cNvPr id="123909" name="Picture 7" descr="dev-durable">
            <a:hlinkClick r:id="rId4"/>
          </p:cNvPr>
          <p:cNvPicPr>
            <a:picLocks noChangeAspect="1" noChangeArrowheads="1"/>
          </p:cNvPicPr>
          <p:nvPr/>
        </p:nvPicPr>
        <p:blipFill>
          <a:blip r:embed="rId5" cstate="print"/>
          <a:srcRect/>
          <a:stretch>
            <a:fillRect/>
          </a:stretch>
        </p:blipFill>
        <p:spPr bwMode="auto">
          <a:xfrm>
            <a:off x="250833" y="476260"/>
            <a:ext cx="1338263" cy="1584325"/>
          </a:xfrm>
          <a:prstGeom prst="rect">
            <a:avLst/>
          </a:prstGeom>
          <a:noFill/>
          <a:ln w="9525">
            <a:noFill/>
            <a:miter lim="800000"/>
            <a:headEnd/>
            <a:tailEnd/>
          </a:ln>
        </p:spPr>
      </p:pic>
      <p:sp>
        <p:nvSpPr>
          <p:cNvPr id="123910" name="Text Box 8"/>
          <p:cNvSpPr txBox="1">
            <a:spLocks noChangeArrowheads="1"/>
          </p:cNvSpPr>
          <p:nvPr/>
        </p:nvSpPr>
        <p:spPr bwMode="auto">
          <a:xfrm>
            <a:off x="468321" y="2276484"/>
            <a:ext cx="8135937" cy="383741"/>
          </a:xfrm>
          <a:prstGeom prst="rect">
            <a:avLst/>
          </a:prstGeom>
          <a:noFill/>
          <a:ln w="9525">
            <a:noFill/>
            <a:miter lim="800000"/>
            <a:headEnd/>
            <a:tailEnd/>
          </a:ln>
        </p:spPr>
        <p:txBody>
          <a:bodyPr lIns="91405" tIns="45702" rIns="91405" bIns="45702">
            <a:spAutoFit/>
          </a:bodyPr>
          <a:lstStyle/>
          <a:p>
            <a:pPr>
              <a:spcBef>
                <a:spcPct val="50000"/>
              </a:spcBef>
            </a:pPr>
            <a:r>
              <a:rPr lang="fr-FR" b="1" u="sng"/>
              <a:t>A/ Des biens publics aux biens publics mondiaux</a:t>
            </a:r>
          </a:p>
        </p:txBody>
      </p:sp>
      <p:sp>
        <p:nvSpPr>
          <p:cNvPr id="123911" name="Text Box 9"/>
          <p:cNvSpPr txBox="1">
            <a:spLocks noChangeArrowheads="1"/>
          </p:cNvSpPr>
          <p:nvPr/>
        </p:nvSpPr>
        <p:spPr bwMode="auto">
          <a:xfrm>
            <a:off x="395292" y="3068647"/>
            <a:ext cx="2952750" cy="383741"/>
          </a:xfrm>
          <a:prstGeom prst="rect">
            <a:avLst/>
          </a:prstGeom>
          <a:noFill/>
          <a:ln w="9525">
            <a:noFill/>
            <a:miter lim="800000"/>
            <a:headEnd/>
            <a:tailEnd/>
          </a:ln>
        </p:spPr>
        <p:txBody>
          <a:bodyPr lIns="91405" tIns="45702" rIns="91405" bIns="45702">
            <a:spAutoFit/>
          </a:bodyPr>
          <a:lstStyle/>
          <a:p>
            <a:pPr>
              <a:spcBef>
                <a:spcPct val="50000"/>
              </a:spcBef>
            </a:pPr>
            <a:r>
              <a:rPr lang="fr-FR" b="1"/>
              <a:t>1/ La notion de bien public</a:t>
            </a:r>
          </a:p>
        </p:txBody>
      </p:sp>
      <p:sp>
        <p:nvSpPr>
          <p:cNvPr id="123912" name="Text Box 10"/>
          <p:cNvSpPr txBox="1">
            <a:spLocks noChangeArrowheads="1"/>
          </p:cNvSpPr>
          <p:nvPr/>
        </p:nvSpPr>
        <p:spPr bwMode="auto">
          <a:xfrm>
            <a:off x="395296" y="3716347"/>
            <a:ext cx="1728787" cy="383741"/>
          </a:xfrm>
          <a:prstGeom prst="rect">
            <a:avLst/>
          </a:prstGeom>
          <a:noFill/>
          <a:ln w="9525">
            <a:noFill/>
            <a:miter lim="800000"/>
            <a:headEnd/>
            <a:tailEnd/>
          </a:ln>
        </p:spPr>
        <p:txBody>
          <a:bodyPr lIns="91405" tIns="45702" rIns="91405" bIns="45702">
            <a:spAutoFit/>
          </a:bodyPr>
          <a:lstStyle/>
          <a:p>
            <a:pPr>
              <a:spcBef>
                <a:spcPct val="50000"/>
              </a:spcBef>
            </a:pPr>
            <a:r>
              <a:rPr lang="fr-FR"/>
              <a:t>a) Définition </a:t>
            </a:r>
          </a:p>
        </p:txBody>
      </p:sp>
      <p:sp>
        <p:nvSpPr>
          <p:cNvPr id="178187" name="Text Box 11"/>
          <p:cNvSpPr txBox="1">
            <a:spLocks noChangeArrowheads="1"/>
          </p:cNvSpPr>
          <p:nvPr/>
        </p:nvSpPr>
        <p:spPr bwMode="auto">
          <a:xfrm>
            <a:off x="260350" y="4700593"/>
            <a:ext cx="8072438" cy="844580"/>
          </a:xfrm>
          <a:prstGeom prst="rect">
            <a:avLst/>
          </a:prstGeom>
          <a:ln>
            <a:headEnd type="none" w="sm" len="sm"/>
            <a:tailEnd type="none" w="sm" len="sm"/>
          </a:ln>
        </p:spPr>
        <p:style>
          <a:lnRef idx="1">
            <a:schemeClr val="dk1"/>
          </a:lnRef>
          <a:fillRef idx="2">
            <a:schemeClr val="dk1"/>
          </a:fillRef>
          <a:effectRef idx="1">
            <a:schemeClr val="dk1"/>
          </a:effectRef>
          <a:fontRef idx="minor">
            <a:schemeClr val="dk1"/>
          </a:fontRef>
        </p:style>
        <p:txBody>
          <a:bodyPr lIns="104888" tIns="52446" rIns="104888" bIns="52446">
            <a:spAutoFit/>
          </a:bodyPr>
          <a:lstStyle/>
          <a:p>
            <a:pPr defTabSz="1048926">
              <a:spcBef>
                <a:spcPct val="50000"/>
              </a:spcBef>
            </a:pPr>
            <a:r>
              <a:rPr lang="fr-FR" sz="1600" dirty="0">
                <a:solidFill>
                  <a:srgbClr val="000000"/>
                </a:solidFill>
              </a:rPr>
              <a:t>Biens ou services qui bénéficient à tous donc, ils sont des biens collectifs qui peuvent être consommés par plusieurs personnes en même temps ( éducation, justice, santé,  routes…), et satisfont l’intérêt général.</a:t>
            </a:r>
          </a:p>
        </p:txBody>
      </p:sp>
      <p:sp>
        <p:nvSpPr>
          <p:cNvPr id="123914" name="Text Box 12"/>
          <p:cNvSpPr txBox="1">
            <a:spLocks noChangeArrowheads="1"/>
          </p:cNvSpPr>
          <p:nvPr/>
        </p:nvSpPr>
        <p:spPr bwMode="auto">
          <a:xfrm>
            <a:off x="1619250" y="476259"/>
            <a:ext cx="4465638" cy="955763"/>
          </a:xfrm>
          <a:prstGeom prst="rect">
            <a:avLst/>
          </a:prstGeom>
          <a:noFill/>
          <a:ln w="9525">
            <a:noFill/>
            <a:miter lim="800000"/>
            <a:headEnd/>
            <a:tailEnd/>
          </a:ln>
        </p:spPr>
        <p:txBody>
          <a:bodyPr lIns="91405" tIns="45702" rIns="91405" bIns="45702">
            <a:spAutoFit/>
          </a:bodyPr>
          <a:lstStyle/>
          <a:p>
            <a:pPr>
              <a:spcBef>
                <a:spcPct val="50000"/>
              </a:spcBef>
            </a:pPr>
            <a:r>
              <a:rPr lang="fr-FR"/>
              <a:t>« </a:t>
            </a:r>
            <a:r>
              <a:rPr lang="fr-FR" b="1" i="1"/>
              <a:t>Nous n’héritons pas de la terre de nos ancêtres, nous l’empruntons à nos enfants </a:t>
            </a:r>
            <a:r>
              <a:rPr lang="fr-FR"/>
              <a:t>» St Exupéry.</a:t>
            </a:r>
          </a:p>
        </p:txBody>
      </p:sp>
      <p:pic>
        <p:nvPicPr>
          <p:cNvPr id="123915" name="Picture 13" descr="sommet-copenhague-300x292">
            <a:hlinkClick r:id="rId6" action="ppaction://hlinkfile"/>
          </p:cNvPr>
          <p:cNvPicPr>
            <a:picLocks noChangeAspect="1" noChangeArrowheads="1"/>
          </p:cNvPicPr>
          <p:nvPr/>
        </p:nvPicPr>
        <p:blipFill>
          <a:blip r:embed="rId7" cstate="print"/>
          <a:srcRect/>
          <a:stretch>
            <a:fillRect/>
          </a:stretch>
        </p:blipFill>
        <p:spPr bwMode="auto">
          <a:xfrm>
            <a:off x="5795963" y="2492375"/>
            <a:ext cx="1644650" cy="1600200"/>
          </a:xfrm>
          <a:prstGeom prst="rect">
            <a:avLst/>
          </a:prstGeom>
          <a:noFill/>
          <a:ln w="9525">
            <a:noFill/>
            <a:miter lim="800000"/>
            <a:headEnd/>
            <a:tailEnd/>
          </a:ln>
        </p:spPr>
      </p:pic>
      <p:sp>
        <p:nvSpPr>
          <p:cNvPr id="123916" name="Text Box 14"/>
          <p:cNvSpPr txBox="1">
            <a:spLocks noChangeArrowheads="1"/>
          </p:cNvSpPr>
          <p:nvPr/>
        </p:nvSpPr>
        <p:spPr bwMode="auto">
          <a:xfrm>
            <a:off x="1763713" y="1557347"/>
            <a:ext cx="4248150" cy="383741"/>
          </a:xfrm>
          <a:prstGeom prst="rect">
            <a:avLst/>
          </a:prstGeom>
          <a:noFill/>
          <a:ln w="9525">
            <a:noFill/>
            <a:miter lim="800000"/>
            <a:headEnd/>
            <a:tailEnd/>
          </a:ln>
        </p:spPr>
        <p:txBody>
          <a:bodyPr lIns="91405" tIns="45702" rIns="91405" bIns="45702">
            <a:spAutoFit/>
          </a:bodyPr>
          <a:lstStyle/>
          <a:p>
            <a:pPr>
              <a:spcBef>
                <a:spcPct val="50000"/>
              </a:spcBef>
            </a:pPr>
            <a:r>
              <a:rPr lang="fr-FR" b="1" i="1" dirty="0"/>
              <a:t>« il n’existe pas de planète de rechange »</a:t>
            </a:r>
          </a:p>
        </p:txBody>
      </p:sp>
      <p:sp>
        <p:nvSpPr>
          <p:cNvPr id="123917" name="Text Box 15"/>
          <p:cNvSpPr txBox="1">
            <a:spLocks noChangeArrowheads="1"/>
          </p:cNvSpPr>
          <p:nvPr/>
        </p:nvSpPr>
        <p:spPr bwMode="auto">
          <a:xfrm>
            <a:off x="7812096" y="2781309"/>
            <a:ext cx="1008062" cy="383741"/>
          </a:xfrm>
          <a:prstGeom prst="rect">
            <a:avLst/>
          </a:prstGeom>
          <a:noFill/>
          <a:ln w="9525">
            <a:noFill/>
            <a:miter lim="800000"/>
            <a:headEnd/>
            <a:tailEnd/>
          </a:ln>
        </p:spPr>
        <p:txBody>
          <a:bodyPr lIns="91405" tIns="45702" rIns="91405" bIns="45702">
            <a:spAutoFit/>
          </a:bodyPr>
          <a:lstStyle/>
          <a:p>
            <a:pPr>
              <a:spcBef>
                <a:spcPct val="50000"/>
              </a:spcBef>
            </a:pPr>
            <a:r>
              <a:rPr lang="fr-FR">
                <a:hlinkClick r:id="rId8"/>
              </a:rPr>
              <a:t>Vidéo</a:t>
            </a:r>
            <a:r>
              <a:rPr lang="fr-FR"/>
              <a:t> </a:t>
            </a:r>
          </a:p>
        </p:txBody>
      </p:sp>
      <p:sp>
        <p:nvSpPr>
          <p:cNvPr id="14" name="Text Box 8"/>
          <p:cNvSpPr txBox="1">
            <a:spLocks noChangeArrowheads="1"/>
          </p:cNvSpPr>
          <p:nvPr/>
        </p:nvSpPr>
        <p:spPr bwMode="auto">
          <a:xfrm>
            <a:off x="7683124" y="1839759"/>
            <a:ext cx="958232" cy="383741"/>
          </a:xfrm>
          <a:prstGeom prst="rect">
            <a:avLst/>
          </a:prstGeom>
          <a:noFill/>
          <a:ln w="9525">
            <a:noFill/>
            <a:miter lim="800000"/>
            <a:headEnd/>
            <a:tailEnd/>
          </a:ln>
        </p:spPr>
        <p:txBody>
          <a:bodyPr wrap="square" lIns="91405" tIns="45702" rIns="91405" bIns="45702">
            <a:spAutoFit/>
          </a:bodyPr>
          <a:lstStyle/>
          <a:p>
            <a:pPr>
              <a:spcBef>
                <a:spcPct val="50000"/>
              </a:spcBef>
            </a:pPr>
            <a:r>
              <a:rPr lang="fr-FR" dirty="0">
                <a:hlinkClick r:id="rId9"/>
              </a:rPr>
              <a:t>Vidéo</a:t>
            </a:r>
            <a:r>
              <a:rPr lang="fr-FR" dirty="0"/>
              <a:t> </a:t>
            </a:r>
          </a:p>
        </p:txBody>
      </p:sp>
      <p:sp>
        <p:nvSpPr>
          <p:cNvPr id="15" name="ZoneTexte 14"/>
          <p:cNvSpPr txBox="1"/>
          <p:nvPr/>
        </p:nvSpPr>
        <p:spPr>
          <a:xfrm>
            <a:off x="5929322" y="1643050"/>
            <a:ext cx="2500330" cy="646331"/>
          </a:xfrm>
          <a:prstGeom prst="rect">
            <a:avLst/>
          </a:prstGeom>
          <a:noFill/>
        </p:spPr>
        <p:txBody>
          <a:bodyPr wrap="square" rtlCol="0">
            <a:spAutoFit/>
          </a:bodyPr>
          <a:lstStyle/>
          <a:p>
            <a:r>
              <a:rPr lang="fr-FR" dirty="0" smtClean="0"/>
              <a:t>Vidéo : nos enfants nous </a:t>
            </a:r>
            <a:r>
              <a:rPr lang="fr-FR" dirty="0" smtClean="0">
                <a:hlinkClick r:id="rId10"/>
              </a:rPr>
              <a:t>accuserons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8187"/>
                                        </p:tgtEl>
                                        <p:attrNameLst>
                                          <p:attrName>style.visibility</p:attrName>
                                        </p:attrNameLst>
                                      </p:cBhvr>
                                      <p:to>
                                        <p:strVal val="visible"/>
                                      </p:to>
                                    </p:set>
                                    <p:animEffect transition="in" filter="checkerboard(across)">
                                      <p:cBhvr>
                                        <p:cTn id="7" dur="500"/>
                                        <p:tgtEl>
                                          <p:spTgt spid="17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Text Box 4"/>
          <p:cNvSpPr txBox="1">
            <a:spLocks noChangeArrowheads="1"/>
          </p:cNvSpPr>
          <p:nvPr/>
        </p:nvSpPr>
        <p:spPr bwMode="auto">
          <a:xfrm>
            <a:off x="174630" y="1441450"/>
            <a:ext cx="1785938" cy="352138"/>
          </a:xfrm>
          <a:prstGeom prst="rect">
            <a:avLst/>
          </a:prstGeom>
          <a:noFill/>
          <a:ln w="12700" cap="sq">
            <a:noFill/>
            <a:miter lim="800000"/>
            <a:headEnd type="none" w="sm" len="sm"/>
            <a:tailEnd type="none" w="sm" len="sm"/>
          </a:ln>
        </p:spPr>
        <p:txBody>
          <a:bodyPr lIns="104888" tIns="52446" rIns="104888" bIns="52446">
            <a:spAutoFit/>
          </a:bodyPr>
          <a:lstStyle/>
          <a:p>
            <a:pPr defTabSz="1048926">
              <a:spcBef>
                <a:spcPct val="50000"/>
              </a:spcBef>
              <a:buFontTx/>
              <a:buChar char="•"/>
            </a:pPr>
            <a:r>
              <a:rPr lang="fr-FR" sz="1600" b="1" dirty="0"/>
              <a:t>Bien non rival  :</a:t>
            </a:r>
            <a:r>
              <a:rPr lang="fr-FR" sz="1600" dirty="0"/>
              <a:t> </a:t>
            </a:r>
          </a:p>
        </p:txBody>
      </p:sp>
      <p:sp>
        <p:nvSpPr>
          <p:cNvPr id="179205" name="Text Box 5"/>
          <p:cNvSpPr txBox="1">
            <a:spLocks noChangeArrowheads="1"/>
          </p:cNvSpPr>
          <p:nvPr/>
        </p:nvSpPr>
        <p:spPr bwMode="auto">
          <a:xfrm>
            <a:off x="1928794" y="1363670"/>
            <a:ext cx="2717800" cy="2075686"/>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104888" tIns="52446" rIns="104888" bIns="52446">
            <a:spAutoFit/>
          </a:bodyPr>
          <a:lstStyle/>
          <a:p>
            <a:pPr defTabSz="1048926">
              <a:spcBef>
                <a:spcPct val="50000"/>
              </a:spcBef>
            </a:pPr>
            <a:r>
              <a:rPr lang="fr-FR" sz="1600" dirty="0">
                <a:solidFill>
                  <a:srgbClr val="000000"/>
                </a:solidFill>
              </a:rPr>
              <a:t>La consommation du bien par un agent économique n’empêche pas sa consommation par un autre. Donc pas de rivalité entre les consommateurs contrairement aux biens privés.</a:t>
            </a:r>
          </a:p>
        </p:txBody>
      </p:sp>
      <p:sp>
        <p:nvSpPr>
          <p:cNvPr id="179206" name="Text Box 6"/>
          <p:cNvSpPr txBox="1">
            <a:spLocks noChangeArrowheads="1"/>
          </p:cNvSpPr>
          <p:nvPr/>
        </p:nvSpPr>
        <p:spPr bwMode="auto">
          <a:xfrm>
            <a:off x="344488" y="3587750"/>
            <a:ext cx="2378075" cy="352138"/>
          </a:xfrm>
          <a:prstGeom prst="rect">
            <a:avLst/>
          </a:prstGeom>
          <a:noFill/>
          <a:ln w="12700" cap="sq">
            <a:noFill/>
            <a:miter lim="800000"/>
            <a:headEnd type="none" w="sm" len="sm"/>
            <a:tailEnd type="none" w="sm" len="sm"/>
          </a:ln>
        </p:spPr>
        <p:txBody>
          <a:bodyPr lIns="104888" tIns="52446" rIns="104888" bIns="52446">
            <a:spAutoFit/>
          </a:bodyPr>
          <a:lstStyle/>
          <a:p>
            <a:pPr defTabSz="1048926">
              <a:spcBef>
                <a:spcPct val="50000"/>
              </a:spcBef>
              <a:buFontTx/>
              <a:buChar char="•"/>
            </a:pPr>
            <a:r>
              <a:rPr lang="fr-FR" sz="1600" b="1" dirty="0"/>
              <a:t>Bien non exclusif :</a:t>
            </a:r>
          </a:p>
        </p:txBody>
      </p:sp>
      <p:sp>
        <p:nvSpPr>
          <p:cNvPr id="179207" name="Text Box 7"/>
          <p:cNvSpPr txBox="1">
            <a:spLocks noChangeArrowheads="1"/>
          </p:cNvSpPr>
          <p:nvPr/>
        </p:nvSpPr>
        <p:spPr bwMode="auto">
          <a:xfrm>
            <a:off x="2468572" y="3587756"/>
            <a:ext cx="3182937" cy="1090801"/>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104888" tIns="52446" rIns="104888" bIns="52446">
            <a:spAutoFit/>
          </a:bodyPr>
          <a:lstStyle/>
          <a:p>
            <a:pPr defTabSz="1048926">
              <a:spcBef>
                <a:spcPct val="50000"/>
              </a:spcBef>
            </a:pPr>
            <a:r>
              <a:rPr lang="fr-FR" sz="1600" dirty="0">
                <a:solidFill>
                  <a:srgbClr val="000000"/>
                </a:solidFill>
              </a:rPr>
              <a:t>Personne ne peut être exclu de sa consommation ( éclairage public, santé, pont, route, école publique…).</a:t>
            </a:r>
          </a:p>
        </p:txBody>
      </p:sp>
      <p:sp>
        <p:nvSpPr>
          <p:cNvPr id="124934" name="Text Box 8"/>
          <p:cNvSpPr txBox="1">
            <a:spLocks noChangeArrowheads="1"/>
          </p:cNvSpPr>
          <p:nvPr/>
        </p:nvSpPr>
        <p:spPr bwMode="auto">
          <a:xfrm>
            <a:off x="468314" y="404821"/>
            <a:ext cx="5543550" cy="383741"/>
          </a:xfrm>
          <a:prstGeom prst="rect">
            <a:avLst/>
          </a:prstGeom>
          <a:noFill/>
          <a:ln w="9525">
            <a:noFill/>
            <a:miter lim="800000"/>
            <a:headEnd/>
            <a:tailEnd/>
          </a:ln>
        </p:spPr>
        <p:txBody>
          <a:bodyPr lIns="91405" tIns="45702" rIns="91405" bIns="45702">
            <a:spAutoFit/>
          </a:bodyPr>
          <a:lstStyle/>
          <a:p>
            <a:pPr>
              <a:spcBef>
                <a:spcPct val="50000"/>
              </a:spcBef>
            </a:pPr>
            <a:r>
              <a:rPr lang="fr-FR"/>
              <a:t>b) Les caractéristiques de ces biens : les deux dimensions</a:t>
            </a:r>
          </a:p>
        </p:txBody>
      </p:sp>
      <p:sp>
        <p:nvSpPr>
          <p:cNvPr id="124935" name="AutoShape 9"/>
          <p:cNvSpPr>
            <a:spLocks/>
          </p:cNvSpPr>
          <p:nvPr/>
        </p:nvSpPr>
        <p:spPr bwMode="auto">
          <a:xfrm>
            <a:off x="6011871" y="1125547"/>
            <a:ext cx="720725" cy="4103687"/>
          </a:xfrm>
          <a:prstGeom prst="rightBrace">
            <a:avLst>
              <a:gd name="adj1" fmla="val 47449"/>
              <a:gd name="adj2" fmla="val 50000"/>
            </a:avLst>
          </a:prstGeom>
          <a:noFill/>
          <a:ln w="9525">
            <a:solidFill>
              <a:schemeClr val="tx1"/>
            </a:solidFill>
            <a:round/>
            <a:headEnd/>
            <a:tailEnd/>
          </a:ln>
        </p:spPr>
        <p:txBody>
          <a:bodyPr wrap="none" lIns="91405" tIns="45702" rIns="91405" bIns="45702" anchor="ctr"/>
          <a:lstStyle/>
          <a:p>
            <a:endParaRPr lang="fr-FR"/>
          </a:p>
        </p:txBody>
      </p:sp>
      <p:sp>
        <p:nvSpPr>
          <p:cNvPr id="179211" name="Text Box 11"/>
          <p:cNvSpPr txBox="1">
            <a:spLocks noChangeArrowheads="1"/>
          </p:cNvSpPr>
          <p:nvPr/>
        </p:nvSpPr>
        <p:spPr bwMode="auto">
          <a:xfrm>
            <a:off x="6767521" y="2924175"/>
            <a:ext cx="2376487" cy="669752"/>
          </a:xfrm>
          <a:prstGeom prst="rect">
            <a:avLst/>
          </a:prstGeom>
          <a:noFill/>
          <a:ln w="9525">
            <a:noFill/>
            <a:miter lim="800000"/>
            <a:headEnd/>
            <a:tailEnd/>
          </a:ln>
        </p:spPr>
        <p:txBody>
          <a:bodyPr lIns="91405" tIns="45702" rIns="91405" bIns="45702">
            <a:spAutoFit/>
          </a:bodyPr>
          <a:lstStyle/>
          <a:p>
            <a:pPr>
              <a:spcBef>
                <a:spcPct val="50000"/>
              </a:spcBef>
            </a:pPr>
            <a:r>
              <a:rPr lang="fr-FR"/>
              <a:t>Produits par l’Etat et non par le Marché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checkerboard(across)">
                                      <p:cBhvr>
                                        <p:cTn id="7" dur="500"/>
                                        <p:tgtEl>
                                          <p:spTgt spid="179204"/>
                                        </p:tgtEl>
                                      </p:cBhvr>
                                    </p:animEffect>
                                  </p:childTnLst>
                                </p:cTn>
                              </p:par>
                            </p:childTnLst>
                          </p:cTn>
                        </p:par>
                      </p:childTnLst>
                    </p:cTn>
                  </p:par>
                  <p:par>
                    <p:cTn id="8" fill="hold">
                      <p:stCondLst>
                        <p:cond delay="indefinite"/>
                      </p:stCondLst>
                      <p:childTnLst>
                        <p:par>
                          <p:cTn id="9" fill="hold">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79205"/>
                                        </p:tgtEl>
                                        <p:attrNameLst>
                                          <p:attrName>style.visibility</p:attrName>
                                        </p:attrNameLst>
                                      </p:cBhvr>
                                      <p:to>
                                        <p:strVal val="visible"/>
                                      </p:to>
                                    </p:set>
                                    <p:animEffect transition="in" filter="fade">
                                      <p:cBhvr>
                                        <p:cTn id="12" dur="1000"/>
                                        <p:tgtEl>
                                          <p:spTgt spid="179205"/>
                                        </p:tgtEl>
                                      </p:cBhvr>
                                    </p:animEffect>
                                    <p:anim calcmode="lin" valueType="num">
                                      <p:cBhvr>
                                        <p:cTn id="13" dur="1000" fill="hold"/>
                                        <p:tgtEl>
                                          <p:spTgt spid="179205"/>
                                        </p:tgtEl>
                                        <p:attrNameLst>
                                          <p:attrName>ppt_x</p:attrName>
                                        </p:attrNameLst>
                                      </p:cBhvr>
                                      <p:tavLst>
                                        <p:tav tm="0">
                                          <p:val>
                                            <p:strVal val="#ppt_x-.1"/>
                                          </p:val>
                                        </p:tav>
                                        <p:tav tm="100000">
                                          <p:val>
                                            <p:strVal val="#ppt_x"/>
                                          </p:val>
                                        </p:tav>
                                      </p:tavLst>
                                    </p:anim>
                                    <p:anim calcmode="lin" valueType="num">
                                      <p:cBhvr>
                                        <p:cTn id="14" dur="1000" fill="hold"/>
                                        <p:tgtEl>
                                          <p:spTgt spid="1792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79206"/>
                                        </p:tgtEl>
                                        <p:attrNameLst>
                                          <p:attrName>style.visibility</p:attrName>
                                        </p:attrNameLst>
                                      </p:cBhvr>
                                      <p:to>
                                        <p:strVal val="visible"/>
                                      </p:to>
                                    </p:set>
                                    <p:animEffect transition="in" filter="checkerboard(across)">
                                      <p:cBhvr>
                                        <p:cTn id="19" dur="500"/>
                                        <p:tgtEl>
                                          <p:spTgt spid="179206"/>
                                        </p:tgtEl>
                                      </p:cBhvr>
                                    </p:animEffect>
                                  </p:childTnLst>
                                </p:cTn>
                              </p:par>
                            </p:childTnLst>
                          </p:cTn>
                        </p:par>
                      </p:childTnLst>
                    </p:cTn>
                  </p:par>
                  <p:par>
                    <p:cTn id="20" fill="hold">
                      <p:stCondLst>
                        <p:cond delay="indefinite"/>
                      </p:stCondLst>
                      <p:childTnLst>
                        <p:par>
                          <p:cTn id="21" fill="hold">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179207"/>
                                        </p:tgtEl>
                                        <p:attrNameLst>
                                          <p:attrName>style.visibility</p:attrName>
                                        </p:attrNameLst>
                                      </p:cBhvr>
                                      <p:to>
                                        <p:strVal val="visible"/>
                                      </p:to>
                                    </p:set>
                                    <p:animEffect transition="in" filter="fade">
                                      <p:cBhvr>
                                        <p:cTn id="24" dur="1000"/>
                                        <p:tgtEl>
                                          <p:spTgt spid="179207"/>
                                        </p:tgtEl>
                                      </p:cBhvr>
                                    </p:animEffect>
                                    <p:anim calcmode="lin" valueType="num">
                                      <p:cBhvr>
                                        <p:cTn id="25" dur="1000" fill="hold"/>
                                        <p:tgtEl>
                                          <p:spTgt spid="179207"/>
                                        </p:tgtEl>
                                        <p:attrNameLst>
                                          <p:attrName>ppt_x</p:attrName>
                                        </p:attrNameLst>
                                      </p:cBhvr>
                                      <p:tavLst>
                                        <p:tav tm="0">
                                          <p:val>
                                            <p:strVal val="#ppt_x-.1"/>
                                          </p:val>
                                        </p:tav>
                                        <p:tav tm="100000">
                                          <p:val>
                                            <p:strVal val="#ppt_x"/>
                                          </p:val>
                                        </p:tav>
                                      </p:tavLst>
                                    </p:anim>
                                    <p:anim calcmode="lin" valueType="num">
                                      <p:cBhvr>
                                        <p:cTn id="26" dur="1000" fill="hold"/>
                                        <p:tgtEl>
                                          <p:spTgt spid="17920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79211"/>
                                        </p:tgtEl>
                                        <p:attrNameLst>
                                          <p:attrName>style.visibility</p:attrName>
                                        </p:attrNameLst>
                                      </p:cBhvr>
                                      <p:to>
                                        <p:strVal val="visible"/>
                                      </p:to>
                                    </p:set>
                                    <p:animEffect transition="in" filter="checkerboard(across)">
                                      <p:cBhvr>
                                        <p:cTn id="31"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p:bldP spid="179205" grpId="0" animBg="1"/>
      <p:bldP spid="179206" grpId="0"/>
      <p:bldP spid="179207" grpId="0" animBg="1"/>
      <p:bldP spid="179211"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395288" y="188921"/>
            <a:ext cx="5256212" cy="383741"/>
          </a:xfrm>
          <a:prstGeom prst="rect">
            <a:avLst/>
          </a:prstGeom>
          <a:noFill/>
          <a:ln w="9525">
            <a:noFill/>
            <a:miter lim="800000"/>
            <a:headEnd/>
            <a:tailEnd/>
          </a:ln>
        </p:spPr>
        <p:txBody>
          <a:bodyPr lIns="91405" tIns="45702" rIns="91405" bIns="45702">
            <a:spAutoFit/>
          </a:bodyPr>
          <a:lstStyle/>
          <a:p>
            <a:pPr>
              <a:spcBef>
                <a:spcPct val="50000"/>
              </a:spcBef>
            </a:pPr>
            <a:r>
              <a:rPr lang="fr-FR" b="1"/>
              <a:t>2/ La notion de bien public mondial</a:t>
            </a:r>
          </a:p>
        </p:txBody>
      </p:sp>
      <p:sp>
        <p:nvSpPr>
          <p:cNvPr id="125955" name="Rectangle 5"/>
          <p:cNvSpPr>
            <a:spLocks noChangeArrowheads="1"/>
          </p:cNvSpPr>
          <p:nvPr/>
        </p:nvSpPr>
        <p:spPr bwMode="auto">
          <a:xfrm>
            <a:off x="250834" y="2190838"/>
            <a:ext cx="8893175" cy="6697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1405" tIns="45702" rIns="91405" bIns="45702" anchor="ctr">
            <a:spAutoFit/>
          </a:bodyPr>
          <a:lstStyle/>
          <a:p>
            <a:r>
              <a:rPr lang="fr-FR" dirty="0">
                <a:solidFill>
                  <a:srgbClr val="000000"/>
                </a:solidFill>
              </a:rPr>
              <a:t>Un bien public mondial est un bien public, donc </a:t>
            </a:r>
            <a:r>
              <a:rPr lang="fr-FR" b="1" dirty="0">
                <a:solidFill>
                  <a:srgbClr val="FF0000"/>
                </a:solidFill>
              </a:rPr>
              <a:t>non rival et non exclusif</a:t>
            </a:r>
            <a:r>
              <a:rPr lang="fr-FR" dirty="0">
                <a:solidFill>
                  <a:srgbClr val="000000"/>
                </a:solidFill>
              </a:rPr>
              <a:t>, et qui possède un caractère mondial (ou universel), c’est-à-dire que ses externalités touchent tous les pays. </a:t>
            </a:r>
          </a:p>
        </p:txBody>
      </p:sp>
      <p:sp>
        <p:nvSpPr>
          <p:cNvPr id="125956" name="Text Box 6"/>
          <p:cNvSpPr txBox="1">
            <a:spLocks noChangeArrowheads="1"/>
          </p:cNvSpPr>
          <p:nvPr/>
        </p:nvSpPr>
        <p:spPr bwMode="auto">
          <a:xfrm>
            <a:off x="611197" y="1484322"/>
            <a:ext cx="2592387" cy="383741"/>
          </a:xfrm>
          <a:prstGeom prst="rect">
            <a:avLst/>
          </a:prstGeom>
          <a:noFill/>
          <a:ln w="9525">
            <a:noFill/>
            <a:miter lim="800000"/>
            <a:headEnd/>
            <a:tailEnd/>
          </a:ln>
        </p:spPr>
        <p:txBody>
          <a:bodyPr lIns="91405" tIns="45702" rIns="91405" bIns="45702">
            <a:spAutoFit/>
          </a:bodyPr>
          <a:lstStyle/>
          <a:p>
            <a:pPr>
              <a:spcBef>
                <a:spcPct val="50000"/>
              </a:spcBef>
            </a:pPr>
            <a:r>
              <a:rPr lang="fr-FR" b="1"/>
              <a:t>a) Définition </a:t>
            </a:r>
          </a:p>
        </p:txBody>
      </p:sp>
      <p:sp>
        <p:nvSpPr>
          <p:cNvPr id="125957" name="Text Box 7"/>
          <p:cNvSpPr txBox="1">
            <a:spLocks noChangeArrowheads="1"/>
          </p:cNvSpPr>
          <p:nvPr/>
        </p:nvSpPr>
        <p:spPr bwMode="auto">
          <a:xfrm>
            <a:off x="395295" y="3357572"/>
            <a:ext cx="8424862" cy="383741"/>
          </a:xfrm>
          <a:prstGeom prst="rect">
            <a:avLst/>
          </a:prstGeom>
          <a:noFill/>
          <a:ln w="9525">
            <a:noFill/>
            <a:miter lim="800000"/>
            <a:headEnd/>
            <a:tailEnd/>
          </a:ln>
        </p:spPr>
        <p:txBody>
          <a:bodyPr lIns="91405" tIns="45702" rIns="91405" bIns="45702">
            <a:spAutoFit/>
          </a:bodyPr>
          <a:lstStyle/>
          <a:p>
            <a:pPr>
              <a:spcBef>
                <a:spcPct val="50000"/>
              </a:spcBef>
            </a:pPr>
            <a:r>
              <a:rPr lang="fr-FR" b="1"/>
              <a:t>b) Les caractéristiques des biens publics mondiaux ( Charles Kindleberger)</a:t>
            </a:r>
          </a:p>
        </p:txBody>
      </p:sp>
      <p:sp>
        <p:nvSpPr>
          <p:cNvPr id="125958" name="Text Box 8"/>
          <p:cNvSpPr txBox="1">
            <a:spLocks noChangeArrowheads="1"/>
          </p:cNvSpPr>
          <p:nvPr/>
        </p:nvSpPr>
        <p:spPr bwMode="auto">
          <a:xfrm>
            <a:off x="468313" y="4005271"/>
            <a:ext cx="7777162" cy="2242809"/>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Biens accessibles à tous les pays</a:t>
            </a:r>
          </a:p>
          <a:p>
            <a:pPr>
              <a:spcBef>
                <a:spcPct val="50000"/>
              </a:spcBef>
              <a:buFontTx/>
              <a:buChar char="•"/>
            </a:pPr>
            <a:r>
              <a:rPr lang="fr-FR"/>
              <a:t>Ils ne peuvent pas être produits par un seul pays et par le marché</a:t>
            </a:r>
          </a:p>
          <a:p>
            <a:pPr>
              <a:spcBef>
                <a:spcPct val="50000"/>
              </a:spcBef>
              <a:buFontTx/>
              <a:buChar char="•"/>
            </a:pPr>
            <a:r>
              <a:rPr lang="fr-FR"/>
              <a:t>Ils sont intergénérationnels </a:t>
            </a:r>
          </a:p>
          <a:p>
            <a:pPr>
              <a:spcBef>
                <a:spcPct val="50000"/>
              </a:spcBef>
              <a:buFontTx/>
              <a:buChar char="•"/>
            </a:pPr>
            <a:r>
              <a:rPr lang="fr-FR"/>
              <a:t>Les biens publics mondiaux sont interdépendants car ils dépendent les uns des autres. Par exemple, il y a une interdépendance entre la santé et les connaissances scientifiques. </a:t>
            </a:r>
          </a:p>
        </p:txBody>
      </p:sp>
      <p:sp>
        <p:nvSpPr>
          <p:cNvPr id="125959" name="Text Box 9"/>
          <p:cNvSpPr txBox="1">
            <a:spLocks noChangeArrowheads="1"/>
          </p:cNvSpPr>
          <p:nvPr/>
        </p:nvSpPr>
        <p:spPr bwMode="auto">
          <a:xfrm>
            <a:off x="539755" y="620719"/>
            <a:ext cx="8424863" cy="646294"/>
          </a:xfrm>
          <a:prstGeom prst="rect">
            <a:avLst/>
          </a:prstGeom>
          <a:noFill/>
          <a:ln w="9525">
            <a:noFill/>
            <a:miter lim="800000"/>
            <a:headEnd/>
            <a:tailEnd/>
          </a:ln>
        </p:spPr>
        <p:txBody>
          <a:bodyPr lIns="91405" tIns="45702" rIns="91405" bIns="45702">
            <a:spAutoFit/>
          </a:bodyPr>
          <a:lstStyle/>
          <a:p>
            <a:pPr>
              <a:spcBef>
                <a:spcPct val="50000"/>
              </a:spcBef>
            </a:pPr>
            <a:r>
              <a:rPr lang="fr-FR"/>
              <a:t>Exemples : santé, connaissances scientifiques, stabilité climatique, eau, air…..biodiversité…</a:t>
            </a:r>
          </a:p>
        </p:txBody>
      </p:sp>
      <p:sp>
        <p:nvSpPr>
          <p:cNvPr id="180234" name="Text Box 10"/>
          <p:cNvSpPr txBox="1">
            <a:spLocks noChangeArrowheads="1"/>
          </p:cNvSpPr>
          <p:nvPr/>
        </p:nvSpPr>
        <p:spPr bwMode="auto">
          <a:xfrm>
            <a:off x="3059121" y="6237297"/>
            <a:ext cx="4968875" cy="383741"/>
          </a:xfrm>
          <a:prstGeom prst="rect">
            <a:avLst/>
          </a:prstGeom>
          <a:noFill/>
          <a:ln w="9525">
            <a:noFill/>
            <a:miter lim="800000"/>
            <a:headEnd/>
            <a:tailEnd/>
          </a:ln>
        </p:spPr>
        <p:txBody>
          <a:bodyPr lIns="91405" tIns="45702" rIns="91405" bIns="45702">
            <a:spAutoFit/>
          </a:bodyPr>
          <a:lstStyle/>
          <a:p>
            <a:pPr>
              <a:spcBef>
                <a:spcPct val="50000"/>
              </a:spcBef>
            </a:pPr>
            <a:r>
              <a:rPr lang="fr-FR"/>
              <a:t>Mais comment gérer ces biens publics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0234"/>
                                        </p:tgtEl>
                                        <p:attrNameLst>
                                          <p:attrName>style.visibility</p:attrName>
                                        </p:attrNameLst>
                                      </p:cBhvr>
                                      <p:to>
                                        <p:strVal val="visible"/>
                                      </p:to>
                                    </p:set>
                                    <p:animEffect transition="in" filter="checkerboard(across)">
                                      <p:cBhvr>
                                        <p:cTn id="7" dur="500"/>
                                        <p:tgtEl>
                                          <p:spTgt spid="180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4"/>
          <p:cNvSpPr txBox="1">
            <a:spLocks noChangeArrowheads="1"/>
          </p:cNvSpPr>
          <p:nvPr/>
        </p:nvSpPr>
        <p:spPr bwMode="auto">
          <a:xfrm>
            <a:off x="179388" y="9"/>
            <a:ext cx="5545137" cy="383741"/>
          </a:xfrm>
          <a:prstGeom prst="rect">
            <a:avLst/>
          </a:prstGeom>
          <a:noFill/>
          <a:ln w="9525">
            <a:noFill/>
            <a:miter lim="800000"/>
            <a:headEnd/>
            <a:tailEnd/>
          </a:ln>
        </p:spPr>
        <p:txBody>
          <a:bodyPr lIns="91405" tIns="45702" rIns="91405" bIns="45702">
            <a:spAutoFit/>
          </a:bodyPr>
          <a:lstStyle/>
          <a:p>
            <a:pPr>
              <a:spcBef>
                <a:spcPct val="50000"/>
              </a:spcBef>
            </a:pPr>
            <a:r>
              <a:rPr lang="fr-FR" b="1" u="sng"/>
              <a:t>B/ la gestion des biens publics mondiaux</a:t>
            </a:r>
          </a:p>
        </p:txBody>
      </p:sp>
      <p:sp>
        <p:nvSpPr>
          <p:cNvPr id="126979" name="Text Box 5"/>
          <p:cNvSpPr txBox="1">
            <a:spLocks noChangeArrowheads="1"/>
          </p:cNvSpPr>
          <p:nvPr/>
        </p:nvSpPr>
        <p:spPr bwMode="auto">
          <a:xfrm>
            <a:off x="323850" y="549281"/>
            <a:ext cx="6769100"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u="sng" dirty="0"/>
              <a:t>1/ Les modes de gestion de ces biens publics mondiaux</a:t>
            </a:r>
          </a:p>
        </p:txBody>
      </p:sp>
      <p:sp>
        <p:nvSpPr>
          <p:cNvPr id="182278" name="Text Box 6"/>
          <p:cNvSpPr txBox="1">
            <a:spLocks noChangeArrowheads="1"/>
          </p:cNvSpPr>
          <p:nvPr/>
        </p:nvSpPr>
        <p:spPr bwMode="auto">
          <a:xfrm>
            <a:off x="3132138" y="1341447"/>
            <a:ext cx="2159000" cy="383741"/>
          </a:xfrm>
          <a:prstGeom prst="rect">
            <a:avLst/>
          </a:prstGeom>
          <a:noFill/>
          <a:ln w="9525">
            <a:noFill/>
            <a:miter lim="800000"/>
            <a:headEnd/>
            <a:tailEnd/>
          </a:ln>
        </p:spPr>
        <p:txBody>
          <a:bodyPr lIns="91405" tIns="45702" rIns="91405" bIns="45702">
            <a:spAutoFit/>
          </a:bodyPr>
          <a:lstStyle/>
          <a:p>
            <a:pPr>
              <a:spcBef>
                <a:spcPct val="50000"/>
              </a:spcBef>
            </a:pPr>
            <a:r>
              <a:rPr lang="fr-FR"/>
              <a:t>Ils sont gérés par :</a:t>
            </a:r>
          </a:p>
        </p:txBody>
      </p:sp>
      <p:sp>
        <p:nvSpPr>
          <p:cNvPr id="126981" name="Line 7"/>
          <p:cNvSpPr>
            <a:spLocks noChangeShapeType="1"/>
          </p:cNvSpPr>
          <p:nvPr/>
        </p:nvSpPr>
        <p:spPr bwMode="auto">
          <a:xfrm flipH="1">
            <a:off x="2339978" y="1844684"/>
            <a:ext cx="1511300" cy="576263"/>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26982" name="Line 8"/>
          <p:cNvSpPr>
            <a:spLocks noChangeShapeType="1"/>
          </p:cNvSpPr>
          <p:nvPr/>
        </p:nvSpPr>
        <p:spPr bwMode="auto">
          <a:xfrm>
            <a:off x="3851275" y="1844675"/>
            <a:ext cx="3168650" cy="6477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82281" name="Text Box 9"/>
          <p:cNvSpPr txBox="1">
            <a:spLocks noChangeArrowheads="1"/>
          </p:cNvSpPr>
          <p:nvPr/>
        </p:nvSpPr>
        <p:spPr bwMode="auto">
          <a:xfrm>
            <a:off x="323850" y="2781306"/>
            <a:ext cx="4032250" cy="1477291"/>
          </a:xfrm>
          <a:prstGeom prst="rect">
            <a:avLst/>
          </a:prstGeom>
          <a:solidFill>
            <a:srgbClr val="FFFF00"/>
          </a:solidFill>
          <a:ln w="9525">
            <a:noFill/>
            <a:miter lim="800000"/>
            <a:headEnd/>
            <a:tailEnd/>
          </a:ln>
        </p:spPr>
        <p:txBody>
          <a:bodyPr lIns="91405" tIns="45702" rIns="91405" bIns="45702">
            <a:spAutoFit/>
          </a:bodyPr>
          <a:lstStyle/>
          <a:p>
            <a:pPr>
              <a:spcBef>
                <a:spcPct val="50000"/>
              </a:spcBef>
            </a:pPr>
            <a:r>
              <a:rPr lang="fr-FR">
                <a:solidFill>
                  <a:srgbClr val="000000"/>
                </a:solidFill>
              </a:rPr>
              <a:t>Par les pays qui en se regroupant vont fixer des règles, des objectifs, des engagements des Etats ( protocole de Kyoto 1997, sommet de Copenhague en 2009)</a:t>
            </a:r>
          </a:p>
        </p:txBody>
      </p:sp>
      <p:sp>
        <p:nvSpPr>
          <p:cNvPr id="182282" name="Text Box 10"/>
          <p:cNvSpPr txBox="1">
            <a:spLocks noChangeArrowheads="1"/>
          </p:cNvSpPr>
          <p:nvPr/>
        </p:nvSpPr>
        <p:spPr bwMode="auto">
          <a:xfrm>
            <a:off x="5148263" y="2636846"/>
            <a:ext cx="3671887" cy="383741"/>
          </a:xfrm>
          <a:prstGeom prst="rect">
            <a:avLst/>
          </a:prstGeom>
          <a:solidFill>
            <a:srgbClr val="FFFF00"/>
          </a:solidFill>
          <a:ln w="9525">
            <a:noFill/>
            <a:miter lim="800000"/>
            <a:headEnd/>
            <a:tailEnd/>
          </a:ln>
        </p:spPr>
        <p:txBody>
          <a:bodyPr lIns="91405" tIns="45702" rIns="91405" bIns="45702">
            <a:spAutoFit/>
          </a:bodyPr>
          <a:lstStyle/>
          <a:p>
            <a:pPr>
              <a:spcBef>
                <a:spcPct val="50000"/>
              </a:spcBef>
            </a:pPr>
            <a:r>
              <a:rPr lang="fr-FR">
                <a:solidFill>
                  <a:srgbClr val="000000"/>
                </a:solidFill>
              </a:rPr>
              <a:t>Par des acteurs non étatiques : ONG</a:t>
            </a:r>
          </a:p>
        </p:txBody>
      </p:sp>
      <p:sp>
        <p:nvSpPr>
          <p:cNvPr id="182283" name="Text Box 11"/>
          <p:cNvSpPr txBox="1">
            <a:spLocks noChangeArrowheads="1"/>
          </p:cNvSpPr>
          <p:nvPr/>
        </p:nvSpPr>
        <p:spPr bwMode="auto">
          <a:xfrm>
            <a:off x="468313" y="1125547"/>
            <a:ext cx="2735262" cy="383741"/>
          </a:xfrm>
          <a:prstGeom prst="rect">
            <a:avLst/>
          </a:prstGeom>
          <a:noFill/>
          <a:ln w="9525">
            <a:noFill/>
            <a:miter lim="800000"/>
            <a:headEnd/>
            <a:tailEnd/>
          </a:ln>
        </p:spPr>
        <p:txBody>
          <a:bodyPr lIns="91405" tIns="45702" rIns="91405" bIns="45702">
            <a:spAutoFit/>
          </a:bodyPr>
          <a:lstStyle/>
          <a:p>
            <a:pPr>
              <a:spcBef>
                <a:spcPct val="50000"/>
              </a:spcBef>
            </a:pPr>
            <a:r>
              <a:rPr lang="fr-FR" b="1"/>
              <a:t>a) Par qui sont-ils gérés ?</a:t>
            </a:r>
          </a:p>
        </p:txBody>
      </p:sp>
      <p:sp>
        <p:nvSpPr>
          <p:cNvPr id="126986" name="Text Box 12"/>
          <p:cNvSpPr txBox="1">
            <a:spLocks noChangeArrowheads="1"/>
          </p:cNvSpPr>
          <p:nvPr/>
        </p:nvSpPr>
        <p:spPr bwMode="auto">
          <a:xfrm>
            <a:off x="395288" y="4292610"/>
            <a:ext cx="6121400" cy="383741"/>
          </a:xfrm>
          <a:prstGeom prst="rect">
            <a:avLst/>
          </a:prstGeom>
          <a:noFill/>
          <a:ln w="9525">
            <a:noFill/>
            <a:miter lim="800000"/>
            <a:headEnd/>
            <a:tailEnd/>
          </a:ln>
        </p:spPr>
        <p:txBody>
          <a:bodyPr lIns="91405" tIns="45702" rIns="91405" bIns="45702">
            <a:spAutoFit/>
          </a:bodyPr>
          <a:lstStyle/>
          <a:p>
            <a:pPr>
              <a:spcBef>
                <a:spcPct val="50000"/>
              </a:spcBef>
            </a:pPr>
            <a:r>
              <a:rPr lang="fr-FR" b="1"/>
              <a:t>b) Avec quels moyens ? </a:t>
            </a:r>
          </a:p>
        </p:txBody>
      </p:sp>
      <p:sp>
        <p:nvSpPr>
          <p:cNvPr id="182285" name="Rectangle 13"/>
          <p:cNvSpPr>
            <a:spLocks noChangeArrowheads="1"/>
          </p:cNvSpPr>
          <p:nvPr/>
        </p:nvSpPr>
        <p:spPr bwMode="auto">
          <a:xfrm>
            <a:off x="250825" y="4726313"/>
            <a:ext cx="7510463" cy="1477291"/>
          </a:xfrm>
          <a:prstGeom prst="rect">
            <a:avLst/>
          </a:prstGeom>
          <a:noFill/>
          <a:ln w="9525">
            <a:noFill/>
            <a:miter lim="800000"/>
            <a:headEnd/>
            <a:tailEnd/>
          </a:ln>
        </p:spPr>
        <p:txBody>
          <a:bodyPr lIns="91405" tIns="45702" rIns="91405" bIns="45702" anchor="ctr">
            <a:spAutoFit/>
          </a:bodyPr>
          <a:lstStyle/>
          <a:p>
            <a:pPr algn="just"/>
            <a:r>
              <a:rPr lang="fr-FR"/>
              <a:t>Pour gérer un bien public mondial, deux logiques d’action peuvent être mobilisées :</a:t>
            </a:r>
          </a:p>
          <a:p>
            <a:pPr algn="just"/>
            <a:r>
              <a:rPr lang="fr-FR"/>
              <a:t>on cherche à modifier le comportement des agents soit par le biais de l’incitation (</a:t>
            </a:r>
            <a:r>
              <a:rPr lang="fr-FR">
                <a:solidFill>
                  <a:srgbClr val="FFFF00"/>
                </a:solidFill>
              </a:rPr>
              <a:t>instruments économiques</a:t>
            </a:r>
            <a:r>
              <a:rPr lang="fr-FR"/>
              <a:t>), soit par le biais de la contrainte (</a:t>
            </a:r>
            <a:r>
              <a:rPr lang="fr-FR">
                <a:solidFill>
                  <a:srgbClr val="FFFF00"/>
                </a:solidFill>
              </a:rPr>
              <a:t>instruments règlementaires</a:t>
            </a:r>
            <a:r>
              <a:rPr lang="fr-FR"/>
              <a:t>).</a:t>
            </a:r>
          </a:p>
        </p:txBody>
      </p:sp>
      <p:pic>
        <p:nvPicPr>
          <p:cNvPr id="126988" name="Picture 18" descr="COPENHAGUE1"/>
          <p:cNvPicPr>
            <a:picLocks noChangeAspect="1" noChangeArrowheads="1"/>
          </p:cNvPicPr>
          <p:nvPr/>
        </p:nvPicPr>
        <p:blipFill>
          <a:blip r:embed="rId2" cstate="print"/>
          <a:srcRect/>
          <a:stretch>
            <a:fillRect/>
          </a:stretch>
        </p:blipFill>
        <p:spPr bwMode="auto">
          <a:xfrm>
            <a:off x="323850" y="1484313"/>
            <a:ext cx="1728788" cy="1316038"/>
          </a:xfrm>
          <a:prstGeom prst="rect">
            <a:avLst/>
          </a:prstGeom>
          <a:noFill/>
          <a:ln w="9525">
            <a:noFill/>
            <a:miter lim="800000"/>
            <a:headEnd/>
            <a:tailEnd/>
          </a:ln>
        </p:spPr>
      </p:pic>
      <p:pic>
        <p:nvPicPr>
          <p:cNvPr id="126989" name="Picture 19" descr="RTEmagicC_monde_dr_txdam19411_879132"/>
          <p:cNvPicPr>
            <a:picLocks noChangeAspect="1" noChangeArrowheads="1"/>
          </p:cNvPicPr>
          <p:nvPr/>
        </p:nvPicPr>
        <p:blipFill>
          <a:blip r:embed="rId3" cstate="print"/>
          <a:srcRect/>
          <a:stretch>
            <a:fillRect/>
          </a:stretch>
        </p:blipFill>
        <p:spPr bwMode="auto">
          <a:xfrm>
            <a:off x="6516688" y="3068642"/>
            <a:ext cx="1362075" cy="119697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2283"/>
                                        </p:tgtEl>
                                        <p:attrNameLst>
                                          <p:attrName>style.visibility</p:attrName>
                                        </p:attrNameLst>
                                      </p:cBhvr>
                                      <p:to>
                                        <p:strVal val="visible"/>
                                      </p:to>
                                    </p:set>
                                    <p:animEffect transition="in" filter="diamond(in)">
                                      <p:cBhvr>
                                        <p:cTn id="7" dur="2000"/>
                                        <p:tgtEl>
                                          <p:spTgt spid="18228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2278"/>
                                        </p:tgtEl>
                                        <p:attrNameLst>
                                          <p:attrName>style.visibility</p:attrName>
                                        </p:attrNameLst>
                                      </p:cBhvr>
                                      <p:to>
                                        <p:strVal val="visible"/>
                                      </p:to>
                                    </p:set>
                                    <p:animEffect transition="in" filter="diamond(in)">
                                      <p:cBhvr>
                                        <p:cTn id="12" dur="2000"/>
                                        <p:tgtEl>
                                          <p:spTgt spid="18227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82281"/>
                                        </p:tgtEl>
                                        <p:attrNameLst>
                                          <p:attrName>style.visibility</p:attrName>
                                        </p:attrNameLst>
                                      </p:cBhvr>
                                      <p:to>
                                        <p:strVal val="visible"/>
                                      </p:to>
                                    </p:set>
                                    <p:animEffect transition="in" filter="diamond(in)">
                                      <p:cBhvr>
                                        <p:cTn id="17" dur="2000"/>
                                        <p:tgtEl>
                                          <p:spTgt spid="182281"/>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82282"/>
                                        </p:tgtEl>
                                        <p:attrNameLst>
                                          <p:attrName>style.visibility</p:attrName>
                                        </p:attrNameLst>
                                      </p:cBhvr>
                                      <p:to>
                                        <p:strVal val="visible"/>
                                      </p:to>
                                    </p:set>
                                    <p:animEffect transition="in" filter="diamond(in)">
                                      <p:cBhvr>
                                        <p:cTn id="22" dur="2000"/>
                                        <p:tgtEl>
                                          <p:spTgt spid="182282"/>
                                        </p:tgtEl>
                                      </p:cBhvr>
                                    </p:animEffect>
                                  </p:childTnLst>
                                </p:cTn>
                              </p:par>
                            </p:childTnLst>
                          </p:cTn>
                        </p:par>
                      </p:childTnLst>
                    </p:cTn>
                  </p:par>
                  <p:par>
                    <p:cTn id="23" fill="hold">
                      <p:stCondLst>
                        <p:cond delay="indefinite"/>
                      </p:stCondLst>
                      <p:childTnLst>
                        <p:par>
                          <p:cTn id="24" fill="hold">
                            <p:stCondLst>
                              <p:cond delay="0"/>
                            </p:stCondLst>
                            <p:childTnLst>
                              <p:par>
                                <p:cTn id="25" presetID="40" presetClass="entr" presetSubtype="0" fill="hold" grpId="0" nodeType="clickEffect">
                                  <p:stCondLst>
                                    <p:cond delay="0"/>
                                  </p:stCondLst>
                                  <p:iterate type="lt">
                                    <p:tmPct val="10000"/>
                                  </p:iterate>
                                  <p:childTnLst>
                                    <p:set>
                                      <p:cBhvr>
                                        <p:cTn id="26" dur="1" fill="hold">
                                          <p:stCondLst>
                                            <p:cond delay="0"/>
                                          </p:stCondLst>
                                        </p:cTn>
                                        <p:tgtEl>
                                          <p:spTgt spid="182285"/>
                                        </p:tgtEl>
                                        <p:attrNameLst>
                                          <p:attrName>style.visibility</p:attrName>
                                        </p:attrNameLst>
                                      </p:cBhvr>
                                      <p:to>
                                        <p:strVal val="visible"/>
                                      </p:to>
                                    </p:set>
                                    <p:animEffect transition="in" filter="fade">
                                      <p:cBhvr>
                                        <p:cTn id="27" dur="1000"/>
                                        <p:tgtEl>
                                          <p:spTgt spid="182285"/>
                                        </p:tgtEl>
                                      </p:cBhvr>
                                    </p:animEffect>
                                    <p:anim calcmode="lin" valueType="num">
                                      <p:cBhvr>
                                        <p:cTn id="28" dur="1000" fill="hold"/>
                                        <p:tgtEl>
                                          <p:spTgt spid="182285"/>
                                        </p:tgtEl>
                                        <p:attrNameLst>
                                          <p:attrName>ppt_x</p:attrName>
                                        </p:attrNameLst>
                                      </p:cBhvr>
                                      <p:tavLst>
                                        <p:tav tm="0">
                                          <p:val>
                                            <p:strVal val="#ppt_x-.1"/>
                                          </p:val>
                                        </p:tav>
                                        <p:tav tm="100000">
                                          <p:val>
                                            <p:strVal val="#ppt_x"/>
                                          </p:val>
                                        </p:tav>
                                      </p:tavLst>
                                    </p:anim>
                                    <p:anim calcmode="lin" valueType="num">
                                      <p:cBhvr>
                                        <p:cTn id="29" dur="1000" fill="hold"/>
                                        <p:tgtEl>
                                          <p:spTgt spid="1822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8" grpId="0"/>
      <p:bldP spid="182281" grpId="0" animBg="1"/>
      <p:bldP spid="182282" grpId="0" animBg="1"/>
      <p:bldP spid="182283" grpId="0"/>
      <p:bldP spid="18228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4"/>
          <p:cNvSpPr txBox="1">
            <a:spLocks noChangeArrowheads="1"/>
          </p:cNvSpPr>
          <p:nvPr/>
        </p:nvSpPr>
        <p:spPr bwMode="auto">
          <a:xfrm>
            <a:off x="2339975" y="260359"/>
            <a:ext cx="4249738" cy="383741"/>
          </a:xfrm>
          <a:prstGeom prst="rect">
            <a:avLst/>
          </a:prstGeom>
          <a:solidFill>
            <a:srgbClr val="FFFF00"/>
          </a:solidFill>
          <a:ln w="9525">
            <a:noFill/>
            <a:miter lim="800000"/>
            <a:headEnd/>
            <a:tailEnd/>
          </a:ln>
        </p:spPr>
        <p:txBody>
          <a:bodyPr lIns="91405" tIns="45702" rIns="91405" bIns="45702">
            <a:spAutoFit/>
          </a:bodyPr>
          <a:lstStyle/>
          <a:p>
            <a:pPr>
              <a:spcBef>
                <a:spcPct val="50000"/>
              </a:spcBef>
            </a:pPr>
            <a:r>
              <a:rPr lang="fr-FR">
                <a:solidFill>
                  <a:srgbClr val="000000"/>
                </a:solidFill>
              </a:rPr>
              <a:t>1. Les instruments économiques incitatifs </a:t>
            </a:r>
          </a:p>
        </p:txBody>
      </p:sp>
      <p:sp>
        <p:nvSpPr>
          <p:cNvPr id="128003" name="Line 5"/>
          <p:cNvSpPr>
            <a:spLocks noChangeShapeType="1"/>
          </p:cNvSpPr>
          <p:nvPr/>
        </p:nvSpPr>
        <p:spPr bwMode="auto">
          <a:xfrm flipH="1">
            <a:off x="2555877" y="692152"/>
            <a:ext cx="1584325" cy="1081088"/>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28004" name="Line 6"/>
          <p:cNvSpPr>
            <a:spLocks noChangeShapeType="1"/>
          </p:cNvSpPr>
          <p:nvPr/>
        </p:nvSpPr>
        <p:spPr bwMode="auto">
          <a:xfrm>
            <a:off x="4140209" y="692152"/>
            <a:ext cx="2016125" cy="1081088"/>
          </a:xfrm>
          <a:prstGeom prst="line">
            <a:avLst/>
          </a:prstGeom>
          <a:noFill/>
          <a:ln w="9525">
            <a:solidFill>
              <a:schemeClr val="tx1"/>
            </a:solidFill>
            <a:round/>
            <a:headEnd/>
            <a:tailEnd type="triangle" w="med" len="med"/>
          </a:ln>
        </p:spPr>
        <p:txBody>
          <a:bodyPr lIns="91405" tIns="45702" rIns="91405" bIns="45702"/>
          <a:lstStyle/>
          <a:p>
            <a:endParaRPr lang="fr-FR"/>
          </a:p>
        </p:txBody>
      </p:sp>
      <p:pic>
        <p:nvPicPr>
          <p:cNvPr id="183303" name="Picture 7" descr="personnage_55"/>
          <p:cNvPicPr>
            <a:picLocks noChangeAspect="1" noChangeArrowheads="1" noCrop="1"/>
          </p:cNvPicPr>
          <p:nvPr/>
        </p:nvPicPr>
        <p:blipFill>
          <a:blip r:embed="rId3" cstate="print"/>
          <a:srcRect/>
          <a:stretch>
            <a:fillRect/>
          </a:stretch>
        </p:blipFill>
        <p:spPr bwMode="auto">
          <a:xfrm>
            <a:off x="7812097" y="188923"/>
            <a:ext cx="873125" cy="581025"/>
          </a:xfrm>
          <a:prstGeom prst="rect">
            <a:avLst/>
          </a:prstGeom>
          <a:noFill/>
          <a:ln w="9525">
            <a:noFill/>
            <a:miter lim="800000"/>
            <a:headEnd/>
            <a:tailEnd/>
          </a:ln>
        </p:spPr>
      </p:pic>
      <p:sp>
        <p:nvSpPr>
          <p:cNvPr id="128006" name="Text Box 8">
            <a:hlinkClick r:id="rId4" action="ppaction://hlinkfile"/>
          </p:cNvPr>
          <p:cNvSpPr txBox="1">
            <a:spLocks noChangeArrowheads="1"/>
          </p:cNvSpPr>
          <p:nvPr/>
        </p:nvSpPr>
        <p:spPr bwMode="auto">
          <a:xfrm>
            <a:off x="7235825" y="765184"/>
            <a:ext cx="1728788" cy="955763"/>
          </a:xfrm>
          <a:prstGeom prst="rect">
            <a:avLst/>
          </a:prstGeom>
          <a:noFill/>
          <a:ln w="9525">
            <a:noFill/>
            <a:miter lim="800000"/>
            <a:headEnd/>
            <a:tailEnd/>
          </a:ln>
        </p:spPr>
        <p:txBody>
          <a:bodyPr lIns="91405" tIns="45702" rIns="91405" bIns="45702">
            <a:spAutoFit/>
          </a:bodyPr>
          <a:lstStyle/>
          <a:p>
            <a:pPr>
              <a:spcBef>
                <a:spcPct val="50000"/>
              </a:spcBef>
            </a:pPr>
            <a:r>
              <a:rPr lang="fr-FR"/>
              <a:t>Voir aussi cours sur les externalités</a:t>
            </a:r>
          </a:p>
        </p:txBody>
      </p:sp>
      <p:sp>
        <p:nvSpPr>
          <p:cNvPr id="128007" name="Text Box 9"/>
          <p:cNvSpPr txBox="1">
            <a:spLocks noChangeArrowheads="1"/>
          </p:cNvSpPr>
          <p:nvPr/>
        </p:nvSpPr>
        <p:spPr bwMode="auto">
          <a:xfrm>
            <a:off x="684221" y="1916113"/>
            <a:ext cx="3527425" cy="669752"/>
          </a:xfrm>
          <a:prstGeom prst="rect">
            <a:avLst/>
          </a:prstGeom>
          <a:noFill/>
          <a:ln w="9525">
            <a:noFill/>
            <a:miter lim="800000"/>
            <a:headEnd/>
            <a:tailEnd/>
          </a:ln>
        </p:spPr>
        <p:txBody>
          <a:bodyPr lIns="91405" tIns="45702" rIns="91405" bIns="45702">
            <a:spAutoFit/>
          </a:bodyPr>
          <a:lstStyle/>
          <a:p>
            <a:pPr>
              <a:spcBef>
                <a:spcPct val="50000"/>
              </a:spcBef>
            </a:pPr>
            <a:r>
              <a:rPr lang="fr-FR"/>
              <a:t>Le contrôle par les prix : Taxe ( taxe carbone)</a:t>
            </a:r>
          </a:p>
        </p:txBody>
      </p:sp>
      <p:sp>
        <p:nvSpPr>
          <p:cNvPr id="128008" name="Text Box 10"/>
          <p:cNvSpPr txBox="1">
            <a:spLocks noChangeArrowheads="1"/>
          </p:cNvSpPr>
          <p:nvPr/>
        </p:nvSpPr>
        <p:spPr bwMode="auto">
          <a:xfrm>
            <a:off x="4932363" y="1916113"/>
            <a:ext cx="3887787" cy="669752"/>
          </a:xfrm>
          <a:prstGeom prst="rect">
            <a:avLst/>
          </a:prstGeom>
          <a:noFill/>
          <a:ln w="9525">
            <a:noFill/>
            <a:miter lim="800000"/>
            <a:headEnd/>
            <a:tailEnd/>
          </a:ln>
        </p:spPr>
        <p:txBody>
          <a:bodyPr lIns="91405" tIns="45702" rIns="91405" bIns="45702">
            <a:spAutoFit/>
          </a:bodyPr>
          <a:lstStyle/>
          <a:p>
            <a:pPr>
              <a:spcBef>
                <a:spcPct val="50000"/>
              </a:spcBef>
            </a:pPr>
            <a:r>
              <a:rPr lang="fr-FR"/>
              <a:t>Le contrôle par les volumes : marché des droits à polluer</a:t>
            </a:r>
          </a:p>
        </p:txBody>
      </p:sp>
      <p:sp>
        <p:nvSpPr>
          <p:cNvPr id="183307" name="Text Box 11"/>
          <p:cNvSpPr txBox="1">
            <a:spLocks noChangeArrowheads="1"/>
          </p:cNvSpPr>
          <p:nvPr/>
        </p:nvSpPr>
        <p:spPr bwMode="auto">
          <a:xfrm>
            <a:off x="2627319" y="3860810"/>
            <a:ext cx="3744912" cy="383741"/>
          </a:xfrm>
          <a:prstGeom prst="rect">
            <a:avLst/>
          </a:prstGeom>
          <a:solidFill>
            <a:srgbClr val="FFFF00"/>
          </a:solidFill>
          <a:ln w="9525">
            <a:noFill/>
            <a:miter lim="800000"/>
            <a:headEnd/>
            <a:tailEnd/>
          </a:ln>
        </p:spPr>
        <p:txBody>
          <a:bodyPr lIns="91405" tIns="45702" rIns="91405" bIns="45702">
            <a:spAutoFit/>
          </a:bodyPr>
          <a:lstStyle/>
          <a:p>
            <a:pPr>
              <a:spcBef>
                <a:spcPct val="50000"/>
              </a:spcBef>
            </a:pPr>
            <a:r>
              <a:rPr lang="fr-FR">
                <a:solidFill>
                  <a:srgbClr val="000000"/>
                </a:solidFill>
              </a:rPr>
              <a:t>2. Les instruments réglementaires</a:t>
            </a:r>
          </a:p>
        </p:txBody>
      </p:sp>
      <p:sp>
        <p:nvSpPr>
          <p:cNvPr id="183308" name="Rectangle 12"/>
          <p:cNvSpPr>
            <a:spLocks noChangeArrowheads="1"/>
          </p:cNvSpPr>
          <p:nvPr/>
        </p:nvSpPr>
        <p:spPr bwMode="auto">
          <a:xfrm>
            <a:off x="250826" y="4927687"/>
            <a:ext cx="8642350" cy="669752"/>
          </a:xfrm>
          <a:prstGeom prst="rect">
            <a:avLst/>
          </a:prstGeom>
          <a:noFill/>
          <a:ln w="9525">
            <a:noFill/>
            <a:miter lim="800000"/>
            <a:headEnd/>
            <a:tailEnd/>
          </a:ln>
        </p:spPr>
        <p:txBody>
          <a:bodyPr lIns="91405" tIns="45702" rIns="91405" bIns="45702" anchor="ctr">
            <a:spAutoFit/>
          </a:bodyPr>
          <a:lstStyle/>
          <a:p>
            <a:r>
              <a:rPr lang="fr-FR"/>
              <a:t>Ce qui revient à imposer des contraintes aux agents économiques, aux pays,  afin qu’ils modifient leur comportement. </a:t>
            </a:r>
          </a:p>
        </p:txBody>
      </p:sp>
      <p:sp>
        <p:nvSpPr>
          <p:cNvPr id="183309" name="Text Box 13"/>
          <p:cNvSpPr txBox="1">
            <a:spLocks noChangeArrowheads="1"/>
          </p:cNvSpPr>
          <p:nvPr/>
        </p:nvSpPr>
        <p:spPr bwMode="auto">
          <a:xfrm>
            <a:off x="684213" y="5734052"/>
            <a:ext cx="7127875" cy="1098769"/>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Création d’instances internationales : OMS qui fixe des règles qui s’imposent à tous les pays ( vaccination obligatoire)</a:t>
            </a:r>
          </a:p>
          <a:p>
            <a:pPr>
              <a:spcBef>
                <a:spcPct val="50000"/>
              </a:spcBef>
              <a:buFontTx/>
              <a:buChar cha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83303"/>
                                        </p:tgtEl>
                                        <p:attrNameLst>
                                          <p:attrName>style.visibility</p:attrName>
                                        </p:attrNameLst>
                                      </p:cBhvr>
                                      <p:to>
                                        <p:strVal val="visible"/>
                                      </p:to>
                                    </p:set>
                                    <p:animEffect transition="in" filter="box(out)">
                                      <p:cBhvr>
                                        <p:cTn id="7" dur="500"/>
                                        <p:tgtEl>
                                          <p:spTgt spid="183303"/>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83307"/>
                                        </p:tgtEl>
                                        <p:attrNameLst>
                                          <p:attrName>style.visibility</p:attrName>
                                        </p:attrNameLst>
                                      </p:cBhvr>
                                      <p:to>
                                        <p:strVal val="visible"/>
                                      </p:to>
                                    </p:set>
                                    <p:animEffect transition="in" filter="checkerboard(across)">
                                      <p:cBhvr>
                                        <p:cTn id="12" dur="500"/>
                                        <p:tgtEl>
                                          <p:spTgt spid="183307"/>
                                        </p:tgtEl>
                                      </p:cBhvr>
                                    </p:animEffect>
                                  </p:childTnLst>
                                </p:cTn>
                              </p:par>
                            </p:childTnLst>
                          </p:cTn>
                        </p:par>
                      </p:childTnLst>
                    </p:cTn>
                  </p:par>
                  <p:par>
                    <p:cTn id="13" fill="hold">
                      <p:stCondLst>
                        <p:cond delay="indefinite"/>
                      </p:stCondLst>
                      <p:childTnLst>
                        <p:par>
                          <p:cTn id="14" fill="hold">
                            <p:stCondLst>
                              <p:cond delay="0"/>
                            </p:stCondLst>
                            <p:childTnLst>
                              <p:par>
                                <p:cTn id="15" presetID="40" presetClass="entr" presetSubtype="0" fill="hold" grpId="0" nodeType="clickEffect">
                                  <p:stCondLst>
                                    <p:cond delay="0"/>
                                  </p:stCondLst>
                                  <p:iterate type="lt">
                                    <p:tmPct val="10000"/>
                                  </p:iterate>
                                  <p:childTnLst>
                                    <p:set>
                                      <p:cBhvr>
                                        <p:cTn id="16" dur="1" fill="hold">
                                          <p:stCondLst>
                                            <p:cond delay="0"/>
                                          </p:stCondLst>
                                        </p:cTn>
                                        <p:tgtEl>
                                          <p:spTgt spid="183308"/>
                                        </p:tgtEl>
                                        <p:attrNameLst>
                                          <p:attrName>style.visibility</p:attrName>
                                        </p:attrNameLst>
                                      </p:cBhvr>
                                      <p:to>
                                        <p:strVal val="visible"/>
                                      </p:to>
                                    </p:set>
                                    <p:animEffect transition="in" filter="fade">
                                      <p:cBhvr>
                                        <p:cTn id="17" dur="1000"/>
                                        <p:tgtEl>
                                          <p:spTgt spid="183308"/>
                                        </p:tgtEl>
                                      </p:cBhvr>
                                    </p:animEffect>
                                    <p:anim calcmode="lin" valueType="num">
                                      <p:cBhvr>
                                        <p:cTn id="18" dur="1000" fill="hold"/>
                                        <p:tgtEl>
                                          <p:spTgt spid="183308"/>
                                        </p:tgtEl>
                                        <p:attrNameLst>
                                          <p:attrName>ppt_x</p:attrName>
                                        </p:attrNameLst>
                                      </p:cBhvr>
                                      <p:tavLst>
                                        <p:tav tm="0">
                                          <p:val>
                                            <p:strVal val="#ppt_x-.1"/>
                                          </p:val>
                                        </p:tav>
                                        <p:tav tm="100000">
                                          <p:val>
                                            <p:strVal val="#ppt_x"/>
                                          </p:val>
                                        </p:tav>
                                      </p:tavLst>
                                    </p:anim>
                                    <p:anim calcmode="lin" valueType="num">
                                      <p:cBhvr>
                                        <p:cTn id="19" dur="1000" fill="hold"/>
                                        <p:tgtEl>
                                          <p:spTgt spid="18330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83309"/>
                                        </p:tgtEl>
                                        <p:attrNameLst>
                                          <p:attrName>style.visibility</p:attrName>
                                        </p:attrNameLst>
                                      </p:cBhvr>
                                      <p:to>
                                        <p:strVal val="visible"/>
                                      </p:to>
                                    </p:set>
                                    <p:animEffect transition="in" filter="checkerboard(across)">
                                      <p:cBhvr>
                                        <p:cTn id="24" dur="500"/>
                                        <p:tgtEl>
                                          <p:spTgt spid="183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7" grpId="0" animBg="1"/>
      <p:bldP spid="183308" grpId="0"/>
      <p:bldP spid="18330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95536" y="138506"/>
            <a:ext cx="7632848" cy="383695"/>
          </a:xfrm>
          <a:prstGeom prst="rect">
            <a:avLst/>
          </a:prstGeom>
          <a:noFill/>
          <a:ln w="9525">
            <a:noFill/>
            <a:miter lim="800000"/>
            <a:headEnd/>
            <a:tailEnd/>
          </a:ln>
        </p:spPr>
        <p:txBody>
          <a:bodyPr wrap="square" lIns="91357" tIns="45683" rIns="91357" bIns="45683" anchor="ctr">
            <a:spAutoFit/>
          </a:bodyPr>
          <a:lstStyle/>
          <a:p>
            <a:pPr algn="just"/>
            <a:r>
              <a:rPr lang="fr-FR" b="1" dirty="0" smtClean="0">
                <a:latin typeface="Times New Roman" pitchFamily="18" charset="0"/>
                <a:cs typeface="Times New Roman" pitchFamily="18" charset="0"/>
              </a:rPr>
              <a:t>2/ les caractéristiques de l’autofinancement  </a:t>
            </a:r>
            <a:endParaRPr lang="fr-FR" b="1" dirty="0">
              <a:latin typeface="Times New Roman" pitchFamily="18" charset="0"/>
              <a:cs typeface="Times New Roman" pitchFamily="18" charset="0"/>
            </a:endParaRPr>
          </a:p>
        </p:txBody>
      </p:sp>
      <p:pic>
        <p:nvPicPr>
          <p:cNvPr id="6" name="Picture 8" descr="argent_64"/>
          <p:cNvPicPr>
            <a:picLocks noChangeAspect="1" noChangeArrowheads="1" noCrop="1"/>
          </p:cNvPicPr>
          <p:nvPr/>
        </p:nvPicPr>
        <p:blipFill>
          <a:blip r:embed="rId2" cstate="print"/>
          <a:srcRect/>
          <a:stretch>
            <a:fillRect/>
          </a:stretch>
        </p:blipFill>
        <p:spPr bwMode="auto">
          <a:xfrm>
            <a:off x="3203852" y="1052736"/>
            <a:ext cx="1223963" cy="1042988"/>
          </a:xfrm>
          <a:prstGeom prst="rect">
            <a:avLst/>
          </a:prstGeom>
          <a:noFill/>
          <a:ln w="9525">
            <a:noFill/>
            <a:miter lim="800000"/>
            <a:headEnd/>
            <a:tailEnd/>
          </a:ln>
        </p:spPr>
      </p:pic>
      <p:sp>
        <p:nvSpPr>
          <p:cNvPr id="7" name="Flèche vers le bas 6"/>
          <p:cNvSpPr/>
          <p:nvPr/>
        </p:nvSpPr>
        <p:spPr>
          <a:xfrm flipH="1">
            <a:off x="1835703" y="1700808"/>
            <a:ext cx="576064"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8" name="Flèche vers le bas 7"/>
          <p:cNvSpPr/>
          <p:nvPr/>
        </p:nvSpPr>
        <p:spPr>
          <a:xfrm flipH="1">
            <a:off x="6588231" y="1628804"/>
            <a:ext cx="576064"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9" name="ZoneTexte 8"/>
          <p:cNvSpPr txBox="1"/>
          <p:nvPr/>
        </p:nvSpPr>
        <p:spPr>
          <a:xfrm>
            <a:off x="1115623" y="1124751"/>
            <a:ext cx="1289969" cy="383741"/>
          </a:xfrm>
          <a:prstGeom prst="rect">
            <a:avLst/>
          </a:prstGeom>
        </p:spPr>
        <p:style>
          <a:lnRef idx="1">
            <a:schemeClr val="accent3"/>
          </a:lnRef>
          <a:fillRef idx="2">
            <a:schemeClr val="accent3"/>
          </a:fillRef>
          <a:effectRef idx="1">
            <a:schemeClr val="accent3"/>
          </a:effectRef>
          <a:fontRef idx="minor">
            <a:schemeClr val="dk1"/>
          </a:fontRef>
        </p:style>
        <p:txBody>
          <a:bodyPr wrap="square" lIns="91409" tIns="45705" rIns="91409" bIns="45705" rtlCol="0">
            <a:spAutoFit/>
          </a:bodyPr>
          <a:lstStyle/>
          <a:p>
            <a:r>
              <a:rPr lang="fr-FR" b="1" dirty="0" smtClean="0">
                <a:latin typeface="Times New Roman" pitchFamily="18" charset="0"/>
                <a:cs typeface="Times New Roman" pitchFamily="18" charset="0"/>
              </a:rPr>
              <a:t>Avantages </a:t>
            </a:r>
            <a:endParaRPr lang="fr-FR" b="1" dirty="0">
              <a:latin typeface="Times New Roman" pitchFamily="18" charset="0"/>
              <a:cs typeface="Times New Roman" pitchFamily="18" charset="0"/>
            </a:endParaRPr>
          </a:p>
        </p:txBody>
      </p:sp>
      <p:sp>
        <p:nvSpPr>
          <p:cNvPr id="10" name="ZoneTexte 9"/>
          <p:cNvSpPr txBox="1"/>
          <p:nvPr/>
        </p:nvSpPr>
        <p:spPr>
          <a:xfrm>
            <a:off x="6156183" y="1052744"/>
            <a:ext cx="1572171" cy="383741"/>
          </a:xfrm>
          <a:prstGeom prst="rect">
            <a:avLst/>
          </a:prstGeom>
        </p:spPr>
        <p:style>
          <a:lnRef idx="1">
            <a:schemeClr val="accent3"/>
          </a:lnRef>
          <a:fillRef idx="2">
            <a:schemeClr val="accent3"/>
          </a:fillRef>
          <a:effectRef idx="1">
            <a:schemeClr val="accent3"/>
          </a:effectRef>
          <a:fontRef idx="minor">
            <a:schemeClr val="dk1"/>
          </a:fontRef>
        </p:style>
        <p:txBody>
          <a:bodyPr wrap="square" lIns="91409" tIns="45705" rIns="91409" bIns="45705" rtlCol="0">
            <a:spAutoFit/>
          </a:bodyPr>
          <a:lstStyle/>
          <a:p>
            <a:r>
              <a:rPr lang="fr-FR" b="1" dirty="0" smtClean="0">
                <a:latin typeface="Times New Roman" pitchFamily="18" charset="0"/>
                <a:cs typeface="Times New Roman" pitchFamily="18" charset="0"/>
              </a:rPr>
              <a:t>Inconvénients </a:t>
            </a:r>
            <a:endParaRPr lang="fr-FR" b="1" dirty="0">
              <a:latin typeface="Times New Roman" pitchFamily="18" charset="0"/>
              <a:cs typeface="Times New Roman" pitchFamily="18" charset="0"/>
            </a:endParaRPr>
          </a:p>
        </p:txBody>
      </p:sp>
      <p:sp>
        <p:nvSpPr>
          <p:cNvPr id="11" name="ZoneTexte 10"/>
          <p:cNvSpPr txBox="1"/>
          <p:nvPr/>
        </p:nvSpPr>
        <p:spPr>
          <a:xfrm>
            <a:off x="467544" y="2852944"/>
            <a:ext cx="4680520" cy="1241775"/>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Indépendance financière et liberté de choix de l’investir  </a:t>
            </a:r>
          </a:p>
          <a:p>
            <a:r>
              <a:rPr lang="fr-FR" dirty="0" smtClean="0">
                <a:latin typeface="Times New Roman" pitchFamily="18" charset="0"/>
                <a:cs typeface="Times New Roman" pitchFamily="18" charset="0"/>
              </a:rPr>
              <a:t>Pas de coût financier </a:t>
            </a:r>
          </a:p>
          <a:p>
            <a:endParaRPr lang="fr-FR" dirty="0">
              <a:latin typeface="Times New Roman" pitchFamily="18" charset="0"/>
              <a:cs typeface="Times New Roman" pitchFamily="18" charset="0"/>
            </a:endParaRPr>
          </a:p>
        </p:txBody>
      </p:sp>
      <p:sp>
        <p:nvSpPr>
          <p:cNvPr id="13" name="ZoneTexte 12"/>
          <p:cNvSpPr txBox="1"/>
          <p:nvPr/>
        </p:nvSpPr>
        <p:spPr>
          <a:xfrm>
            <a:off x="5292080" y="2852944"/>
            <a:ext cx="3851920" cy="955763"/>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Nécessite de gros profits =&gt; partage de la VA plus favorable aux entreprises qu’aux salariés.</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4"/>
          <p:cNvSpPr txBox="1">
            <a:spLocks noChangeArrowheads="1"/>
          </p:cNvSpPr>
          <p:nvPr/>
        </p:nvSpPr>
        <p:spPr bwMode="auto">
          <a:xfrm>
            <a:off x="323850" y="6"/>
            <a:ext cx="6769100"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u="sng" dirty="0"/>
              <a:t>2/ Les limites de la  gestion des biens publics mondiaux</a:t>
            </a:r>
          </a:p>
        </p:txBody>
      </p:sp>
      <p:pic>
        <p:nvPicPr>
          <p:cNvPr id="129027" name="Picture 9" descr="copenhague-fin"/>
          <p:cNvPicPr>
            <a:picLocks noChangeAspect="1" noChangeArrowheads="1"/>
          </p:cNvPicPr>
          <p:nvPr/>
        </p:nvPicPr>
        <p:blipFill>
          <a:blip r:embed="rId2" cstate="print"/>
          <a:srcRect/>
          <a:stretch>
            <a:fillRect/>
          </a:stretch>
        </p:blipFill>
        <p:spPr bwMode="auto">
          <a:xfrm>
            <a:off x="2700344" y="908059"/>
            <a:ext cx="3705225" cy="4943475"/>
          </a:xfrm>
          <a:prstGeom prst="rect">
            <a:avLst/>
          </a:prstGeom>
          <a:noFill/>
          <a:ln w="9525">
            <a:noFill/>
            <a:miter lim="800000"/>
            <a:headEnd/>
            <a:tailEnd/>
          </a:ln>
        </p:spPr>
      </p:pic>
      <p:pic>
        <p:nvPicPr>
          <p:cNvPr id="129028" name="Picture 10" descr="BD05012_">
            <a:hlinkClick r:id="rId3" action="ppaction://hlinkfile"/>
          </p:cNvPr>
          <p:cNvPicPr>
            <a:picLocks noChangeAspect="1" noChangeArrowheads="1"/>
          </p:cNvPicPr>
          <p:nvPr/>
        </p:nvPicPr>
        <p:blipFill>
          <a:blip r:embed="rId4" cstate="print"/>
          <a:srcRect/>
          <a:stretch>
            <a:fillRect/>
          </a:stretch>
        </p:blipFill>
        <p:spPr bwMode="auto">
          <a:xfrm>
            <a:off x="8027996" y="0"/>
            <a:ext cx="792162" cy="692150"/>
          </a:xfrm>
          <a:prstGeom prst="rect">
            <a:avLst/>
          </a:prstGeom>
          <a:noFill/>
          <a:ln w="9525">
            <a:noFill/>
            <a:miter lim="800000"/>
            <a:headEnd/>
            <a:tailEnd/>
          </a:ln>
        </p:spPr>
      </p:pic>
      <p:sp>
        <p:nvSpPr>
          <p:cNvPr id="129029" name="Text Box 11"/>
          <p:cNvSpPr txBox="1">
            <a:spLocks noChangeArrowheads="1"/>
          </p:cNvSpPr>
          <p:nvPr/>
        </p:nvSpPr>
        <p:spPr bwMode="auto">
          <a:xfrm>
            <a:off x="8388358" y="549284"/>
            <a:ext cx="576263" cy="276963"/>
          </a:xfrm>
          <a:prstGeom prst="rect">
            <a:avLst/>
          </a:prstGeom>
          <a:noFill/>
          <a:ln w="9525">
            <a:noFill/>
            <a:miter lim="800000"/>
            <a:headEnd/>
            <a:tailEnd/>
          </a:ln>
        </p:spPr>
        <p:txBody>
          <a:bodyPr lIns="91405" tIns="45702" rIns="91405" bIns="45702">
            <a:spAutoFit/>
          </a:bodyPr>
          <a:lstStyle/>
          <a:p>
            <a:pPr>
              <a:spcBef>
                <a:spcPct val="50000"/>
              </a:spcBef>
            </a:pPr>
            <a:r>
              <a:rPr lang="fr-FR" sz="1200" dirty="0"/>
              <a:t>LIEN</a:t>
            </a:r>
          </a:p>
        </p:txBody>
      </p:sp>
      <p:sp>
        <p:nvSpPr>
          <p:cNvPr id="184332" name="Text Box 12"/>
          <p:cNvSpPr txBox="1">
            <a:spLocks noChangeArrowheads="1"/>
          </p:cNvSpPr>
          <p:nvPr/>
        </p:nvSpPr>
        <p:spPr bwMode="auto">
          <a:xfrm>
            <a:off x="179391" y="1052522"/>
            <a:ext cx="2449512" cy="955763"/>
          </a:xfrm>
          <a:prstGeom prst="rect">
            <a:avLst/>
          </a:prstGeom>
          <a:noFill/>
          <a:ln w="9525">
            <a:noFill/>
            <a:miter lim="800000"/>
            <a:headEnd/>
            <a:tailEnd/>
          </a:ln>
        </p:spPr>
        <p:txBody>
          <a:bodyPr lIns="91405" tIns="45702" rIns="91405" bIns="45702">
            <a:spAutoFit/>
          </a:bodyPr>
          <a:lstStyle/>
          <a:p>
            <a:pPr>
              <a:spcBef>
                <a:spcPct val="50000"/>
              </a:spcBef>
            </a:pPr>
            <a:r>
              <a:rPr lang="fr-FR" b="1"/>
              <a:t>a) Les problèmes liés à la coordination internationale</a:t>
            </a:r>
          </a:p>
        </p:txBody>
      </p:sp>
      <p:sp>
        <p:nvSpPr>
          <p:cNvPr id="129031" name="Text Box 13"/>
          <p:cNvSpPr txBox="1">
            <a:spLocks noChangeArrowheads="1"/>
          </p:cNvSpPr>
          <p:nvPr/>
        </p:nvSpPr>
        <p:spPr bwMode="auto">
          <a:xfrm>
            <a:off x="6588125" y="333384"/>
            <a:ext cx="1582738" cy="276963"/>
          </a:xfrm>
          <a:prstGeom prst="rect">
            <a:avLst/>
          </a:prstGeom>
          <a:noFill/>
          <a:ln w="9525">
            <a:noFill/>
            <a:miter lim="800000"/>
            <a:headEnd/>
            <a:tailEnd/>
          </a:ln>
        </p:spPr>
        <p:txBody>
          <a:bodyPr lIns="91405" tIns="45702" rIns="91405" bIns="45702">
            <a:spAutoFit/>
          </a:bodyPr>
          <a:lstStyle/>
          <a:p>
            <a:pPr>
              <a:spcBef>
                <a:spcPct val="50000"/>
              </a:spcBef>
            </a:pPr>
            <a:r>
              <a:rPr lang="fr-FR" sz="1200" dirty="0"/>
              <a:t>Après nous le déluge ?</a:t>
            </a:r>
          </a:p>
        </p:txBody>
      </p:sp>
      <p:sp>
        <p:nvSpPr>
          <p:cNvPr id="129032" name="AutoShape 14"/>
          <p:cNvSpPr>
            <a:spLocks noChangeArrowheads="1"/>
          </p:cNvSpPr>
          <p:nvPr/>
        </p:nvSpPr>
        <p:spPr bwMode="auto">
          <a:xfrm>
            <a:off x="7740658" y="260350"/>
            <a:ext cx="360363" cy="73025"/>
          </a:xfrm>
          <a:custGeom>
            <a:avLst/>
            <a:gdLst>
              <a:gd name="T0" fmla="*/ 270272 w 21600"/>
              <a:gd name="T1" fmla="*/ 0 h 21600"/>
              <a:gd name="T2" fmla="*/ 0 w 21600"/>
              <a:gd name="T3" fmla="*/ 36513 h 21600"/>
              <a:gd name="T4" fmla="*/ 270272 w 21600"/>
              <a:gd name="T5" fmla="*/ 73025 h 21600"/>
              <a:gd name="T6" fmla="*/ 360363 w 21600"/>
              <a:gd name="T7" fmla="*/ 3651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184335" name="Text Box 15"/>
          <p:cNvSpPr txBox="1">
            <a:spLocks noChangeArrowheads="1"/>
          </p:cNvSpPr>
          <p:nvPr/>
        </p:nvSpPr>
        <p:spPr bwMode="auto">
          <a:xfrm>
            <a:off x="6588134" y="981084"/>
            <a:ext cx="2555875" cy="955763"/>
          </a:xfrm>
          <a:prstGeom prst="rect">
            <a:avLst/>
          </a:prstGeom>
          <a:noFill/>
          <a:ln w="9525">
            <a:noFill/>
            <a:miter lim="800000"/>
            <a:headEnd/>
            <a:tailEnd/>
          </a:ln>
        </p:spPr>
        <p:txBody>
          <a:bodyPr lIns="91405" tIns="45702" rIns="91405" bIns="45702">
            <a:spAutoFit/>
          </a:bodyPr>
          <a:lstStyle/>
          <a:p>
            <a:pPr>
              <a:spcBef>
                <a:spcPct val="50000"/>
              </a:spcBef>
            </a:pPr>
            <a:r>
              <a:rPr lang="fr-FR" b="1"/>
              <a:t>b) Les problèmes liés au financement des biens publics mondiaux</a:t>
            </a:r>
          </a:p>
        </p:txBody>
      </p:sp>
      <p:sp>
        <p:nvSpPr>
          <p:cNvPr id="184336" name="Text Box 16"/>
          <p:cNvSpPr txBox="1">
            <a:spLocks noChangeArrowheads="1"/>
          </p:cNvSpPr>
          <p:nvPr/>
        </p:nvSpPr>
        <p:spPr bwMode="auto">
          <a:xfrm>
            <a:off x="179396" y="2133601"/>
            <a:ext cx="2447925" cy="1956803"/>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Les États préviligient d’abord leurs intérêts à C.T. à ceux de l’ensemble des pays.</a:t>
            </a:r>
          </a:p>
          <a:p>
            <a:pPr>
              <a:spcBef>
                <a:spcPct val="50000"/>
              </a:spcBef>
              <a:buFontTx/>
              <a:buChar char="•"/>
            </a:pPr>
            <a:r>
              <a:rPr lang="fr-FR"/>
              <a:t>Difficulté de trouver un consensus mondial</a:t>
            </a:r>
          </a:p>
        </p:txBody>
      </p:sp>
      <p:sp>
        <p:nvSpPr>
          <p:cNvPr id="184337" name="Text Box 17"/>
          <p:cNvSpPr txBox="1">
            <a:spLocks noChangeArrowheads="1"/>
          </p:cNvSpPr>
          <p:nvPr/>
        </p:nvSpPr>
        <p:spPr bwMode="auto">
          <a:xfrm>
            <a:off x="6588125" y="2276483"/>
            <a:ext cx="2305050" cy="2031289"/>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a:t>Tous les pays ont intérêt à ce que les biens publics mondiaux soient préservés, mais peu de pays veulent en supporter le coût.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84332"/>
                                        </p:tgtEl>
                                        <p:attrNameLst>
                                          <p:attrName>style.visibility</p:attrName>
                                        </p:attrNameLst>
                                      </p:cBhvr>
                                      <p:to>
                                        <p:strVal val="visible"/>
                                      </p:to>
                                    </p:set>
                                    <p:animEffect transition="in" filter="checkerboard(across)">
                                      <p:cBhvr>
                                        <p:cTn id="7" dur="500"/>
                                        <p:tgtEl>
                                          <p:spTgt spid="18433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4336"/>
                                        </p:tgtEl>
                                        <p:attrNameLst>
                                          <p:attrName>style.visibility</p:attrName>
                                        </p:attrNameLst>
                                      </p:cBhvr>
                                      <p:to>
                                        <p:strVal val="visible"/>
                                      </p:to>
                                    </p:set>
                                    <p:animEffect transition="in" filter="diamond(in)">
                                      <p:cBhvr>
                                        <p:cTn id="12" dur="2000"/>
                                        <p:tgtEl>
                                          <p:spTgt spid="18433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84335"/>
                                        </p:tgtEl>
                                        <p:attrNameLst>
                                          <p:attrName>style.visibility</p:attrName>
                                        </p:attrNameLst>
                                      </p:cBhvr>
                                      <p:to>
                                        <p:strVal val="visible"/>
                                      </p:to>
                                    </p:set>
                                    <p:animEffect transition="in" filter="checkerboard(across)">
                                      <p:cBhvr>
                                        <p:cTn id="17" dur="500"/>
                                        <p:tgtEl>
                                          <p:spTgt spid="18433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84337"/>
                                        </p:tgtEl>
                                        <p:attrNameLst>
                                          <p:attrName>style.visibility</p:attrName>
                                        </p:attrNameLst>
                                      </p:cBhvr>
                                      <p:to>
                                        <p:strVal val="visible"/>
                                      </p:to>
                                    </p:set>
                                    <p:animEffect transition="in" filter="diamond(in)">
                                      <p:cBhvr>
                                        <p:cTn id="22" dur="2000"/>
                                        <p:tgtEl>
                                          <p:spTgt spid="184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2" grpId="0"/>
      <p:bldP spid="184335" grpId="0"/>
      <p:bldP spid="184336" grpId="0"/>
      <p:bldP spid="184337"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4"/>
          <p:cNvSpPr txBox="1">
            <a:spLocks noChangeArrowheads="1"/>
          </p:cNvSpPr>
          <p:nvPr/>
        </p:nvSpPr>
        <p:spPr bwMode="auto">
          <a:xfrm>
            <a:off x="2987675" y="188920"/>
            <a:ext cx="2592388" cy="584739"/>
          </a:xfrm>
          <a:prstGeom prst="rect">
            <a:avLst/>
          </a:prstGeom>
          <a:noFill/>
          <a:ln w="9525">
            <a:noFill/>
            <a:miter lim="800000"/>
            <a:headEnd/>
            <a:tailEnd/>
          </a:ln>
        </p:spPr>
        <p:txBody>
          <a:bodyPr lIns="91405" tIns="45702" rIns="91405" bIns="45702">
            <a:spAutoFit/>
          </a:bodyPr>
          <a:lstStyle/>
          <a:p>
            <a:pPr>
              <a:spcBef>
                <a:spcPct val="50000"/>
              </a:spcBef>
            </a:pPr>
            <a:r>
              <a:rPr lang="fr-FR" sz="3200" b="1" u="sng" dirty="0"/>
              <a:t>Conclusion :</a:t>
            </a:r>
          </a:p>
        </p:txBody>
      </p:sp>
      <p:sp>
        <p:nvSpPr>
          <p:cNvPr id="185349" name="Text Box 5"/>
          <p:cNvSpPr txBox="1">
            <a:spLocks noChangeArrowheads="1"/>
          </p:cNvSpPr>
          <p:nvPr/>
        </p:nvSpPr>
        <p:spPr bwMode="auto">
          <a:xfrm>
            <a:off x="900121" y="981079"/>
            <a:ext cx="7775575" cy="3831782"/>
          </a:xfrm>
          <a:prstGeom prst="rect">
            <a:avLst/>
          </a:prstGeom>
          <a:noFill/>
          <a:ln w="9525">
            <a:noFill/>
            <a:miter lim="800000"/>
            <a:headEnd/>
            <a:tailEnd/>
          </a:ln>
        </p:spPr>
        <p:txBody>
          <a:bodyPr lIns="91405" tIns="45702" rIns="91405" bIns="45702">
            <a:spAutoFit/>
          </a:bodyPr>
          <a:lstStyle/>
          <a:p>
            <a:pPr>
              <a:spcBef>
                <a:spcPct val="50000"/>
              </a:spcBef>
            </a:pPr>
            <a:r>
              <a:rPr lang="fr-FR"/>
              <a:t>La gestion des biens publics mondiaux connaît plusieurs limites qui conduisent à s’interroger sur l’opportunité d’une gouvernance mondiale.</a:t>
            </a:r>
          </a:p>
          <a:p>
            <a:pPr>
              <a:spcBef>
                <a:spcPct val="50000"/>
              </a:spcBef>
            </a:pPr>
            <a:r>
              <a:rPr lang="fr-FR"/>
              <a:t>Si une gouvernance mondiale semble nécessaire pour gérer les biens publics mondiaux y compris la finance, on peut s’interroger à nouveau sur le choix des modalités de concertation et d’action.</a:t>
            </a:r>
          </a:p>
          <a:p>
            <a:pPr>
              <a:spcBef>
                <a:spcPct val="50000"/>
              </a:spcBef>
            </a:pPr>
            <a:r>
              <a:rPr lang="fr-FR"/>
              <a:t>Quand comprendrons-nous enfin que les nations ont davantage intérêt à coopérer ensemble plutôt que de s’affronter ? Voilà le véritable changement tant espéré !</a:t>
            </a:r>
          </a:p>
          <a:p>
            <a:pPr>
              <a:spcBef>
                <a:spcPct val="50000"/>
              </a:spcBef>
            </a:pPr>
            <a:r>
              <a:rPr lang="fr-FR"/>
              <a:t> </a:t>
            </a:r>
          </a:p>
          <a:p>
            <a:pPr>
              <a:spcBef>
                <a:spcPct val="50000"/>
              </a:spcBef>
            </a:pPr>
            <a:endParaRPr lang="fr-FR"/>
          </a:p>
          <a:p>
            <a:pPr>
              <a:spcBef>
                <a:spcPct val="50000"/>
              </a:spcBef>
            </a:pPr>
            <a:endParaRPr lang="fr-FR"/>
          </a:p>
        </p:txBody>
      </p:sp>
      <p:sp>
        <p:nvSpPr>
          <p:cNvPr id="390150" name="Rectangle 6"/>
          <p:cNvSpPr>
            <a:spLocks noChangeArrowheads="1"/>
          </p:cNvSpPr>
          <p:nvPr/>
        </p:nvSpPr>
        <p:spPr bwMode="auto">
          <a:xfrm>
            <a:off x="899592" y="3573016"/>
            <a:ext cx="7588250" cy="707850"/>
          </a:xfrm>
          <a:prstGeom prst="rect">
            <a:avLst/>
          </a:prstGeom>
          <a:noFill/>
          <a:ln w="9525">
            <a:noFill/>
            <a:miter lim="800000"/>
            <a:headEnd/>
            <a:tailEnd/>
          </a:ln>
        </p:spPr>
        <p:txBody>
          <a:bodyPr lIns="91405" tIns="45702" rIns="91405" bIns="45702" anchor="ctr">
            <a:spAutoFit/>
          </a:bodyPr>
          <a:lstStyle/>
          <a:p>
            <a:r>
              <a:rPr lang="fr-FR" sz="2000" b="1" i="1" dirty="0"/>
              <a:t>« La difficulté n'est pas de comprendre les idées nouvelles, mais d'échapper aux idées anciennes »</a:t>
            </a:r>
            <a:r>
              <a:rPr lang="fr-FR" sz="2000" b="1" dirty="0"/>
              <a:t>  ( J.M. KEYNES)</a:t>
            </a:r>
          </a:p>
        </p:txBody>
      </p:sp>
      <p:sp>
        <p:nvSpPr>
          <p:cNvPr id="130053" name="Rectangle 7"/>
          <p:cNvSpPr>
            <a:spLocks noChangeArrowheads="1"/>
          </p:cNvSpPr>
          <p:nvPr/>
        </p:nvSpPr>
        <p:spPr bwMode="auto">
          <a:xfrm>
            <a:off x="395288" y="908050"/>
            <a:ext cx="8353425" cy="3529013"/>
          </a:xfrm>
          <a:prstGeom prst="rect">
            <a:avLst/>
          </a:prstGeom>
          <a:noFill/>
          <a:ln w="9525">
            <a:solidFill>
              <a:srgbClr val="FFFF00"/>
            </a:solidFill>
            <a:miter lim="800000"/>
            <a:headEnd/>
            <a:tailEnd/>
          </a:ln>
        </p:spPr>
        <p:txBody>
          <a:bodyPr wrap="none" lIns="91405" tIns="45702" rIns="91405" bIns="45702" anchor="ctr"/>
          <a:lstStyle/>
          <a:p>
            <a:endParaRPr lang="fr-FR"/>
          </a:p>
        </p:txBody>
      </p:sp>
      <p:sp>
        <p:nvSpPr>
          <p:cNvPr id="130054" name="Text Box 8"/>
          <p:cNvSpPr txBox="1">
            <a:spLocks noChangeArrowheads="1"/>
          </p:cNvSpPr>
          <p:nvPr/>
        </p:nvSpPr>
        <p:spPr bwMode="auto">
          <a:xfrm>
            <a:off x="2627313" y="4724409"/>
            <a:ext cx="2089150" cy="383741"/>
          </a:xfrm>
          <a:prstGeom prst="rect">
            <a:avLst/>
          </a:prstGeom>
          <a:noFill/>
          <a:ln w="9525">
            <a:noFill/>
            <a:miter lim="800000"/>
            <a:headEnd/>
            <a:tailEnd/>
          </a:ln>
        </p:spPr>
        <p:txBody>
          <a:bodyPr lIns="91405" tIns="45702" rIns="91405" bIns="45702">
            <a:spAutoFit/>
          </a:bodyPr>
          <a:lstStyle/>
          <a:p>
            <a:pPr>
              <a:spcBef>
                <a:spcPct val="50000"/>
              </a:spcBef>
            </a:pPr>
            <a:r>
              <a:rPr lang="fr-FR" dirty="0">
                <a:hlinkClick r:id="rId2"/>
              </a:rPr>
              <a:t>Vidéo</a:t>
            </a:r>
            <a:r>
              <a:rPr lang="fr-FR"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5349">
                                            <p:txEl>
                                              <p:pRg st="0" end="0"/>
                                            </p:txEl>
                                          </p:spTgt>
                                        </p:tgtEl>
                                        <p:attrNameLst>
                                          <p:attrName>style.visibility</p:attrName>
                                        </p:attrNameLst>
                                      </p:cBhvr>
                                      <p:to>
                                        <p:strVal val="visible"/>
                                      </p:to>
                                    </p:set>
                                    <p:animEffect transition="in" filter="checkerboard(across)">
                                      <p:cBhvr>
                                        <p:cTn id="7" dur="500"/>
                                        <p:tgtEl>
                                          <p:spTgt spid="1853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5349">
                                            <p:txEl>
                                              <p:pRg st="1" end="1"/>
                                            </p:txEl>
                                          </p:spTgt>
                                        </p:tgtEl>
                                        <p:attrNameLst>
                                          <p:attrName>style.visibility</p:attrName>
                                        </p:attrNameLst>
                                      </p:cBhvr>
                                      <p:to>
                                        <p:strVal val="visible"/>
                                      </p:to>
                                    </p:set>
                                    <p:animEffect transition="in" filter="checkerboard(across)">
                                      <p:cBhvr>
                                        <p:cTn id="12" dur="500"/>
                                        <p:tgtEl>
                                          <p:spTgt spid="1853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85349">
                                            <p:txEl>
                                              <p:pRg st="2" end="2"/>
                                            </p:txEl>
                                          </p:spTgt>
                                        </p:tgtEl>
                                        <p:attrNameLst>
                                          <p:attrName>style.visibility</p:attrName>
                                        </p:attrNameLst>
                                      </p:cBhvr>
                                      <p:to>
                                        <p:strVal val="visible"/>
                                      </p:to>
                                    </p:set>
                                    <p:animEffect transition="in" filter="checkerboard(across)">
                                      <p:cBhvr>
                                        <p:cTn id="17" dur="500"/>
                                        <p:tgtEl>
                                          <p:spTgt spid="1853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0" presetClass="entr" presetSubtype="0" fill="hold" nodeType="clickEffect">
                                  <p:stCondLst>
                                    <p:cond delay="0"/>
                                  </p:stCondLst>
                                  <p:iterate type="lt">
                                    <p:tmPct val="10000"/>
                                  </p:iterate>
                                  <p:childTnLst>
                                    <p:set>
                                      <p:cBhvr>
                                        <p:cTn id="21" dur="1" fill="hold">
                                          <p:stCondLst>
                                            <p:cond delay="0"/>
                                          </p:stCondLst>
                                        </p:cTn>
                                        <p:tgtEl>
                                          <p:spTgt spid="390150">
                                            <p:txEl>
                                              <p:pRg st="0" end="0"/>
                                            </p:txEl>
                                          </p:spTgt>
                                        </p:tgtEl>
                                        <p:attrNameLst>
                                          <p:attrName>style.visibility</p:attrName>
                                        </p:attrNameLst>
                                      </p:cBhvr>
                                      <p:to>
                                        <p:strVal val="visible"/>
                                      </p:to>
                                    </p:set>
                                    <p:animEffect transition="in" filter="fade">
                                      <p:cBhvr>
                                        <p:cTn id="22" dur="1000"/>
                                        <p:tgtEl>
                                          <p:spTgt spid="390150">
                                            <p:txEl>
                                              <p:pRg st="0" end="0"/>
                                            </p:txEl>
                                          </p:spTgt>
                                        </p:tgtEl>
                                      </p:cBhvr>
                                    </p:animEffect>
                                    <p:anim calcmode="lin" valueType="num">
                                      <p:cBhvr>
                                        <p:cTn id="23" dur="1000" fill="hold"/>
                                        <p:tgtEl>
                                          <p:spTgt spid="390150">
                                            <p:txEl>
                                              <p:pRg st="0" end="0"/>
                                            </p:txEl>
                                          </p:spTgt>
                                        </p:tgtEl>
                                        <p:attrNameLst>
                                          <p:attrName>ppt_x</p:attrName>
                                        </p:attrNameLst>
                                      </p:cBhvr>
                                      <p:tavLst>
                                        <p:tav tm="0">
                                          <p:val>
                                            <p:strVal val="#ppt_x-.1"/>
                                          </p:val>
                                        </p:tav>
                                        <p:tav tm="100000">
                                          <p:val>
                                            <p:strVal val="#ppt_x"/>
                                          </p:val>
                                        </p:tav>
                                      </p:tavLst>
                                    </p:anim>
                                    <p:anim calcmode="lin" valueType="num">
                                      <p:cBhvr>
                                        <p:cTn id="24" dur="1000" fill="hold"/>
                                        <p:tgtEl>
                                          <p:spTgt spid="39015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3071810"/>
            <a:ext cx="8286808" cy="1600438"/>
          </a:xfrm>
          <a:prstGeom prst="rect">
            <a:avLst/>
          </a:prstGeom>
        </p:spPr>
        <p:txBody>
          <a:bodyPr wrap="square">
            <a:spAutoFit/>
          </a:bodyPr>
          <a:lstStyle/>
          <a:p>
            <a:r>
              <a:rPr lang="fr-FR" sz="1400" b="1" dirty="0" smtClean="0">
                <a:latin typeface="Times New Roman" pitchFamily="18" charset="0"/>
                <a:cs typeface="Times New Roman" pitchFamily="18" charset="0"/>
              </a:rPr>
              <a:t>3. Commentez la phrase soulignée.</a:t>
            </a:r>
          </a:p>
          <a:p>
            <a:endParaRPr lang="fr-FR" sz="1400" b="1" dirty="0" smtClean="0">
              <a:latin typeface="Times New Roman" pitchFamily="18" charset="0"/>
              <a:cs typeface="Times New Roman" pitchFamily="18" charset="0"/>
            </a:endParaRPr>
          </a:p>
          <a:p>
            <a:r>
              <a:rPr lang="fr-FR" sz="1400" dirty="0" smtClean="0">
                <a:latin typeface="Times New Roman" pitchFamily="18" charset="0"/>
                <a:cs typeface="Times New Roman" pitchFamily="18" charset="0"/>
              </a:rPr>
              <a:t>En évitant le recours à des intermédiaires coûteux, en mettant en concurrence l’ensemble des offreurs et des demandeurs de capitaux – qui doivent ainsi modérer leurs prétentions –, en augmentant le nombre de prêteurs et d’emprunteurs potentiels, la globalisation financière a permis une réelle baisse du coût de financement des activités</a:t>
            </a:r>
          </a:p>
          <a:p>
            <a:endParaRPr lang="fr-FR" sz="1400" dirty="0">
              <a:latin typeface="Times New Roman" pitchFamily="18" charset="0"/>
              <a:cs typeface="Times New Roman" pitchFamily="18" charset="0"/>
            </a:endParaRPr>
          </a:p>
        </p:txBody>
      </p:sp>
      <p:sp>
        <p:nvSpPr>
          <p:cNvPr id="4" name="Rectangle 3"/>
          <p:cNvSpPr/>
          <p:nvPr/>
        </p:nvSpPr>
        <p:spPr>
          <a:xfrm>
            <a:off x="714348" y="142852"/>
            <a:ext cx="7715304" cy="2893100"/>
          </a:xfrm>
          <a:prstGeom prst="rect">
            <a:avLst/>
          </a:prstGeom>
        </p:spPr>
        <p:txBody>
          <a:bodyPr wrap="square">
            <a:spAutoFit/>
          </a:bodyPr>
          <a:lstStyle/>
          <a:p>
            <a:pPr algn="just"/>
            <a:r>
              <a:rPr lang="fr-FR" sz="1400" b="1" dirty="0" smtClean="0">
                <a:latin typeface="Times New Roman" pitchFamily="18" charset="0"/>
                <a:cs typeface="Times New Roman" pitchFamily="18" charset="0"/>
              </a:rPr>
              <a:t>Document 4, p. 32</a:t>
            </a:r>
          </a:p>
          <a:p>
            <a:pPr lvl="0" algn="just"/>
            <a:r>
              <a:rPr lang="fr-FR" sz="1400" b="1" dirty="0" smtClean="0">
                <a:latin typeface="Times New Roman" pitchFamily="18" charset="0"/>
                <a:cs typeface="Times New Roman" pitchFamily="18" charset="0"/>
              </a:rPr>
              <a:t>Quels sont les principaux exportateurs de capitaux ? les principaux importateurs ?</a:t>
            </a:r>
          </a:p>
          <a:p>
            <a:pPr lvl="0" algn="just"/>
            <a:endParaRPr lang="fr-FR" sz="1400" b="1" dirty="0" smtClean="0">
              <a:latin typeface="Times New Roman" pitchFamily="18" charset="0"/>
              <a:cs typeface="Times New Roman" pitchFamily="18" charset="0"/>
            </a:endParaRPr>
          </a:p>
          <a:p>
            <a:pPr algn="just"/>
            <a:r>
              <a:rPr lang="fr-FR" sz="1400" dirty="0" smtClean="0">
                <a:latin typeface="Times New Roman" pitchFamily="18" charset="0"/>
                <a:cs typeface="Times New Roman" pitchFamily="18" charset="0"/>
              </a:rPr>
              <a:t>Le tableau montre que les principaux flux sortants proviennent, dans l’ordre, de l’Union Européenne (dont l’Allemagne en premier), des États-Unis et de la Chine, alors que les principaux flux entrants sont à destination des États-Unis, de l’Union Européenne, de Hong-Kong et de la Chine (hors Hong-Kong).</a:t>
            </a:r>
          </a:p>
          <a:p>
            <a:pPr algn="just"/>
            <a:endParaRPr lang="fr-FR" sz="1400" dirty="0" smtClean="0">
              <a:latin typeface="Times New Roman" pitchFamily="18" charset="0"/>
              <a:cs typeface="Times New Roman" pitchFamily="18" charset="0"/>
            </a:endParaRPr>
          </a:p>
          <a:p>
            <a:pPr algn="just"/>
            <a:r>
              <a:rPr lang="fr-FR" sz="1400" b="1" dirty="0" smtClean="0">
                <a:latin typeface="Times New Roman" pitchFamily="18" charset="0"/>
                <a:cs typeface="Times New Roman" pitchFamily="18" charset="0"/>
              </a:rPr>
              <a:t>Par quoi cette mobilité des capitaux est-elle rendue possible ?</a:t>
            </a:r>
          </a:p>
          <a:p>
            <a:pPr algn="just"/>
            <a:endParaRPr lang="fr-FR" sz="1400" b="1" dirty="0" smtClean="0">
              <a:latin typeface="Times New Roman" pitchFamily="18" charset="0"/>
              <a:cs typeface="Times New Roman" pitchFamily="18" charset="0"/>
            </a:endParaRPr>
          </a:p>
          <a:p>
            <a:pPr algn="just"/>
            <a:r>
              <a:rPr lang="fr-FR" sz="1400" dirty="0" smtClean="0">
                <a:latin typeface="Times New Roman" pitchFamily="18" charset="0"/>
                <a:cs typeface="Times New Roman" pitchFamily="18" charset="0"/>
              </a:rPr>
              <a:t>Cette mobilité est rendue possible par le décloisonnement, la déréglementation et la désintermédiation des marchés de capitaux, c’est-à-dire par les politiques de libéralisation financière autorisant une meilleure mobilité géographique et sectorielle des capitaux en supprimant toute entrave à leur libre circulation.</a:t>
            </a:r>
            <a:endParaRPr lang="fr-FR" sz="1400" dirty="0">
              <a:latin typeface="Times New Roman" pitchFamily="18" charset="0"/>
              <a:cs typeface="Times New Roman" pitchFamily="18" charset="0"/>
            </a:endParaRPr>
          </a:p>
        </p:txBody>
      </p:sp>
      <p:sp>
        <p:nvSpPr>
          <p:cNvPr id="5" name="ZoneTexte 4"/>
          <p:cNvSpPr txBox="1"/>
          <p:nvPr/>
        </p:nvSpPr>
        <p:spPr>
          <a:xfrm>
            <a:off x="642910" y="4857760"/>
            <a:ext cx="7929618" cy="738664"/>
          </a:xfrm>
          <a:prstGeom prst="rect">
            <a:avLst/>
          </a:prstGeom>
          <a:noFill/>
        </p:spPr>
        <p:txBody>
          <a:bodyPr wrap="square" rtlCol="0">
            <a:spAutoFit/>
          </a:bodyPr>
          <a:lstStyle/>
          <a:p>
            <a:pPr algn="just"/>
            <a:r>
              <a:rPr lang="fr-FR" sz="1400" dirty="0" smtClean="0">
                <a:latin typeface="Times New Roman" pitchFamily="18" charset="0"/>
                <a:cs typeface="Times New Roman" pitchFamily="18" charset="0"/>
              </a:rPr>
              <a:t>4. la libre circulation des capitaux devrait amener à des transferts d’épargne des pays les plus riches (qui ont les taux d’épargne les plus élevés) vers les pays les plus pauvres (qui ont de forts besoins en investissement).</a:t>
            </a:r>
            <a:endParaRPr lang="fr-FR" sz="1400" dirty="0">
              <a:latin typeface="Times New Roman" pitchFamily="18" charset="0"/>
              <a:cs typeface="Times New Roman" pitchFamily="18" charset="0"/>
            </a:endParaRPr>
          </a:p>
        </p:txBody>
      </p:sp>
      <p:sp>
        <p:nvSpPr>
          <p:cNvPr id="6" name="Bouton d'action : Précédent 5">
            <a:hlinkClick r:id="rId2" action="ppaction://hlinksldjump" highlightClick="1"/>
          </p:cNvPr>
          <p:cNvSpPr/>
          <p:nvPr/>
        </p:nvSpPr>
        <p:spPr>
          <a:xfrm>
            <a:off x="7786710" y="5643578"/>
            <a:ext cx="285752" cy="28575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diamond(in)">
                                      <p:cBhvr>
                                        <p:cTn id="7" dur="20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7" end="7"/>
                                            </p:txEl>
                                          </p:spTgt>
                                        </p:tgtEl>
                                        <p:attrNameLst>
                                          <p:attrName>style.visibility</p:attrName>
                                        </p:attrNameLst>
                                      </p:cBhvr>
                                      <p:to>
                                        <p:strVal val="visible"/>
                                      </p:to>
                                    </p:set>
                                    <p:animEffect transition="in" filter="diamond(in)">
                                      <p:cBhvr>
                                        <p:cTn id="12" dur="2000"/>
                                        <p:tgtEl>
                                          <p:spTgt spid="4">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amond(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pic>
        <p:nvPicPr>
          <p:cNvPr id="4" name="charlie.mp4">
            <a:hlinkClick r:id="" action="ppaction://media"/>
          </p:cNvPr>
          <p:cNvPicPr>
            <a:picLocks noRot="1" noChangeAspect="1"/>
          </p:cNvPicPr>
          <p:nvPr>
            <a:videoFile r:link="rId1"/>
          </p:nvPr>
        </p:nvPicPr>
        <p:blipFill>
          <a:blip r:embed="rId3" cstate="print"/>
          <a:stretch>
            <a:fillRect/>
          </a:stretch>
        </p:blipFill>
        <p:spPr>
          <a:xfrm>
            <a:off x="2002446" y="1303741"/>
            <a:ext cx="5139109" cy="4248677"/>
          </a:xfrm>
          <a:prstGeom prst="rect">
            <a:avLst/>
          </a:prstGeom>
        </p:spPr>
      </p:pic>
      <p:sp>
        <p:nvSpPr>
          <p:cNvPr id="6" name="ZoneTexte 5"/>
          <p:cNvSpPr txBox="1"/>
          <p:nvPr/>
        </p:nvSpPr>
        <p:spPr>
          <a:xfrm>
            <a:off x="336192" y="441630"/>
            <a:ext cx="8807811" cy="439848"/>
          </a:xfrm>
          <a:prstGeom prst="rect">
            <a:avLst/>
          </a:prstGeom>
          <a:noFill/>
        </p:spPr>
        <p:txBody>
          <a:bodyPr wrap="square" lIns="100312" tIns="50157" rIns="100312" bIns="50157" rtlCol="0">
            <a:spAutoFit/>
          </a:bodyPr>
          <a:lstStyle/>
          <a:p>
            <a:r>
              <a:rPr lang="fr-FR" sz="2200" b="1" i="1" dirty="0"/>
              <a:t>« la liberté commence où la l’ignorance finit » Victor Hugo</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pic>
        <p:nvPicPr>
          <p:cNvPr id="729092" name="Image 1" descr="Les anti manuels d'économie de Bernard Maris"/>
          <p:cNvPicPr>
            <a:picLocks noChangeAspect="1" noChangeArrowheads="1"/>
          </p:cNvPicPr>
          <p:nvPr/>
        </p:nvPicPr>
        <p:blipFill>
          <a:blip r:embed="rId2" cstate="print"/>
          <a:srcRect/>
          <a:stretch>
            <a:fillRect/>
          </a:stretch>
        </p:blipFill>
        <p:spPr bwMode="auto">
          <a:xfrm>
            <a:off x="246785" y="0"/>
            <a:ext cx="2067923" cy="1634640"/>
          </a:xfrm>
          <a:prstGeom prst="rect">
            <a:avLst/>
          </a:prstGeom>
          <a:noFill/>
        </p:spPr>
      </p:pic>
      <p:pic>
        <p:nvPicPr>
          <p:cNvPr id="729091" name="Picture 3" descr="http://ecx.images-amazon.com/images/I/317KTfUxBYL._SY344_BO1,204,203,200_.jpg"/>
          <p:cNvPicPr>
            <a:picLocks noChangeAspect="1" noChangeArrowheads="1"/>
          </p:cNvPicPr>
          <p:nvPr/>
        </p:nvPicPr>
        <p:blipFill>
          <a:blip r:embed="rId3" cstate="print"/>
          <a:srcRect/>
          <a:stretch>
            <a:fillRect/>
          </a:stretch>
        </p:blipFill>
        <p:spPr bwMode="auto">
          <a:xfrm>
            <a:off x="8" y="1737089"/>
            <a:ext cx="1154292" cy="2212853"/>
          </a:xfrm>
          <a:prstGeom prst="rect">
            <a:avLst/>
          </a:prstGeom>
          <a:noFill/>
        </p:spPr>
      </p:pic>
      <p:pic>
        <p:nvPicPr>
          <p:cNvPr id="729090" name="Picture 2" descr="http://www.albin-michel.fr/images/couv/7/9/9/9782226186997g.jpg"/>
          <p:cNvPicPr>
            <a:picLocks noChangeAspect="1" noChangeArrowheads="1"/>
          </p:cNvPicPr>
          <p:nvPr/>
        </p:nvPicPr>
        <p:blipFill>
          <a:blip r:embed="rId4" cstate="print"/>
          <a:srcRect/>
          <a:stretch>
            <a:fillRect/>
          </a:stretch>
        </p:blipFill>
        <p:spPr bwMode="auto">
          <a:xfrm>
            <a:off x="1233231" y="1756106"/>
            <a:ext cx="1116970" cy="1923827"/>
          </a:xfrm>
          <a:prstGeom prst="rect">
            <a:avLst/>
          </a:prstGeom>
          <a:noFill/>
        </p:spPr>
      </p:pic>
      <p:pic>
        <p:nvPicPr>
          <p:cNvPr id="729089" name="il_fi" descr="http://ecx.images-amazon.com/images/I/31pmqpR0VdL._SY344_BO1,204,203,200_.jpg"/>
          <p:cNvPicPr>
            <a:picLocks noChangeAspect="1" noChangeArrowheads="1"/>
          </p:cNvPicPr>
          <p:nvPr/>
        </p:nvPicPr>
        <p:blipFill>
          <a:blip r:embed="rId5" cstate="print"/>
          <a:srcRect/>
          <a:stretch>
            <a:fillRect/>
          </a:stretch>
        </p:blipFill>
        <p:spPr bwMode="auto">
          <a:xfrm>
            <a:off x="170896" y="4098157"/>
            <a:ext cx="834692" cy="1778327"/>
          </a:xfrm>
          <a:prstGeom prst="rect">
            <a:avLst/>
          </a:prstGeom>
          <a:noFill/>
        </p:spPr>
      </p:pic>
      <p:sp>
        <p:nvSpPr>
          <p:cNvPr id="729093" name="Rectangle 5"/>
          <p:cNvSpPr>
            <a:spLocks noChangeArrowheads="1"/>
          </p:cNvSpPr>
          <p:nvPr/>
        </p:nvSpPr>
        <p:spPr bwMode="auto">
          <a:xfrm>
            <a:off x="2371448" y="480807"/>
            <a:ext cx="6772552" cy="551816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100312" tIns="50157" rIns="100312" bIns="50157" numCol="1" anchor="ctr" anchorCtr="0" compatLnSpc="1">
            <a:prstTxWarp prst="textNoShape">
              <a:avLst/>
            </a:prstTxWarp>
            <a:spAutoFit/>
          </a:bodyPr>
          <a:lstStyle/>
          <a:p>
            <a:pPr defTabSz="1003117" fontAlgn="base">
              <a:spcBef>
                <a:spcPct val="0"/>
              </a:spcBef>
              <a:spcAft>
                <a:spcPct val="0"/>
              </a:spcAft>
            </a:pPr>
            <a:r>
              <a:rPr lang="fr-FR" sz="2600" b="1" dirty="0">
                <a:solidFill>
                  <a:srgbClr val="333333"/>
                </a:solidFill>
                <a:latin typeface="Trebuchet MS" pitchFamily="34" charset="0"/>
                <a:ea typeface="Times New Roman" pitchFamily="18" charset="0"/>
                <a:cs typeface="Times New Roman" pitchFamily="18" charset="0"/>
              </a:rPr>
              <a:t>Bernard Maris : tu vas nous manquer !</a:t>
            </a:r>
            <a:r>
              <a:rPr lang="fr-FR" sz="1200" dirty="0">
                <a:solidFill>
                  <a:srgbClr val="333333"/>
                </a:solidFill>
                <a:latin typeface="Trebuchet MS" pitchFamily="34" charset="0"/>
                <a:ea typeface="Times New Roman" pitchFamily="18" charset="0"/>
                <a:cs typeface="Times New Roman" pitchFamily="18" charset="0"/>
              </a:rPr>
              <a:t/>
            </a:r>
            <a:br>
              <a:rPr lang="fr-FR" sz="1200" dirty="0">
                <a:solidFill>
                  <a:srgbClr val="333333"/>
                </a:solidFill>
                <a:latin typeface="Trebuchet MS" pitchFamily="34" charset="0"/>
                <a:ea typeface="Times New Roman" pitchFamily="18" charset="0"/>
                <a:cs typeface="Times New Roman" pitchFamily="18" charset="0"/>
              </a:rPr>
            </a:br>
            <a:r>
              <a:rPr lang="fr-FR" sz="1200" dirty="0">
                <a:solidFill>
                  <a:srgbClr val="333333"/>
                </a:solidFill>
                <a:latin typeface="Calibri"/>
                <a:ea typeface="Times New Roman" pitchFamily="18" charset="0"/>
                <a:cs typeface="Times New Roman" pitchFamily="18" charset="0"/>
              </a:rPr>
              <a:t> </a:t>
            </a:r>
            <a:r>
              <a:rPr lang="fr-FR" sz="3500" b="1" dirty="0">
                <a:solidFill>
                  <a:srgbClr val="333333"/>
                </a:solidFill>
                <a:ea typeface="Times New Roman" pitchFamily="18" charset="0"/>
                <a:cs typeface="Times New Roman" pitchFamily="18" charset="0"/>
              </a:rPr>
              <a:t>C</a:t>
            </a:r>
            <a:r>
              <a:rPr lang="fr-FR" sz="1300" dirty="0">
                <a:solidFill>
                  <a:srgbClr val="333333"/>
                </a:solidFill>
                <a:ea typeface="Times New Roman" pitchFamily="18" charset="0"/>
                <a:cs typeface="Times New Roman" pitchFamily="18" charset="0"/>
              </a:rPr>
              <a:t>ombien tu vas nous manquer </a:t>
            </a:r>
            <a:r>
              <a:rPr lang="fr-FR" sz="1300" b="1" dirty="0">
                <a:solidFill>
                  <a:srgbClr val="333333"/>
                </a:solidFill>
                <a:ea typeface="Times New Roman" pitchFamily="18" charset="0"/>
                <a:cs typeface="Times New Roman" pitchFamily="18" charset="0"/>
              </a:rPr>
              <a:t>Bernard</a:t>
            </a:r>
            <a:r>
              <a:rPr lang="fr-FR" sz="1300" dirty="0">
                <a:solidFill>
                  <a:srgbClr val="333333"/>
                </a:solidFill>
                <a:ea typeface="Times New Roman" pitchFamily="18" charset="0"/>
                <a:cs typeface="Times New Roman" pitchFamily="18" charset="0"/>
              </a:rPr>
              <a:t>. </a:t>
            </a:r>
          </a:p>
          <a:p>
            <a:pPr algn="just" defTabSz="1003117" eaLnBrk="0" fontAlgn="base" hangingPunct="0">
              <a:spcBef>
                <a:spcPct val="0"/>
              </a:spcBef>
              <a:spcAft>
                <a:spcPct val="0"/>
              </a:spcAft>
            </a:pPr>
            <a:endParaRPr lang="fr-FR" sz="1300" dirty="0">
              <a:solidFill>
                <a:schemeClr val="tx1"/>
              </a:solidFill>
              <a:cs typeface="Times New Roman" pitchFamily="18" charset="0"/>
            </a:endParaRPr>
          </a:p>
          <a:p>
            <a:pPr algn="just" defTabSz="1003117" eaLnBrk="0" fontAlgn="base" hangingPunct="0">
              <a:spcBef>
                <a:spcPct val="0"/>
              </a:spcBef>
              <a:spcAft>
                <a:spcPct val="0"/>
              </a:spcAft>
            </a:pPr>
            <a:r>
              <a:rPr lang="fr-FR" sz="1300" dirty="0">
                <a:solidFill>
                  <a:srgbClr val="333333"/>
                </a:solidFill>
                <a:ea typeface="Times New Roman" pitchFamily="18" charset="0"/>
                <a:cs typeface="Times New Roman" pitchFamily="18" charset="0"/>
              </a:rPr>
              <a:t>Economiste humaniste, chroniqueur à France Inter ainsi qu’à Charlie Hebdo sous le pseudonyme d’« Oncle Bernard »,  Bernard Maris docteur en économie et professeur d’université à Toulouse, agrégé d’économie avait une fine connaissance des grands auteurs en économie, mais aussi en littérature, philosophie, sociologie et psychanalyse.</a:t>
            </a:r>
          </a:p>
          <a:p>
            <a:pPr algn="just" defTabSz="1003117" eaLnBrk="0" fontAlgn="base" hangingPunct="0">
              <a:spcBef>
                <a:spcPct val="0"/>
              </a:spcBef>
              <a:spcAft>
                <a:spcPct val="0"/>
              </a:spcAft>
            </a:pPr>
            <a:endParaRPr lang="fr-FR" sz="1300" dirty="0">
              <a:solidFill>
                <a:schemeClr val="tx1"/>
              </a:solidFill>
              <a:cs typeface="Times New Roman" pitchFamily="18" charset="0"/>
            </a:endParaRPr>
          </a:p>
          <a:p>
            <a:pPr algn="just" defTabSz="1003117" eaLnBrk="0" fontAlgn="base" hangingPunct="0">
              <a:spcBef>
                <a:spcPct val="0"/>
              </a:spcBef>
              <a:spcAft>
                <a:spcPct val="0"/>
              </a:spcAft>
            </a:pPr>
            <a:r>
              <a:rPr lang="fr-FR" sz="1300" dirty="0">
                <a:solidFill>
                  <a:srgbClr val="333333"/>
                </a:solidFill>
                <a:ea typeface="Times New Roman" pitchFamily="18" charset="0"/>
                <a:cs typeface="Times New Roman" pitchFamily="18" charset="0"/>
              </a:rPr>
              <a:t>Grand spécialiste de Keynes il a permis à de nombreux enseignants en économie de comprendre la pensée Keynésienne. Je fais partie de ceux là. Je remercie Bernard Maris d’avoir écrit tous ses livres d’économie montrant que la science économique peut être humaniste et qu’elle ne se résume pas seulement à des modèles mathématiques et à la rationalité des agents économiques. Je remercie Bernard Maris pour nous avoir transmis de telles connaissances et de nous permettre d’en faire bénéficier à nos étudiants et à nos élèves. </a:t>
            </a:r>
          </a:p>
          <a:p>
            <a:pPr algn="just" defTabSz="1003117" eaLnBrk="0" fontAlgn="base" hangingPunct="0">
              <a:spcBef>
                <a:spcPct val="0"/>
              </a:spcBef>
              <a:spcAft>
                <a:spcPct val="0"/>
              </a:spcAft>
            </a:pPr>
            <a:endParaRPr lang="fr-FR" sz="1300" dirty="0">
              <a:solidFill>
                <a:schemeClr val="tx1"/>
              </a:solidFill>
              <a:cs typeface="Times New Roman" pitchFamily="18" charset="0"/>
            </a:endParaRPr>
          </a:p>
          <a:p>
            <a:pPr algn="just" defTabSz="1003117" eaLnBrk="0" fontAlgn="base" hangingPunct="0">
              <a:spcBef>
                <a:spcPct val="0"/>
              </a:spcBef>
              <a:spcAft>
                <a:spcPct val="0"/>
              </a:spcAft>
            </a:pPr>
            <a:r>
              <a:rPr lang="fr-FR" sz="1300" dirty="0">
                <a:solidFill>
                  <a:srgbClr val="333333"/>
                </a:solidFill>
                <a:ea typeface="Times New Roman" pitchFamily="18" charset="0"/>
                <a:cs typeface="Times New Roman" pitchFamily="18" charset="0"/>
              </a:rPr>
              <a:t>Mais Bernard Maris n’était pas seulement un polémiste utilisant son immense talent pour critiquer le capitalisme et l’accumulation de la richesse. C’était aussi un « intellectuel », un humoriste dont la vision du monde se nourrissait d’un humanisme unique qui savait nous montrer toutes les limites de l’économie dominante. </a:t>
            </a:r>
            <a:endParaRPr lang="fr-FR" sz="1300" dirty="0">
              <a:solidFill>
                <a:schemeClr val="tx1"/>
              </a:solidFill>
              <a:cs typeface="Times New Roman" pitchFamily="18" charset="0"/>
            </a:endParaRPr>
          </a:p>
          <a:p>
            <a:pPr algn="just" defTabSz="1003117" eaLnBrk="0" fontAlgn="base" hangingPunct="0">
              <a:spcBef>
                <a:spcPct val="0"/>
              </a:spcBef>
              <a:spcAft>
                <a:spcPct val="0"/>
              </a:spcAft>
            </a:pPr>
            <a:r>
              <a:rPr lang="fr-FR" sz="1300" dirty="0">
                <a:solidFill>
                  <a:srgbClr val="333333"/>
                </a:solidFill>
                <a:ea typeface="Times New Roman" pitchFamily="18" charset="0"/>
                <a:cs typeface="Times New Roman" pitchFamily="18" charset="0"/>
              </a:rPr>
              <a:t>Bernard Maris grand économiste humaniste, ton œuvre restera dans nos mémoires et continuera à habiter mes cours et celles de mes étudiants. </a:t>
            </a:r>
            <a:r>
              <a:rPr lang="fr-FR" sz="1300" b="1" i="1" dirty="0">
                <a:solidFill>
                  <a:srgbClr val="333333"/>
                </a:solidFill>
                <a:ea typeface="Times New Roman" pitchFamily="18" charset="0"/>
                <a:cs typeface="Times New Roman" pitchFamily="18" charset="0"/>
              </a:rPr>
              <a:t>Nous sommes tes petits neveux et nièces « oncle Bernard ».</a:t>
            </a:r>
            <a:endParaRPr lang="fr-FR" sz="1300" b="1" i="1" dirty="0">
              <a:solidFill>
                <a:schemeClr val="tx1"/>
              </a:solidFill>
              <a:cs typeface="Times New Roman" pitchFamily="18" charset="0"/>
            </a:endParaRPr>
          </a:p>
          <a:p>
            <a:pPr algn="just" defTabSz="1003117" eaLnBrk="0" fontAlgn="base" hangingPunct="0">
              <a:spcBef>
                <a:spcPct val="0"/>
              </a:spcBef>
              <a:spcAft>
                <a:spcPct val="0"/>
              </a:spcAft>
            </a:pPr>
            <a:r>
              <a:rPr lang="fr-FR" sz="1300" dirty="0">
                <a:solidFill>
                  <a:srgbClr val="333333"/>
                </a:solidFill>
                <a:ea typeface="Calibri" pitchFamily="34" charset="0"/>
                <a:cs typeface="Times New Roman" pitchFamily="18" charset="0"/>
              </a:rPr>
              <a:t>Mille pensées à ce héros de la liberté et à toute sa famille</a:t>
            </a:r>
            <a:r>
              <a:rPr lang="fr-FR" sz="1300" dirty="0">
                <a:solidFill>
                  <a:srgbClr val="333333"/>
                </a:solidFill>
                <a:latin typeface="Century Schoolbook" pitchFamily="18" charset="0"/>
                <a:ea typeface="Calibri" pitchFamily="34" charset="0"/>
                <a:cs typeface="Times New Roman" pitchFamily="18" charset="0"/>
              </a:rPr>
              <a:t>.  </a:t>
            </a:r>
            <a:endParaRPr lang="fr-FR" sz="1300" dirty="0">
              <a:solidFill>
                <a:schemeClr val="tx1"/>
              </a:solidFill>
              <a:latin typeface="Century Schoolbook" pitchFamily="18" charset="0"/>
              <a:cs typeface="Arial" pitchFamily="34" charset="0"/>
            </a:endParaRPr>
          </a:p>
          <a:p>
            <a:pPr defTabSz="1003117" eaLnBrk="0" fontAlgn="base" hangingPunct="0">
              <a:spcBef>
                <a:spcPct val="0"/>
              </a:spcBef>
              <a:spcAft>
                <a:spcPct val="0"/>
              </a:spcAft>
            </a:pPr>
            <a:endParaRPr lang="fr-FR" sz="2000" dirty="0">
              <a:solidFill>
                <a:schemeClr val="tx1"/>
              </a:solidFill>
              <a:latin typeface="Arial" pitchFamily="34" charset="0"/>
              <a:cs typeface="Arial" pitchFamily="34" charset="0"/>
            </a:endParaRPr>
          </a:p>
        </p:txBody>
      </p:sp>
      <p:sp>
        <p:nvSpPr>
          <p:cNvPr id="729094" name="Rectangle 6"/>
          <p:cNvSpPr>
            <a:spLocks noChangeArrowheads="1"/>
          </p:cNvSpPr>
          <p:nvPr/>
        </p:nvSpPr>
        <p:spPr bwMode="auto">
          <a:xfrm>
            <a:off x="1" y="5973637"/>
            <a:ext cx="202648" cy="378293"/>
          </a:xfrm>
          <a:prstGeom prst="rect">
            <a:avLst/>
          </a:prstGeom>
          <a:solidFill>
            <a:srgbClr val="EEEECC"/>
          </a:solidFill>
          <a:ln w="9525">
            <a:noFill/>
            <a:miter lim="800000"/>
            <a:headEnd/>
            <a:tailEnd/>
          </a:ln>
          <a:effectLst/>
        </p:spPr>
        <p:txBody>
          <a:bodyPr vert="horz" wrap="none" lIns="100312" tIns="50157" rIns="100312" bIns="50157" numCol="1" anchor="ctr" anchorCtr="0" compatLnSpc="1">
            <a:prstTxWarp prst="textNoShape">
              <a:avLst/>
            </a:prstTxWarp>
            <a:spAutoFit/>
          </a:bodyPr>
          <a:lstStyle/>
          <a:p>
            <a:endParaRPr lang="fr-FR"/>
          </a:p>
        </p:txBody>
      </p:sp>
      <p:sp>
        <p:nvSpPr>
          <p:cNvPr id="729095" name="Rectangle 7"/>
          <p:cNvSpPr>
            <a:spLocks noChangeArrowheads="1"/>
          </p:cNvSpPr>
          <p:nvPr/>
        </p:nvSpPr>
        <p:spPr bwMode="auto">
          <a:xfrm>
            <a:off x="1" y="8503024"/>
            <a:ext cx="202648" cy="409070"/>
          </a:xfrm>
          <a:prstGeom prst="rect">
            <a:avLst/>
          </a:prstGeom>
          <a:solidFill>
            <a:srgbClr val="EEEECC"/>
          </a:solidFill>
          <a:ln w="9525">
            <a:noFill/>
            <a:miter lim="800000"/>
            <a:headEnd/>
            <a:tailEnd/>
          </a:ln>
          <a:effectLst/>
        </p:spPr>
        <p:txBody>
          <a:bodyPr vert="horz" wrap="none" lIns="100312" tIns="50157" rIns="100312" bIns="50157" numCol="1" anchor="ctr" anchorCtr="0" compatLnSpc="1">
            <a:prstTxWarp prst="textNoShape">
              <a:avLst/>
            </a:prstTxWarp>
            <a:spAutoFit/>
          </a:bodyPr>
          <a:lstStyle/>
          <a:p>
            <a:pPr defTabSz="1003117" fontAlgn="base">
              <a:spcBef>
                <a:spcPct val="0"/>
              </a:spcBef>
              <a:spcAft>
                <a:spcPct val="0"/>
              </a:spcAft>
            </a:pPr>
            <a:endParaRPr lang="fr-FR" sz="2000" dirty="0">
              <a:latin typeface="Arial" pitchFamily="34" charset="0"/>
              <a:cs typeface="Arial" pitchFamily="34" charset="0"/>
            </a:endParaRPr>
          </a:p>
        </p:txBody>
      </p:sp>
      <p:sp>
        <p:nvSpPr>
          <p:cNvPr id="10" name="ZoneTexte 9"/>
          <p:cNvSpPr txBox="1"/>
          <p:nvPr/>
        </p:nvSpPr>
        <p:spPr>
          <a:xfrm>
            <a:off x="8" y="5938341"/>
            <a:ext cx="2295567" cy="965284"/>
          </a:xfrm>
          <a:prstGeom prst="rect">
            <a:avLst/>
          </a:prstGeom>
          <a:noFill/>
        </p:spPr>
        <p:txBody>
          <a:bodyPr wrap="square" lIns="100312" tIns="50157" rIns="100312" bIns="50157" rtlCol="0">
            <a:spAutoFit/>
          </a:bodyPr>
          <a:lstStyle/>
          <a:p>
            <a:r>
              <a:rPr lang="fr-FR" b="1" i="1" dirty="0" smtClean="0"/>
              <a:t>Bernard Maris a été abattu le 7 janvier 2015</a:t>
            </a:r>
            <a:endParaRPr lang="fr-FR" b="1" i="1" dirty="0"/>
          </a:p>
        </p:txBody>
      </p:sp>
      <p:sp>
        <p:nvSpPr>
          <p:cNvPr id="729097" name="AutoShape 9" descr="https://images-na.ssl-images-amazon.com/images/I/41y2%2BdtBwdL._UY250_.jpg"/>
          <p:cNvSpPr>
            <a:spLocks noChangeAspect="1" noChangeArrowheads="1"/>
          </p:cNvSpPr>
          <p:nvPr/>
        </p:nvSpPr>
        <p:spPr bwMode="auto">
          <a:xfrm>
            <a:off x="66921" y="-1327712"/>
            <a:ext cx="1605971" cy="2766066"/>
          </a:xfrm>
          <a:prstGeom prst="rect">
            <a:avLst/>
          </a:prstGeom>
          <a:noFill/>
        </p:spPr>
        <p:txBody>
          <a:bodyPr vert="horz" wrap="square" lIns="100312" tIns="50157" rIns="100312" bIns="50157" numCol="1" anchor="t" anchorCtr="0" compatLnSpc="1">
            <a:prstTxWarp prst="textNoShape">
              <a:avLst/>
            </a:prstTxWarp>
          </a:bodyPr>
          <a:lstStyle/>
          <a:p>
            <a:endParaRPr lang="fr-FR"/>
          </a:p>
        </p:txBody>
      </p:sp>
      <p:pic>
        <p:nvPicPr>
          <p:cNvPr id="729099" name="Picture 11" descr="http://idata.over-blog.com/4/04/44/26/Livres-17/plaidoyer-impossible.jpg"/>
          <p:cNvPicPr>
            <a:picLocks noChangeAspect="1" noChangeArrowheads="1"/>
          </p:cNvPicPr>
          <p:nvPr/>
        </p:nvPicPr>
        <p:blipFill>
          <a:blip r:embed="rId6" cstate="print"/>
          <a:srcRect/>
          <a:stretch>
            <a:fillRect/>
          </a:stretch>
        </p:blipFill>
        <p:spPr bwMode="auto">
          <a:xfrm>
            <a:off x="1157357" y="3847223"/>
            <a:ext cx="1124164" cy="1923827"/>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 y="3995683"/>
            <a:ext cx="9143999" cy="2862286"/>
          </a:xfrm>
          <a:prstGeom prst="rect">
            <a:avLst/>
          </a:prstGeom>
          <a:noFill/>
          <a:ln w="9525">
            <a:noFill/>
            <a:miter lim="800000"/>
            <a:headEnd/>
            <a:tailEnd/>
          </a:ln>
          <a:effectLst/>
        </p:spPr>
        <p:txBody>
          <a:bodyPr vert="horz" wrap="square" lIns="91405" tIns="45702" rIns="91405" bIns="45702" numCol="1" anchor="ctr" anchorCtr="0" compatLnSpc="1">
            <a:prstTxWarp prst="textNoShape">
              <a:avLst/>
            </a:prstTxWarp>
            <a:spAutoFit/>
          </a:bodyPr>
          <a:lstStyle/>
          <a:p>
            <a:pPr algn="just" defTabSz="914040">
              <a:tabLst>
                <a:tab pos="714095" algn="l"/>
              </a:tabLst>
            </a:pPr>
            <a:r>
              <a:rPr lang="fr-FR" sz="1500" dirty="0">
                <a:latin typeface="Times New Roman" pitchFamily="18" charset="0"/>
                <a:ea typeface="Times New Roman" pitchFamily="18" charset="0"/>
                <a:cs typeface="Times New Roman" pitchFamily="18" charset="0"/>
              </a:rPr>
              <a:t>Ces crédits bancaires ont fait gonfler la sphère immobilière, celle-ci gageant le risque des banques. Les banques d’affaires ont racheté des crédits immobiliers pariant sur une augmentation constante du marché immobilier.</a:t>
            </a:r>
          </a:p>
          <a:p>
            <a:pPr algn="just" defTabSz="914040">
              <a:tabLst>
                <a:tab pos="714095" algn="l"/>
              </a:tabLst>
            </a:pPr>
            <a:endParaRPr lang="fr-FR" sz="1500" dirty="0">
              <a:latin typeface="Times New Roman" pitchFamily="18" charset="0"/>
              <a:ea typeface="Times New Roman" pitchFamily="18" charset="0"/>
              <a:cs typeface="Times New Roman" pitchFamily="18" charset="0"/>
            </a:endParaRPr>
          </a:p>
          <a:p>
            <a:pPr algn="just" defTabSz="914040">
              <a:tabLst>
                <a:tab pos="714095" algn="l"/>
              </a:tabLst>
            </a:pPr>
            <a:r>
              <a:rPr lang="fr-FR" sz="1500" dirty="0">
                <a:latin typeface="Times New Roman" pitchFamily="18" charset="0"/>
                <a:ea typeface="Times New Roman" pitchFamily="18" charset="0"/>
                <a:cs typeface="Times New Roman" pitchFamily="18" charset="0"/>
              </a:rPr>
              <a:t>Ces prêts transformés en titres étaient proposés comme placements à des investisseurs, jusqu’au jour où la chute de l’immobilier a entrainé celle des titres devenus non rentables. Les investisseurs ont donc cessé d’acheter des titres ce qui a provoqué une crise des liquidités. Les banques se sont effondrées une à une comme des dominos.</a:t>
            </a:r>
          </a:p>
          <a:p>
            <a:pPr algn="just" defTabSz="914040">
              <a:tabLst>
                <a:tab pos="714095" algn="l"/>
              </a:tabLst>
            </a:pPr>
            <a:endParaRPr lang="fr-FR" sz="1500" dirty="0">
              <a:latin typeface="Times New Roman" pitchFamily="18" charset="0"/>
              <a:ea typeface="Times New Roman" pitchFamily="18" charset="0"/>
              <a:cs typeface="Times New Roman" pitchFamily="18" charset="0"/>
            </a:endParaRPr>
          </a:p>
          <a:p>
            <a:pPr algn="just" defTabSz="914040">
              <a:tabLst>
                <a:tab pos="714095" algn="l"/>
              </a:tabLst>
            </a:pPr>
            <a:r>
              <a:rPr lang="fr-FR" sz="1500" dirty="0">
                <a:latin typeface="Times New Roman" pitchFamily="18" charset="0"/>
                <a:ea typeface="Times New Roman" pitchFamily="18" charset="0"/>
                <a:cs typeface="Times New Roman" pitchFamily="18" charset="0"/>
              </a:rPr>
              <a:t>La faillite de </a:t>
            </a:r>
            <a:r>
              <a:rPr lang="fr-FR" sz="1500" dirty="0" err="1">
                <a:latin typeface="Times New Roman" pitchFamily="18" charset="0"/>
                <a:ea typeface="Times New Roman" pitchFamily="18" charset="0"/>
                <a:cs typeface="Times New Roman" pitchFamily="18" charset="0"/>
              </a:rPr>
              <a:t>Lehman</a:t>
            </a:r>
            <a:r>
              <a:rPr lang="fr-FR" sz="1500" dirty="0">
                <a:latin typeface="Times New Roman" pitchFamily="18" charset="0"/>
                <a:ea typeface="Times New Roman" pitchFamily="18" charset="0"/>
                <a:cs typeface="Times New Roman" pitchFamily="18" charset="0"/>
              </a:rPr>
              <a:t> </a:t>
            </a:r>
            <a:r>
              <a:rPr lang="fr-FR" sz="1500" dirty="0" err="1">
                <a:latin typeface="Times New Roman" pitchFamily="18" charset="0"/>
                <a:ea typeface="Times New Roman" pitchFamily="18" charset="0"/>
                <a:cs typeface="Times New Roman" pitchFamily="18" charset="0"/>
              </a:rPr>
              <a:t>Brothers</a:t>
            </a:r>
            <a:r>
              <a:rPr lang="fr-FR" sz="1500" dirty="0">
                <a:latin typeface="Times New Roman" pitchFamily="18" charset="0"/>
                <a:ea typeface="Times New Roman" pitchFamily="18" charset="0"/>
                <a:cs typeface="Times New Roman" pitchFamily="18" charset="0"/>
              </a:rPr>
              <a:t> a donné le coup d’envoi à la crise financière mondiale qui a touché l’Europe et plus particulièrement l’Espagne et la Grèce.  Mais les crédits immobiliers hypothécaires ne sont que la face visible de l’iceberg. </a:t>
            </a:r>
            <a:endParaRPr lang="fr-FR" sz="1500" dirty="0">
              <a:latin typeface="Times New Roman" pitchFamily="18" charset="0"/>
              <a:cs typeface="Times New Roman" pitchFamily="18" charset="0"/>
            </a:endParaRPr>
          </a:p>
          <a:p>
            <a:pPr algn="just" defTabSz="914040" eaLnBrk="0" hangingPunct="0">
              <a:tabLst>
                <a:tab pos="714095" algn="l"/>
              </a:tabLst>
            </a:pPr>
            <a:r>
              <a:rPr lang="fr-FR" sz="1500" b="1" dirty="0">
                <a:latin typeface="Times New Roman" pitchFamily="18" charset="0"/>
                <a:ea typeface="Times New Roman" pitchFamily="18" charset="0"/>
                <a:cs typeface="Times New Roman" pitchFamily="18" charset="0"/>
              </a:rPr>
              <a:t>La dette privée c'est-à-dire le crédit, fait fonctionner les rouages de l’économie faute de revenus suffisants des ménages. Voilà le cœur du problème de l’endettement privé. </a:t>
            </a:r>
            <a:endParaRPr lang="fr-FR" sz="15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diamond(in)">
                                      <p:cBhvr>
                                        <p:cTn id="12" dur="2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diamond(in)">
                                      <p:cBhvr>
                                        <p:cTn id="17" dur="2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diamond(in)">
                                      <p:cBhvr>
                                        <p:cTn id="2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t="20729" b="7517"/>
          <a:stretch>
            <a:fillRect/>
          </a:stretch>
        </p:blipFill>
        <p:spPr bwMode="auto">
          <a:xfrm>
            <a:off x="714348" y="214290"/>
            <a:ext cx="6768674" cy="2592985"/>
          </a:xfrm>
          <a:prstGeom prst="rect">
            <a:avLst/>
          </a:prstGeom>
          <a:noFill/>
          <a:ln w="12700" cap="sq">
            <a:noFill/>
            <a:miter lim="800000"/>
            <a:headEnd type="none" w="sm" len="sm"/>
            <a:tailEnd type="none" w="sm" len="sm"/>
          </a:ln>
        </p:spPr>
      </p:pic>
      <p:sp>
        <p:nvSpPr>
          <p:cNvPr id="3" name="ZoneTexte 2"/>
          <p:cNvSpPr txBox="1"/>
          <p:nvPr/>
        </p:nvSpPr>
        <p:spPr>
          <a:xfrm>
            <a:off x="3357554" y="2214554"/>
            <a:ext cx="1897027" cy="393265"/>
          </a:xfrm>
          <a:prstGeom prst="rect">
            <a:avLst/>
          </a:prstGeom>
          <a:solidFill>
            <a:schemeClr val="bg1"/>
          </a:solidFill>
        </p:spPr>
        <p:txBody>
          <a:bodyPr wrap="square" lIns="100312" tIns="50157" rIns="100312" bIns="50157" rtlCol="0">
            <a:spAutoFit/>
          </a:bodyPr>
          <a:lstStyle/>
          <a:p>
            <a:r>
              <a:rPr lang="fr-FR" b="1" dirty="0" smtClean="0"/>
              <a:t>Budget de l’Etat</a:t>
            </a:r>
            <a:endParaRPr lang="fr-FR" b="1" dirty="0"/>
          </a:p>
        </p:txBody>
      </p:sp>
      <p:sp>
        <p:nvSpPr>
          <p:cNvPr id="4" name="ZoneTexte 3"/>
          <p:cNvSpPr txBox="1"/>
          <p:nvPr/>
        </p:nvSpPr>
        <p:spPr>
          <a:xfrm>
            <a:off x="428596" y="3000372"/>
            <a:ext cx="8715404" cy="646331"/>
          </a:xfrm>
          <a:prstGeom prst="rect">
            <a:avLst/>
          </a:prstGeom>
          <a:noFill/>
        </p:spPr>
        <p:txBody>
          <a:bodyPr wrap="square" rtlCol="0">
            <a:spAutoFit/>
          </a:bodyPr>
          <a:lstStyle/>
          <a:p>
            <a:pPr>
              <a:buFont typeface="Arial" pitchFamily="34" charset="0"/>
              <a:buChar char="•"/>
            </a:pPr>
            <a:r>
              <a:rPr lang="fr-FR" dirty="0" smtClean="0"/>
              <a:t>Les impôts financent les dépenses publiques =&gt; moins d’impôts =&gt; moins de dépenses publiques=&gt; accroissement des inégalités.</a:t>
            </a:r>
            <a:endParaRPr lang="fr-FR"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t="20729" b="7517"/>
          <a:stretch>
            <a:fillRect/>
          </a:stretch>
        </p:blipFill>
        <p:spPr bwMode="auto">
          <a:xfrm>
            <a:off x="0" y="4500579"/>
            <a:ext cx="5429256" cy="1886827"/>
          </a:xfrm>
          <a:prstGeom prst="rect">
            <a:avLst/>
          </a:prstGeom>
          <a:noFill/>
          <a:ln w="12700" cap="sq">
            <a:noFill/>
            <a:miter lim="800000"/>
            <a:headEnd type="none" w="sm" len="sm"/>
            <a:tailEnd type="none" w="sm" len="sm"/>
          </a:ln>
        </p:spPr>
      </p:pic>
      <p:sp>
        <p:nvSpPr>
          <p:cNvPr id="7" name="ZoneTexte 6"/>
          <p:cNvSpPr txBox="1"/>
          <p:nvPr/>
        </p:nvSpPr>
        <p:spPr>
          <a:xfrm>
            <a:off x="1928794" y="6072215"/>
            <a:ext cx="1800200" cy="383741"/>
          </a:xfrm>
          <a:prstGeom prst="rect">
            <a:avLst/>
          </a:prstGeom>
          <a:solidFill>
            <a:schemeClr val="bg1"/>
          </a:solidFill>
        </p:spPr>
        <p:txBody>
          <a:bodyPr wrap="square" lIns="91405" tIns="45702" rIns="91405" bIns="45702" rtlCol="0">
            <a:spAutoFit/>
          </a:bodyPr>
          <a:lstStyle/>
          <a:p>
            <a:r>
              <a:rPr lang="fr-FR" b="1" dirty="0" smtClean="0"/>
              <a:t>Budget de l’Etat</a:t>
            </a:r>
            <a:endParaRPr lang="fr-FR" b="1" dirty="0"/>
          </a:p>
        </p:txBody>
      </p:sp>
      <p:cxnSp>
        <p:nvCxnSpPr>
          <p:cNvPr id="10" name="Connecteur droit avec flèche 9"/>
          <p:cNvCxnSpPr/>
          <p:nvPr/>
        </p:nvCxnSpPr>
        <p:spPr>
          <a:xfrm rot="16200000" flipV="1">
            <a:off x="2214553" y="5143512"/>
            <a:ext cx="714380" cy="428628"/>
          </a:xfrm>
          <a:prstGeom prst="straightConnector1">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357158" y="6488677"/>
            <a:ext cx="4572032" cy="383741"/>
          </a:xfrm>
          <a:prstGeom prst="rect">
            <a:avLst/>
          </a:prstGeom>
          <a:noFill/>
        </p:spPr>
        <p:txBody>
          <a:bodyPr wrap="square" lIns="91405" tIns="45702" rIns="91405" bIns="45702" rtlCol="0">
            <a:spAutoFit/>
          </a:bodyPr>
          <a:lstStyle/>
          <a:p>
            <a:r>
              <a:rPr lang="fr-FR" b="1" i="1" dirty="0" smtClean="0">
                <a:latin typeface="Times New Roman" pitchFamily="18" charset="0"/>
                <a:cs typeface="Times New Roman" pitchFamily="18" charset="0"/>
              </a:rPr>
              <a:t>Si les dépenses sont supérieures aux recettes</a:t>
            </a:r>
            <a:endParaRPr lang="fr-FR" b="1" i="1" dirty="0">
              <a:latin typeface="Times New Roman" pitchFamily="18" charset="0"/>
              <a:cs typeface="Times New Roman" pitchFamily="18" charset="0"/>
            </a:endParaRPr>
          </a:p>
        </p:txBody>
      </p:sp>
      <p:cxnSp>
        <p:nvCxnSpPr>
          <p:cNvPr id="13" name="Connecteur en angle 12"/>
          <p:cNvCxnSpPr>
            <a:stCxn id="11" idx="1"/>
          </p:cNvCxnSpPr>
          <p:nvPr/>
        </p:nvCxnSpPr>
        <p:spPr>
          <a:xfrm rot="10800000" flipH="1">
            <a:off x="357158" y="5715027"/>
            <a:ext cx="2357454" cy="965523"/>
          </a:xfrm>
          <a:prstGeom prst="bentConnector3">
            <a:avLst>
              <a:gd name="adj1" fmla="val -10218"/>
            </a:avLst>
          </a:prstGeom>
          <a:ln w="5715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1857356" y="4500570"/>
            <a:ext cx="928694" cy="500066"/>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fr-FR"/>
          </a:p>
        </p:txBody>
      </p:sp>
      <p:sp>
        <p:nvSpPr>
          <p:cNvPr id="16" name="ZoneTexte 15"/>
          <p:cNvSpPr txBox="1"/>
          <p:nvPr/>
        </p:nvSpPr>
        <p:spPr>
          <a:xfrm>
            <a:off x="7000195" y="3596289"/>
            <a:ext cx="1143008" cy="669752"/>
          </a:xfrm>
          <a:prstGeom prst="rect">
            <a:avLst/>
          </a:prstGeom>
          <a:solidFill>
            <a:schemeClr val="bg1"/>
          </a:solidFill>
        </p:spPr>
        <p:txBody>
          <a:bodyPr wrap="square" lIns="91405" tIns="45702" rIns="91405" bIns="45702" rtlCol="0">
            <a:spAutoFit/>
          </a:bodyPr>
          <a:lstStyle/>
          <a:p>
            <a:r>
              <a:rPr lang="fr-FR" b="1" dirty="0" smtClean="0">
                <a:latin typeface="Times New Roman" pitchFamily="18" charset="0"/>
                <a:cs typeface="Times New Roman" pitchFamily="18" charset="0"/>
              </a:rPr>
              <a:t>Marché financier</a:t>
            </a:r>
            <a:endParaRPr lang="fr-FR" b="1" dirty="0">
              <a:latin typeface="Times New Roman" pitchFamily="18" charset="0"/>
              <a:cs typeface="Times New Roman" pitchFamily="18" charset="0"/>
            </a:endParaRPr>
          </a:p>
        </p:txBody>
      </p:sp>
      <p:sp>
        <p:nvSpPr>
          <p:cNvPr id="18" name="Flèche courbée vers le bas 17"/>
          <p:cNvSpPr/>
          <p:nvPr/>
        </p:nvSpPr>
        <p:spPr>
          <a:xfrm>
            <a:off x="2357422" y="3643314"/>
            <a:ext cx="4214842" cy="6429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fr-FR">
              <a:solidFill>
                <a:schemeClr val="tx1"/>
              </a:solidFill>
            </a:endParaRPr>
          </a:p>
        </p:txBody>
      </p:sp>
      <p:sp>
        <p:nvSpPr>
          <p:cNvPr id="19" name="ZoneTexte 18"/>
          <p:cNvSpPr txBox="1"/>
          <p:nvPr/>
        </p:nvSpPr>
        <p:spPr>
          <a:xfrm>
            <a:off x="3857621" y="3714761"/>
            <a:ext cx="1643074" cy="383741"/>
          </a:xfrm>
          <a:prstGeom prst="rect">
            <a:avLst/>
          </a:prstGeom>
          <a:noFill/>
        </p:spPr>
        <p:txBody>
          <a:bodyPr wrap="square" lIns="91405" tIns="45702" rIns="91405" bIns="45702" rtlCol="0">
            <a:spAutoFit/>
          </a:bodyPr>
          <a:lstStyle/>
          <a:p>
            <a:r>
              <a:rPr lang="fr-FR" dirty="0" smtClean="0">
                <a:latin typeface="Times New Roman" pitchFamily="18" charset="0"/>
                <a:cs typeface="Times New Roman" pitchFamily="18" charset="0"/>
              </a:rPr>
              <a:t>Financement </a:t>
            </a:r>
            <a:endParaRPr lang="fr-FR" dirty="0">
              <a:latin typeface="Times New Roman" pitchFamily="18" charset="0"/>
              <a:cs typeface="Times New Roman" pitchFamily="18" charset="0"/>
            </a:endParaRPr>
          </a:p>
        </p:txBody>
      </p:sp>
      <p:sp>
        <p:nvSpPr>
          <p:cNvPr id="20" name="Flèche courbée vers le haut 19"/>
          <p:cNvSpPr/>
          <p:nvPr/>
        </p:nvSpPr>
        <p:spPr>
          <a:xfrm rot="10971171">
            <a:off x="2443387" y="3100353"/>
            <a:ext cx="4034678" cy="683866"/>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fr-FR">
              <a:solidFill>
                <a:schemeClr val="tx1"/>
              </a:solidFill>
            </a:endParaRPr>
          </a:p>
        </p:txBody>
      </p:sp>
      <p:sp>
        <p:nvSpPr>
          <p:cNvPr id="21" name="ZoneTexte 20"/>
          <p:cNvSpPr txBox="1"/>
          <p:nvPr/>
        </p:nvSpPr>
        <p:spPr>
          <a:xfrm>
            <a:off x="7572396" y="6488677"/>
            <a:ext cx="1571604" cy="383741"/>
          </a:xfrm>
          <a:prstGeom prst="rect">
            <a:avLst/>
          </a:prstGeom>
          <a:noFill/>
        </p:spPr>
        <p:txBody>
          <a:bodyPr wrap="square" lIns="91405" tIns="45702" rIns="91405" bIns="45702" rtlCol="0">
            <a:spAutoFit/>
          </a:bodyPr>
          <a:lstStyle/>
          <a:p>
            <a:r>
              <a:rPr lang="fr-FR" b="1" dirty="0" smtClean="0">
                <a:latin typeface="Times New Roman" pitchFamily="18" charset="0"/>
                <a:cs typeface="Times New Roman" pitchFamily="18" charset="0"/>
              </a:rPr>
              <a:t>Créanciers </a:t>
            </a:r>
            <a:endParaRPr lang="fr-FR" b="1" dirty="0">
              <a:latin typeface="Times New Roman" pitchFamily="18" charset="0"/>
              <a:cs typeface="Times New Roman" pitchFamily="18" charset="0"/>
            </a:endParaRPr>
          </a:p>
        </p:txBody>
      </p:sp>
      <p:sp>
        <p:nvSpPr>
          <p:cNvPr id="22" name="ZoneTexte 21"/>
          <p:cNvSpPr txBox="1"/>
          <p:nvPr/>
        </p:nvSpPr>
        <p:spPr>
          <a:xfrm>
            <a:off x="3491880" y="3068970"/>
            <a:ext cx="1857388" cy="383741"/>
          </a:xfrm>
          <a:prstGeom prst="rect">
            <a:avLst/>
          </a:prstGeom>
          <a:noFill/>
        </p:spPr>
        <p:txBody>
          <a:bodyPr wrap="square" lIns="91405" tIns="45702" rIns="91405" bIns="45702" rtlCol="0">
            <a:spAutoFit/>
          </a:bodyPr>
          <a:lstStyle/>
          <a:p>
            <a:r>
              <a:rPr lang="fr-FR" dirty="0" smtClean="0"/>
              <a:t>Dette + intérêts </a:t>
            </a:r>
            <a:endParaRPr lang="fr-FR" dirty="0"/>
          </a:p>
        </p:txBody>
      </p:sp>
      <p:sp>
        <p:nvSpPr>
          <p:cNvPr id="25" name="Flèche vers le bas 24"/>
          <p:cNvSpPr/>
          <p:nvPr/>
        </p:nvSpPr>
        <p:spPr>
          <a:xfrm>
            <a:off x="1259665" y="2350226"/>
            <a:ext cx="659016" cy="1592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fr-FR" dirty="0"/>
          </a:p>
        </p:txBody>
      </p:sp>
      <p:sp>
        <p:nvSpPr>
          <p:cNvPr id="30" name="Rectangle à coins arrondis 29"/>
          <p:cNvSpPr/>
          <p:nvPr/>
        </p:nvSpPr>
        <p:spPr>
          <a:xfrm>
            <a:off x="5436096" y="4293096"/>
            <a:ext cx="3707904" cy="2564904"/>
          </a:xfrm>
          <a:prstGeom prst="roundRect">
            <a:avLst/>
          </a:prstGeom>
          <a:noFill/>
          <a:ln w="285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fr-FR"/>
          </a:p>
        </p:txBody>
      </p:sp>
      <p:pic>
        <p:nvPicPr>
          <p:cNvPr id="31" name="Image 30"/>
          <p:cNvPicPr/>
          <p:nvPr/>
        </p:nvPicPr>
        <p:blipFill>
          <a:blip r:embed="rId3" cstate="print"/>
          <a:srcRect l="11511" t="20656" r="44489" b="38331"/>
          <a:stretch>
            <a:fillRect/>
          </a:stretch>
        </p:blipFill>
        <p:spPr bwMode="auto">
          <a:xfrm>
            <a:off x="5786422" y="5357825"/>
            <a:ext cx="3000428" cy="1187148"/>
          </a:xfrm>
          <a:prstGeom prst="rect">
            <a:avLst/>
          </a:prstGeom>
          <a:noFill/>
          <a:ln w="9525">
            <a:noFill/>
            <a:miter lim="800000"/>
            <a:headEnd/>
            <a:tailEnd/>
          </a:ln>
        </p:spPr>
      </p:pic>
      <p:pic>
        <p:nvPicPr>
          <p:cNvPr id="33" name="Image 32"/>
          <p:cNvPicPr/>
          <p:nvPr/>
        </p:nvPicPr>
        <p:blipFill>
          <a:blip r:embed="rId4" cstate="print"/>
          <a:srcRect l="10163" t="15082" r="42972" b="36393"/>
          <a:stretch>
            <a:fillRect/>
          </a:stretch>
        </p:blipFill>
        <p:spPr bwMode="auto">
          <a:xfrm>
            <a:off x="5572132" y="4429132"/>
            <a:ext cx="3214710" cy="1357321"/>
          </a:xfrm>
          <a:prstGeom prst="rect">
            <a:avLst/>
          </a:prstGeom>
          <a:noFill/>
          <a:ln w="9525">
            <a:noFill/>
            <a:miter lim="800000"/>
            <a:headEnd/>
            <a:tailEnd/>
          </a:ln>
        </p:spPr>
      </p:pic>
      <p:pic>
        <p:nvPicPr>
          <p:cNvPr id="23" name="Image 22" descr="DETTE PUBLIQUE 2016.jpeg"/>
          <p:cNvPicPr>
            <a:picLocks noChangeAspect="1"/>
          </p:cNvPicPr>
          <p:nvPr/>
        </p:nvPicPr>
        <p:blipFill>
          <a:blip r:embed="rId5" cstate="print"/>
          <a:srcRect l="44179" t="64939" r="4388" b="15301"/>
          <a:stretch>
            <a:fillRect/>
          </a:stretch>
        </p:blipFill>
        <p:spPr>
          <a:xfrm>
            <a:off x="6" y="0"/>
            <a:ext cx="5214942" cy="2715336"/>
          </a:xfrm>
          <a:prstGeom prst="rect">
            <a:avLst/>
          </a:prstGeom>
        </p:spPr>
      </p:pic>
      <p:sp>
        <p:nvSpPr>
          <p:cNvPr id="24" name="ZoneTexte 23"/>
          <p:cNvSpPr txBox="1"/>
          <p:nvPr/>
        </p:nvSpPr>
        <p:spPr>
          <a:xfrm>
            <a:off x="0" y="3071810"/>
            <a:ext cx="1500166" cy="1200329"/>
          </a:xfrm>
          <a:prstGeom prst="rect">
            <a:avLst/>
          </a:prstGeom>
          <a:noFill/>
        </p:spPr>
        <p:txBody>
          <a:bodyPr wrap="square" rtlCol="0">
            <a:spAutoFit/>
          </a:bodyPr>
          <a:lstStyle/>
          <a:p>
            <a:r>
              <a:rPr lang="fr-FR" dirty="0" smtClean="0">
                <a:latin typeface="Times New Roman" pitchFamily="18" charset="0"/>
                <a:cs typeface="Times New Roman" pitchFamily="18" charset="0"/>
              </a:rPr>
              <a:t>Endettement sur le marché financier = dette publique</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par>
                                <p:cTn id="8" presetID="8"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2000"/>
                                        <p:tgtEl>
                                          <p:spTgt spid="10"/>
                                        </p:tgtEl>
                                      </p:cBhvr>
                                    </p:animEffect>
                                  </p:childTnLst>
                                </p:cTn>
                              </p:par>
                              <p:par>
                                <p:cTn id="11" presetID="8"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amond(in)">
                                      <p:cBhvr>
                                        <p:cTn id="13" dur="2000"/>
                                        <p:tgtEl>
                                          <p:spTgt spid="13"/>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amond(in)">
                                      <p:cBhvr>
                                        <p:cTn id="16" dur="2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1"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4)">
                                      <p:cBhvr>
                                        <p:cTn id="21" dur="2000"/>
                                        <p:tgtEl>
                                          <p:spTgt spid="14"/>
                                        </p:tgtEl>
                                      </p:cBhvr>
                                    </p:animEffect>
                                  </p:childTnLst>
                                </p:cTn>
                              </p:par>
                              <p:par>
                                <p:cTn id="22" presetID="21"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4)">
                                      <p:cBhvr>
                                        <p:cTn id="24" dur="2000"/>
                                        <p:tgtEl>
                                          <p:spTgt spid="10"/>
                                        </p:tgtEl>
                                      </p:cBhvr>
                                    </p:animEffect>
                                  </p:childTnLst>
                                </p:cTn>
                              </p:par>
                              <p:par>
                                <p:cTn id="25" presetID="21"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4)">
                                      <p:cBhvr>
                                        <p:cTn id="27" dur="2000"/>
                                        <p:tgtEl>
                                          <p:spTgt spid="13"/>
                                        </p:tgtEl>
                                      </p:cBhvr>
                                    </p:animEffect>
                                  </p:childTnLst>
                                </p:cTn>
                              </p:par>
                              <p:par>
                                <p:cTn id="28" presetID="21" presetClass="entr" presetSubtype="4" fill="hold" grpId="1"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heel(4)">
                                      <p:cBhvr>
                                        <p:cTn id="30" dur="2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amond(in)">
                                      <p:cBhvr>
                                        <p:cTn id="35" dur="2000"/>
                                        <p:tgtEl>
                                          <p:spTgt spid="1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diamond(in)">
                                      <p:cBhvr>
                                        <p:cTn id="38" dur="2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amond(in)">
                                      <p:cBhvr>
                                        <p:cTn id="43" dur="2000"/>
                                        <p:tgtEl>
                                          <p:spTgt spid="20"/>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amond(in)">
                                      <p:cBhvr>
                                        <p:cTn id="46" dur="20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diamond(in)">
                                      <p:cBhvr>
                                        <p:cTn id="51" dur="20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amond(in)">
                                      <p:cBhvr>
                                        <p:cTn id="56" dur="20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8"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amond(in)">
                                      <p:cBhvr>
                                        <p:cTn id="6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animBg="1"/>
      <p:bldP spid="14" grpId="1" animBg="1"/>
      <p:bldP spid="18" grpId="0" animBg="1"/>
      <p:bldP spid="19" grpId="0"/>
      <p:bldP spid="20" grpId="0" animBg="1"/>
      <p:bldP spid="22" grpId="0"/>
      <p:bldP spid="2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dirty="0"/>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158</a:t>
            </a:fld>
            <a:endParaRPr lang="fr-FR" dirty="0"/>
          </a:p>
        </p:txBody>
      </p:sp>
      <p:pic>
        <p:nvPicPr>
          <p:cNvPr id="4" name="Image 3" descr="DETTE PUBLIQUE 2016.jpeg"/>
          <p:cNvPicPr>
            <a:picLocks noChangeAspect="1"/>
          </p:cNvPicPr>
          <p:nvPr/>
        </p:nvPicPr>
        <p:blipFill>
          <a:blip r:embed="rId2" cstate="print"/>
          <a:srcRect l="10064" t="64939" r="4388" b="3659"/>
          <a:stretch>
            <a:fillRect/>
          </a:stretch>
        </p:blipFill>
        <p:spPr>
          <a:xfrm>
            <a:off x="470047" y="856540"/>
            <a:ext cx="8673953" cy="4315093"/>
          </a:xfrm>
          <a:prstGeom prst="rect">
            <a:avLst/>
          </a:prstGeom>
        </p:spPr>
      </p:pic>
      <p:sp>
        <p:nvSpPr>
          <p:cNvPr id="5" name="Flèche vers le bas 4"/>
          <p:cNvSpPr/>
          <p:nvPr/>
        </p:nvSpPr>
        <p:spPr>
          <a:xfrm>
            <a:off x="3969756" y="5005668"/>
            <a:ext cx="752804" cy="5808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239" tIns="50120" rIns="100239" bIns="50120" rtlCol="0" anchor="ctr"/>
          <a:lstStyle/>
          <a:p>
            <a:pPr algn="ctr"/>
            <a:endParaRPr lang="fr-FR"/>
          </a:p>
        </p:txBody>
      </p:sp>
      <p:sp>
        <p:nvSpPr>
          <p:cNvPr id="6" name="ZoneTexte 5"/>
          <p:cNvSpPr txBox="1"/>
          <p:nvPr/>
        </p:nvSpPr>
        <p:spPr>
          <a:xfrm>
            <a:off x="1937184" y="5669532"/>
            <a:ext cx="5420192" cy="393265"/>
          </a:xfrm>
          <a:prstGeom prst="rect">
            <a:avLst/>
          </a:prstGeom>
          <a:noFill/>
        </p:spPr>
        <p:txBody>
          <a:bodyPr wrap="square" lIns="100239" tIns="50120" rIns="100239" bIns="50120" rtlCol="0">
            <a:spAutoFit/>
          </a:bodyPr>
          <a:lstStyle/>
          <a:p>
            <a:r>
              <a:rPr lang="fr-FR" dirty="0" smtClean="0"/>
              <a:t>Baisse du déficit =&gt; diminution de la dette publique ?</a:t>
            </a:r>
            <a:endParaRPr lang="fr-FR"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cstate="print"/>
          <a:srcRect l="31945" r="3307" b="17377"/>
          <a:stretch>
            <a:fillRect/>
          </a:stretch>
        </p:blipFill>
        <p:spPr bwMode="auto">
          <a:xfrm>
            <a:off x="1857364" y="1643051"/>
            <a:ext cx="5429287" cy="3857652"/>
          </a:xfrm>
          <a:prstGeom prst="rect">
            <a:avLst/>
          </a:prstGeom>
          <a:noFill/>
          <a:ln w="9525">
            <a:noFill/>
            <a:miter lim="800000"/>
            <a:headEnd/>
            <a:tailEnd/>
          </a:ln>
        </p:spPr>
      </p:pic>
      <p:sp>
        <p:nvSpPr>
          <p:cNvPr id="5" name="ZoneTexte 4"/>
          <p:cNvSpPr txBox="1"/>
          <p:nvPr/>
        </p:nvSpPr>
        <p:spPr>
          <a:xfrm>
            <a:off x="4214810" y="9"/>
            <a:ext cx="4929190" cy="1241775"/>
          </a:xfrm>
          <a:prstGeom prst="rect">
            <a:avLst/>
          </a:prstGeom>
          <a:noFill/>
        </p:spPr>
        <p:txBody>
          <a:bodyPr wrap="square" lIns="91405" tIns="45702" rIns="91405" bIns="45702" rtlCol="0">
            <a:spAutoFit/>
          </a:bodyPr>
          <a:lstStyle/>
          <a:p>
            <a:r>
              <a:rPr lang="fr-FR" dirty="0" smtClean="0">
                <a:latin typeface="Times New Roman" pitchFamily="18" charset="0"/>
                <a:cs typeface="Times New Roman" pitchFamily="18" charset="0"/>
              </a:rPr>
              <a:t>Poids de la dette se mesure par le :</a:t>
            </a:r>
          </a:p>
          <a:p>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Ratio =&gt; </a:t>
            </a:r>
            <a:r>
              <a:rPr lang="fr-FR" b="1" dirty="0" smtClean="0">
                <a:latin typeface="Times New Roman" pitchFamily="18" charset="0"/>
                <a:cs typeface="Times New Roman" pitchFamily="18" charset="0"/>
              </a:rPr>
              <a:t>Dette publique / PIB</a:t>
            </a:r>
          </a:p>
          <a:p>
            <a:endParaRPr lang="fr-FR" dirty="0">
              <a:latin typeface="Times New Roman" pitchFamily="18" charset="0"/>
              <a:cs typeface="Times New Roman" pitchFamily="18" charset="0"/>
            </a:endParaRPr>
          </a:p>
        </p:txBody>
      </p:sp>
      <p:sp>
        <p:nvSpPr>
          <p:cNvPr id="6" name="ZoneTexte 5"/>
          <p:cNvSpPr txBox="1"/>
          <p:nvPr/>
        </p:nvSpPr>
        <p:spPr>
          <a:xfrm>
            <a:off x="1643044" y="1"/>
            <a:ext cx="2786050" cy="830960"/>
          </a:xfrm>
          <a:prstGeom prst="rect">
            <a:avLst/>
          </a:prstGeom>
          <a:noFill/>
        </p:spPr>
        <p:txBody>
          <a:bodyPr wrap="square" lIns="91405" tIns="45702" rIns="91405" bIns="45702" rtlCol="0">
            <a:spAutoFit/>
          </a:bodyPr>
          <a:lstStyle/>
          <a:p>
            <a:r>
              <a:rPr lang="fr-FR" sz="2400" b="1" i="1" dirty="0" err="1">
                <a:cs typeface="Times New Roman" pitchFamily="18" charset="0"/>
              </a:rPr>
              <a:t>Soutenabilité</a:t>
            </a:r>
            <a:r>
              <a:rPr lang="fr-FR" sz="2400" b="1" i="1" dirty="0">
                <a:cs typeface="Times New Roman" pitchFamily="18" charset="0"/>
              </a:rPr>
              <a:t> de la dette :</a:t>
            </a:r>
          </a:p>
        </p:txBody>
      </p:sp>
      <p:sp>
        <p:nvSpPr>
          <p:cNvPr id="7" name="Flèche droite 6"/>
          <p:cNvSpPr/>
          <p:nvPr/>
        </p:nvSpPr>
        <p:spPr>
          <a:xfrm>
            <a:off x="3000364" y="714356"/>
            <a:ext cx="714380"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fr-FR"/>
          </a:p>
        </p:txBody>
      </p:sp>
      <p:sp>
        <p:nvSpPr>
          <p:cNvPr id="8" name="ZoneTexte 7"/>
          <p:cNvSpPr txBox="1"/>
          <p:nvPr/>
        </p:nvSpPr>
        <p:spPr>
          <a:xfrm>
            <a:off x="281019" y="5669537"/>
            <a:ext cx="5143536" cy="383741"/>
          </a:xfrm>
          <a:prstGeom prst="rect">
            <a:avLst/>
          </a:prstGeom>
        </p:spPr>
        <p:style>
          <a:lnRef idx="1">
            <a:schemeClr val="accent4"/>
          </a:lnRef>
          <a:fillRef idx="2">
            <a:schemeClr val="accent4"/>
          </a:fillRef>
          <a:effectRef idx="1">
            <a:schemeClr val="accent4"/>
          </a:effectRef>
          <a:fontRef idx="minor">
            <a:schemeClr val="dk1"/>
          </a:fontRef>
        </p:style>
        <p:txBody>
          <a:bodyPr wrap="square" lIns="91405" tIns="45702" rIns="91405" bIns="45702" rtlCol="0">
            <a:spAutoFit/>
          </a:bodyPr>
          <a:lstStyle/>
          <a:p>
            <a:r>
              <a:rPr lang="fr-FR" b="1" dirty="0" smtClean="0">
                <a:latin typeface="Times New Roman" pitchFamily="18" charset="0"/>
                <a:cs typeface="Times New Roman" pitchFamily="18" charset="0"/>
              </a:rPr>
              <a:t>(Taux d’intérêt – taux de croissance) x Dette/PIB</a:t>
            </a:r>
            <a:endParaRPr lang="fr-FR" b="1" dirty="0">
              <a:latin typeface="Times New Roman" pitchFamily="18" charset="0"/>
              <a:cs typeface="Times New Roman" pitchFamily="18" charset="0"/>
            </a:endParaRPr>
          </a:p>
        </p:txBody>
      </p:sp>
      <p:sp>
        <p:nvSpPr>
          <p:cNvPr id="9" name="Accolade fermante 8"/>
          <p:cNvSpPr/>
          <p:nvPr/>
        </p:nvSpPr>
        <p:spPr>
          <a:xfrm rot="5400000">
            <a:off x="1783337" y="5937171"/>
            <a:ext cx="331930" cy="626480"/>
          </a:xfrm>
          <a:prstGeom prst="rightBrace">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lIns="100312" tIns="50157" rIns="100312" bIns="50157" rtlCol="0" anchor="ctr"/>
          <a:lstStyle/>
          <a:p>
            <a:pPr algn="ctr"/>
            <a:endParaRPr lang="fr-FR"/>
          </a:p>
        </p:txBody>
      </p:sp>
      <p:sp>
        <p:nvSpPr>
          <p:cNvPr id="10" name="ZoneTexte 9"/>
          <p:cNvSpPr txBox="1"/>
          <p:nvPr/>
        </p:nvSpPr>
        <p:spPr>
          <a:xfrm>
            <a:off x="1109099" y="6416374"/>
            <a:ext cx="2107852" cy="393265"/>
          </a:xfrm>
          <a:prstGeom prst="rect">
            <a:avLst/>
          </a:prstGeom>
          <a:noFill/>
        </p:spPr>
        <p:txBody>
          <a:bodyPr wrap="square" lIns="100312" tIns="50157" rIns="100312" bIns="50157" rtlCol="0">
            <a:spAutoFit/>
          </a:bodyPr>
          <a:lstStyle/>
          <a:p>
            <a:r>
              <a:rPr lang="fr-FR" dirty="0" smtClean="0"/>
              <a:t>Écart à surveiller</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4)">
                                      <p:cBhvr>
                                        <p:cTn id="17" dur="2000"/>
                                        <p:tgtEl>
                                          <p:spTgt spid="9"/>
                                        </p:tgtEl>
                                      </p:cBhvr>
                                    </p:animEffect>
                                  </p:childTnLst>
                                </p:cTn>
                              </p:par>
                              <p:par>
                                <p:cTn id="18" presetID="21"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4)">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6"/>
          <p:cNvSpPr>
            <a:spLocks noChangeArrowheads="1"/>
          </p:cNvSpPr>
          <p:nvPr/>
        </p:nvSpPr>
        <p:spPr bwMode="auto">
          <a:xfrm>
            <a:off x="1403350" y="4506916"/>
            <a:ext cx="5832475" cy="1657350"/>
          </a:xfrm>
          <a:prstGeom prst="rect">
            <a:avLst/>
          </a:prstGeom>
          <a:noFill/>
          <a:ln w="38100">
            <a:solidFill>
              <a:srgbClr val="0000FF"/>
            </a:solidFill>
            <a:miter lim="800000"/>
            <a:headEnd/>
            <a:tailEnd/>
          </a:ln>
        </p:spPr>
        <p:txBody>
          <a:bodyPr lIns="91405" tIns="45702" rIns="91405" bIns="45702"/>
          <a:lstStyle/>
          <a:p>
            <a:endParaRPr lang="fr-FR"/>
          </a:p>
        </p:txBody>
      </p:sp>
      <p:pic>
        <p:nvPicPr>
          <p:cNvPr id="36869" name="Picture 7" descr="Sans titre6"/>
          <p:cNvPicPr>
            <a:picLocks noChangeAspect="1" noChangeArrowheads="1"/>
          </p:cNvPicPr>
          <p:nvPr/>
        </p:nvPicPr>
        <p:blipFill>
          <a:blip r:embed="rId2" cstate="print"/>
          <a:srcRect t="18279" r="2400" b="38820"/>
          <a:stretch>
            <a:fillRect/>
          </a:stretch>
        </p:blipFill>
        <p:spPr bwMode="auto">
          <a:xfrm>
            <a:off x="1476375" y="4581534"/>
            <a:ext cx="5715000" cy="1484313"/>
          </a:xfrm>
          <a:prstGeom prst="rect">
            <a:avLst/>
          </a:prstGeom>
          <a:noFill/>
          <a:ln w="9525">
            <a:solidFill>
              <a:srgbClr val="000000"/>
            </a:solidFill>
            <a:prstDash val="dashDot"/>
            <a:miter lim="800000"/>
            <a:headEnd/>
            <a:tailEnd/>
          </a:ln>
        </p:spPr>
      </p:pic>
      <p:pic>
        <p:nvPicPr>
          <p:cNvPr id="36870" name="Picture 13" descr="MCj02801280000[1]"/>
          <p:cNvPicPr>
            <a:picLocks noChangeAspect="1" noChangeArrowheads="1"/>
          </p:cNvPicPr>
          <p:nvPr/>
        </p:nvPicPr>
        <p:blipFill>
          <a:blip r:embed="rId3" cstate="print"/>
          <a:srcRect/>
          <a:stretch>
            <a:fillRect/>
          </a:stretch>
        </p:blipFill>
        <p:spPr bwMode="auto">
          <a:xfrm>
            <a:off x="1403350" y="3068638"/>
            <a:ext cx="585788" cy="766762"/>
          </a:xfrm>
          <a:prstGeom prst="rect">
            <a:avLst/>
          </a:prstGeom>
          <a:noFill/>
          <a:ln w="9525">
            <a:noFill/>
            <a:miter lim="800000"/>
            <a:headEnd/>
            <a:tailEnd/>
          </a:ln>
        </p:spPr>
      </p:pic>
      <p:pic>
        <p:nvPicPr>
          <p:cNvPr id="36871" name="Picture 11" descr="MCj02801280000[1]"/>
          <p:cNvPicPr>
            <a:picLocks noChangeAspect="1" noChangeArrowheads="1"/>
          </p:cNvPicPr>
          <p:nvPr/>
        </p:nvPicPr>
        <p:blipFill>
          <a:blip r:embed="rId3" cstate="print"/>
          <a:srcRect/>
          <a:stretch>
            <a:fillRect/>
          </a:stretch>
        </p:blipFill>
        <p:spPr bwMode="auto">
          <a:xfrm>
            <a:off x="6084170" y="2780936"/>
            <a:ext cx="587375" cy="766763"/>
          </a:xfrm>
          <a:prstGeom prst="rect">
            <a:avLst/>
          </a:prstGeom>
          <a:noFill/>
          <a:ln w="9525">
            <a:noFill/>
            <a:miter lim="800000"/>
            <a:headEnd/>
            <a:tailEnd/>
          </a:ln>
        </p:spPr>
      </p:pic>
      <p:sp>
        <p:nvSpPr>
          <p:cNvPr id="36872" name="Text Box 30"/>
          <p:cNvSpPr txBox="1">
            <a:spLocks noChangeArrowheads="1"/>
          </p:cNvSpPr>
          <p:nvPr/>
        </p:nvSpPr>
        <p:spPr bwMode="auto">
          <a:xfrm>
            <a:off x="685808" y="2492380"/>
            <a:ext cx="1712913" cy="500904"/>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115060" tIns="57530" rIns="115060" bIns="57530">
            <a:spAutoFit/>
          </a:bodyPr>
          <a:lstStyle/>
          <a:p>
            <a:r>
              <a:rPr lang="fr-FR" sz="2500" dirty="0">
                <a:solidFill>
                  <a:srgbClr val="000000"/>
                </a:solidFill>
                <a:latin typeface="Times New Roman" pitchFamily="18" charset="0"/>
                <a:ea typeface="Times New Roman" pitchFamily="18" charset="0"/>
                <a:cs typeface="Times New Roman" pitchFamily="18" charset="0"/>
              </a:rPr>
              <a:t>BANQUE</a:t>
            </a:r>
            <a:endParaRPr lang="fr-FR" dirty="0">
              <a:latin typeface="Times New Roman" pitchFamily="18" charset="0"/>
              <a:ea typeface="Times New Roman" pitchFamily="18" charset="0"/>
              <a:cs typeface="Times New Roman" pitchFamily="18" charset="0"/>
            </a:endParaRPr>
          </a:p>
        </p:txBody>
      </p:sp>
      <p:sp>
        <p:nvSpPr>
          <p:cNvPr id="36873" name="Text Box 14"/>
          <p:cNvSpPr txBox="1">
            <a:spLocks noChangeArrowheads="1"/>
          </p:cNvSpPr>
          <p:nvPr/>
        </p:nvSpPr>
        <p:spPr bwMode="auto">
          <a:xfrm>
            <a:off x="4067176" y="2351089"/>
            <a:ext cx="2089000" cy="885625"/>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lIns="115060" tIns="57530" rIns="115060" bIns="57530">
            <a:spAutoFit/>
          </a:bodyPr>
          <a:lstStyle/>
          <a:p>
            <a:r>
              <a:rPr lang="fr-FR" sz="2500" dirty="0">
                <a:solidFill>
                  <a:srgbClr val="000000"/>
                </a:solidFill>
                <a:latin typeface="Times New Roman" pitchFamily="18" charset="0"/>
                <a:ea typeface="Times New Roman" pitchFamily="18" charset="0"/>
                <a:cs typeface="Times New Roman" pitchFamily="18" charset="0"/>
              </a:rPr>
              <a:t>MARCHE FINANCIER</a:t>
            </a:r>
            <a:endParaRPr lang="fr-FR" dirty="0">
              <a:latin typeface="Times New Roman" pitchFamily="18" charset="0"/>
              <a:ea typeface="Times New Roman" pitchFamily="18" charset="0"/>
              <a:cs typeface="Times New Roman" pitchFamily="18" charset="0"/>
            </a:endParaRPr>
          </a:p>
        </p:txBody>
      </p:sp>
      <p:sp>
        <p:nvSpPr>
          <p:cNvPr id="53258" name="Text Box 10"/>
          <p:cNvSpPr txBox="1">
            <a:spLocks noChangeArrowheads="1"/>
          </p:cNvSpPr>
          <p:nvPr/>
        </p:nvSpPr>
        <p:spPr bwMode="auto">
          <a:xfrm>
            <a:off x="6" y="3645024"/>
            <a:ext cx="1460874" cy="549108"/>
          </a:xfrm>
          <a:prstGeom prst="rect">
            <a:avLst/>
          </a:prstGeom>
          <a:noFill/>
          <a:ln w="9525">
            <a:noFill/>
            <a:miter lim="800000"/>
            <a:headEnd/>
            <a:tailEnd/>
          </a:ln>
        </p:spPr>
        <p:txBody>
          <a:bodyPr lIns="91357" tIns="45683" rIns="91357" bIns="45683"/>
          <a:lstStyle/>
          <a:p>
            <a:r>
              <a:rPr lang="fr-FR" sz="1300" b="1" dirty="0">
                <a:latin typeface="Arial" charset="0"/>
                <a:cs typeface="Times New Roman" pitchFamily="18" charset="0"/>
              </a:rPr>
              <a:t>FINANCEMENT INDIRECT</a:t>
            </a:r>
            <a:endParaRPr lang="fr-FR" b="1" dirty="0">
              <a:latin typeface="Arial" charset="0"/>
            </a:endParaRPr>
          </a:p>
        </p:txBody>
      </p:sp>
      <p:sp>
        <p:nvSpPr>
          <p:cNvPr id="53260" name="Text Box 12"/>
          <p:cNvSpPr txBox="1">
            <a:spLocks noChangeArrowheads="1"/>
          </p:cNvSpPr>
          <p:nvPr/>
        </p:nvSpPr>
        <p:spPr bwMode="auto">
          <a:xfrm>
            <a:off x="3923936" y="3717032"/>
            <a:ext cx="2055813" cy="342900"/>
          </a:xfrm>
          <a:prstGeom prst="rect">
            <a:avLst/>
          </a:prstGeom>
          <a:noFill/>
          <a:ln w="9525">
            <a:noFill/>
            <a:miter lim="800000"/>
            <a:headEnd/>
            <a:tailEnd/>
          </a:ln>
        </p:spPr>
        <p:txBody>
          <a:bodyPr lIns="91357" tIns="45683" rIns="91357" bIns="45683"/>
          <a:lstStyle/>
          <a:p>
            <a:r>
              <a:rPr lang="fr-FR" sz="1300" b="1" dirty="0">
                <a:latin typeface="Arial" charset="0"/>
                <a:cs typeface="Times New Roman" pitchFamily="18" charset="0"/>
              </a:rPr>
              <a:t>FINANCEMENT DIRECT</a:t>
            </a:r>
            <a:endParaRPr lang="fr-FR" b="1" dirty="0">
              <a:latin typeface="Arial" charset="0"/>
            </a:endParaRPr>
          </a:p>
        </p:txBody>
      </p:sp>
      <p:pic>
        <p:nvPicPr>
          <p:cNvPr id="36876" name="Picture 10" descr="argent_64"/>
          <p:cNvPicPr>
            <a:picLocks noChangeAspect="1" noChangeArrowheads="1" noCrop="1"/>
          </p:cNvPicPr>
          <p:nvPr/>
        </p:nvPicPr>
        <p:blipFill>
          <a:blip r:embed="rId4" cstate="print"/>
          <a:srcRect/>
          <a:stretch>
            <a:fillRect/>
          </a:stretch>
        </p:blipFill>
        <p:spPr bwMode="auto">
          <a:xfrm rot="10800000">
            <a:off x="1908176" y="3716338"/>
            <a:ext cx="1277938" cy="1089026"/>
          </a:xfrm>
          <a:prstGeom prst="rect">
            <a:avLst/>
          </a:prstGeom>
          <a:noFill/>
          <a:ln w="9525">
            <a:noFill/>
            <a:miter lim="800000"/>
            <a:headEnd/>
            <a:tailEnd/>
          </a:ln>
        </p:spPr>
      </p:pic>
      <p:pic>
        <p:nvPicPr>
          <p:cNvPr id="36877" name="Picture 8" descr="argent_64"/>
          <p:cNvPicPr>
            <a:picLocks noChangeAspect="1" noChangeArrowheads="1" noCrop="1"/>
          </p:cNvPicPr>
          <p:nvPr/>
        </p:nvPicPr>
        <p:blipFill>
          <a:blip r:embed="rId4" cstate="print"/>
          <a:srcRect/>
          <a:stretch>
            <a:fillRect/>
          </a:stretch>
        </p:blipFill>
        <p:spPr bwMode="auto">
          <a:xfrm rot="10800000">
            <a:off x="6012165" y="3573020"/>
            <a:ext cx="1223963" cy="1042988"/>
          </a:xfrm>
          <a:prstGeom prst="rect">
            <a:avLst/>
          </a:prstGeom>
          <a:noFill/>
          <a:ln w="9525">
            <a:noFill/>
            <a:miter lim="800000"/>
            <a:headEnd/>
            <a:tailEnd/>
          </a:ln>
        </p:spPr>
      </p:pic>
      <p:sp>
        <p:nvSpPr>
          <p:cNvPr id="53264" name="Text Box 16"/>
          <p:cNvSpPr txBox="1">
            <a:spLocks noChangeArrowheads="1"/>
          </p:cNvSpPr>
          <p:nvPr/>
        </p:nvSpPr>
        <p:spPr bwMode="auto">
          <a:xfrm>
            <a:off x="539555" y="3068961"/>
            <a:ext cx="798513" cy="576262"/>
          </a:xfrm>
          <a:prstGeom prst="rect">
            <a:avLst/>
          </a:prstGeom>
          <a:noFill/>
          <a:ln w="9525">
            <a:noFill/>
            <a:miter lim="800000"/>
            <a:headEnd/>
            <a:tailEnd/>
          </a:ln>
        </p:spPr>
        <p:txBody>
          <a:bodyPr lIns="91357" tIns="45683" rIns="91357" bIns="45683"/>
          <a:lstStyle/>
          <a:p>
            <a:endParaRPr lang="fr-FR" sz="1300" b="1" dirty="0">
              <a:latin typeface="Arial" charset="0"/>
              <a:cs typeface="Times New Roman" pitchFamily="18" charset="0"/>
            </a:endParaRPr>
          </a:p>
          <a:p>
            <a:pPr eaLnBrk="0" hangingPunct="0"/>
            <a:r>
              <a:rPr lang="fr-FR" sz="1300" b="1" dirty="0">
                <a:latin typeface="Arial" charset="0"/>
                <a:cs typeface="Times New Roman" pitchFamily="18" charset="0"/>
              </a:rPr>
              <a:t>CREDIT </a:t>
            </a:r>
            <a:endParaRPr lang="fr-FR" b="1" dirty="0">
              <a:latin typeface="Arial" charset="0"/>
            </a:endParaRPr>
          </a:p>
        </p:txBody>
      </p:sp>
      <p:sp>
        <p:nvSpPr>
          <p:cNvPr id="36880" name="Rectangle 18"/>
          <p:cNvSpPr>
            <a:spLocks noChangeArrowheads="1"/>
          </p:cNvSpPr>
          <p:nvPr/>
        </p:nvSpPr>
        <p:spPr bwMode="auto">
          <a:xfrm>
            <a:off x="400052" y="48113"/>
            <a:ext cx="1815631" cy="2092566"/>
          </a:xfrm>
          <a:prstGeom prst="rect">
            <a:avLst/>
          </a:prstGeom>
          <a:noFill/>
          <a:ln w="9525">
            <a:noFill/>
            <a:miter lim="800000"/>
            <a:headEnd/>
            <a:tailEnd/>
          </a:ln>
        </p:spPr>
        <p:txBody>
          <a:bodyPr wrap="none" lIns="899004" tIns="899004" rIns="899004" bIns="899004" anchor="ctr">
            <a:spAutoFit/>
          </a:bodyPr>
          <a:lstStyle/>
          <a:p>
            <a:endParaRPr lang="fr-FR">
              <a:latin typeface="Arial" charset="0"/>
            </a:endParaRPr>
          </a:p>
        </p:txBody>
      </p:sp>
      <p:sp>
        <p:nvSpPr>
          <p:cNvPr id="36881" name="Rectangle 19"/>
          <p:cNvSpPr>
            <a:spLocks noChangeArrowheads="1"/>
          </p:cNvSpPr>
          <p:nvPr/>
        </p:nvSpPr>
        <p:spPr bwMode="auto">
          <a:xfrm>
            <a:off x="400058" y="1041977"/>
            <a:ext cx="184563" cy="815533"/>
          </a:xfrm>
          <a:prstGeom prst="rect">
            <a:avLst/>
          </a:prstGeom>
          <a:noFill/>
          <a:ln w="9525">
            <a:noFill/>
            <a:miter lim="800000"/>
            <a:headEnd/>
            <a:tailEnd/>
          </a:ln>
        </p:spPr>
        <p:txBody>
          <a:bodyPr wrap="none" lIns="91357" tIns="45683" rIns="91357" bIns="45683" anchor="ctr">
            <a:spAutoFit/>
          </a:bodyPr>
          <a:lstStyle/>
          <a:p>
            <a:r>
              <a:rPr lang="fr-FR" sz="1100" dirty="0">
                <a:latin typeface="Arial" charset="0"/>
              </a:rPr>
              <a:t/>
            </a:r>
            <a:br>
              <a:rPr lang="fr-FR" sz="1100" dirty="0">
                <a:latin typeface="Arial" charset="0"/>
              </a:rPr>
            </a:br>
            <a:endParaRPr lang="fr-FR" dirty="0">
              <a:latin typeface="Arial" charset="0"/>
            </a:endParaRPr>
          </a:p>
          <a:p>
            <a:pPr eaLnBrk="0" hangingPunct="0"/>
            <a:endParaRPr lang="fr-FR" dirty="0">
              <a:latin typeface="Arial" charset="0"/>
            </a:endParaRPr>
          </a:p>
        </p:txBody>
      </p:sp>
      <p:sp>
        <p:nvSpPr>
          <p:cNvPr id="36882" name="Rectangle 20"/>
          <p:cNvSpPr>
            <a:spLocks noChangeArrowheads="1"/>
          </p:cNvSpPr>
          <p:nvPr/>
        </p:nvSpPr>
        <p:spPr bwMode="auto">
          <a:xfrm>
            <a:off x="400058" y="1846862"/>
            <a:ext cx="184563" cy="646256"/>
          </a:xfrm>
          <a:prstGeom prst="rect">
            <a:avLst/>
          </a:prstGeom>
          <a:noFill/>
          <a:ln w="9525">
            <a:noFill/>
            <a:miter lim="800000"/>
            <a:headEnd/>
            <a:tailEnd/>
          </a:ln>
        </p:spPr>
        <p:txBody>
          <a:bodyPr wrap="none" lIns="91357" tIns="45683" rIns="91357" bIns="45683" anchor="ctr">
            <a:spAutoFit/>
          </a:bodyPr>
          <a:lstStyle/>
          <a:p>
            <a:endParaRPr lang="fr-FR">
              <a:latin typeface="Arial" charset="0"/>
            </a:endParaRPr>
          </a:p>
          <a:p>
            <a:pPr eaLnBrk="0" hangingPunct="0"/>
            <a:endParaRPr lang="fr-FR">
              <a:latin typeface="Arial" charset="0"/>
            </a:endParaRPr>
          </a:p>
        </p:txBody>
      </p:sp>
      <p:sp>
        <p:nvSpPr>
          <p:cNvPr id="36883" name="Rectangle 21"/>
          <p:cNvSpPr>
            <a:spLocks noChangeArrowheads="1"/>
          </p:cNvSpPr>
          <p:nvPr/>
        </p:nvSpPr>
        <p:spPr bwMode="auto">
          <a:xfrm>
            <a:off x="827096" y="3539398"/>
            <a:ext cx="184563" cy="369257"/>
          </a:xfrm>
          <a:prstGeom prst="rect">
            <a:avLst/>
          </a:prstGeom>
          <a:noFill/>
          <a:ln w="9525">
            <a:noFill/>
            <a:miter lim="800000"/>
            <a:headEnd/>
            <a:tailEnd/>
          </a:ln>
        </p:spPr>
        <p:txBody>
          <a:bodyPr wrap="none" lIns="91357" tIns="45683" rIns="91357" bIns="45683" anchor="ctr">
            <a:spAutoFit/>
          </a:bodyPr>
          <a:lstStyle/>
          <a:p>
            <a:endParaRPr lang="fr-FR">
              <a:latin typeface="Arial" charset="0"/>
            </a:endParaRPr>
          </a:p>
        </p:txBody>
      </p:sp>
      <p:sp>
        <p:nvSpPr>
          <p:cNvPr id="36884" name="Rectangle 23"/>
          <p:cNvSpPr>
            <a:spLocks noChangeArrowheads="1"/>
          </p:cNvSpPr>
          <p:nvPr/>
        </p:nvSpPr>
        <p:spPr bwMode="auto">
          <a:xfrm>
            <a:off x="400058" y="2492952"/>
            <a:ext cx="184563" cy="815533"/>
          </a:xfrm>
          <a:prstGeom prst="rect">
            <a:avLst/>
          </a:prstGeom>
          <a:noFill/>
          <a:ln w="9525">
            <a:noFill/>
            <a:miter lim="800000"/>
            <a:headEnd/>
            <a:tailEnd/>
          </a:ln>
        </p:spPr>
        <p:txBody>
          <a:bodyPr wrap="none" lIns="91357" tIns="45683" rIns="91357" bIns="45683" anchor="ctr">
            <a:spAutoFit/>
          </a:bodyPr>
          <a:lstStyle/>
          <a:p>
            <a:r>
              <a:rPr lang="fr-FR" sz="1100" dirty="0">
                <a:latin typeface="Arial" charset="0"/>
              </a:rPr>
              <a:t/>
            </a:r>
            <a:br>
              <a:rPr lang="fr-FR" sz="1100" dirty="0">
                <a:latin typeface="Arial" charset="0"/>
              </a:rPr>
            </a:br>
            <a:endParaRPr lang="fr-FR" dirty="0">
              <a:latin typeface="Arial" charset="0"/>
            </a:endParaRPr>
          </a:p>
          <a:p>
            <a:pPr eaLnBrk="0" hangingPunct="0"/>
            <a:endParaRPr lang="fr-FR" dirty="0">
              <a:latin typeface="Arial" charset="0"/>
            </a:endParaRPr>
          </a:p>
        </p:txBody>
      </p:sp>
      <p:sp>
        <p:nvSpPr>
          <p:cNvPr id="36885" name="Rectangle 24"/>
          <p:cNvSpPr>
            <a:spLocks noChangeArrowheads="1"/>
          </p:cNvSpPr>
          <p:nvPr/>
        </p:nvSpPr>
        <p:spPr bwMode="auto">
          <a:xfrm>
            <a:off x="281023" y="3613907"/>
            <a:ext cx="184563" cy="846311"/>
          </a:xfrm>
          <a:prstGeom prst="rect">
            <a:avLst/>
          </a:prstGeom>
          <a:noFill/>
          <a:ln w="9525">
            <a:noFill/>
            <a:miter lim="800000"/>
            <a:headEnd/>
            <a:tailEnd/>
          </a:ln>
        </p:spPr>
        <p:txBody>
          <a:bodyPr wrap="none" lIns="91357" tIns="45683" rIns="91357" bIns="45683" anchor="ctr">
            <a:spAutoFit/>
          </a:bodyPr>
          <a:lstStyle/>
          <a:p>
            <a:endParaRPr lang="fr-FR" dirty="0">
              <a:latin typeface="Arial" charset="0"/>
            </a:endParaRPr>
          </a:p>
          <a:p>
            <a:pPr eaLnBrk="0" hangingPunct="0"/>
            <a:r>
              <a:rPr lang="fr-FR" sz="1300" dirty="0">
                <a:latin typeface="Arial" charset="0"/>
                <a:cs typeface="Times New Roman" pitchFamily="18" charset="0"/>
              </a:rPr>
              <a:t/>
            </a:r>
            <a:br>
              <a:rPr lang="fr-FR" sz="1300" dirty="0">
                <a:latin typeface="Arial" charset="0"/>
                <a:cs typeface="Times New Roman" pitchFamily="18" charset="0"/>
              </a:rPr>
            </a:br>
            <a:endParaRPr lang="fr-FR" dirty="0">
              <a:latin typeface="Arial" charset="0"/>
            </a:endParaRPr>
          </a:p>
        </p:txBody>
      </p:sp>
      <p:sp>
        <p:nvSpPr>
          <p:cNvPr id="36886" name="Text Box 25"/>
          <p:cNvSpPr txBox="1">
            <a:spLocks noChangeArrowheads="1"/>
          </p:cNvSpPr>
          <p:nvPr/>
        </p:nvSpPr>
        <p:spPr bwMode="auto">
          <a:xfrm>
            <a:off x="2915816" y="6237321"/>
            <a:ext cx="4533900" cy="383699"/>
          </a:xfrm>
          <a:prstGeom prst="rect">
            <a:avLst/>
          </a:prstGeom>
          <a:noFill/>
          <a:ln w="9525">
            <a:noFill/>
            <a:miter lim="800000"/>
            <a:headEnd/>
            <a:tailEnd/>
          </a:ln>
        </p:spPr>
        <p:txBody>
          <a:bodyPr lIns="91357" tIns="45683" rIns="91357" bIns="45683">
            <a:spAutoFit/>
          </a:bodyPr>
          <a:lstStyle/>
          <a:p>
            <a:pPr>
              <a:spcBef>
                <a:spcPct val="50000"/>
              </a:spcBef>
            </a:pPr>
            <a:r>
              <a:rPr lang="fr-FR" b="1" dirty="0">
                <a:latin typeface="Verdana" pitchFamily="34" charset="0"/>
              </a:rPr>
              <a:t>Activité économique </a:t>
            </a:r>
          </a:p>
        </p:txBody>
      </p:sp>
      <p:sp>
        <p:nvSpPr>
          <p:cNvPr id="25" name="ZoneTexte 24"/>
          <p:cNvSpPr txBox="1"/>
          <p:nvPr/>
        </p:nvSpPr>
        <p:spPr>
          <a:xfrm>
            <a:off x="1547664" y="5733264"/>
            <a:ext cx="1656184" cy="383741"/>
          </a:xfrm>
          <a:prstGeom prst="rect">
            <a:avLst/>
          </a:prstGeom>
          <a:noFill/>
        </p:spPr>
        <p:txBody>
          <a:bodyPr wrap="square" lIns="91409" tIns="45705" rIns="91409" bIns="45705" rtlCol="0">
            <a:spAutoFit/>
          </a:bodyPr>
          <a:lstStyle/>
          <a:p>
            <a:r>
              <a:rPr lang="fr-FR" b="1" dirty="0" smtClean="0"/>
              <a:t>Production </a:t>
            </a:r>
            <a:endParaRPr lang="fr-FR" b="1" dirty="0"/>
          </a:p>
        </p:txBody>
      </p:sp>
      <p:sp>
        <p:nvSpPr>
          <p:cNvPr id="26" name="ZoneTexte 25"/>
          <p:cNvSpPr txBox="1"/>
          <p:nvPr/>
        </p:nvSpPr>
        <p:spPr>
          <a:xfrm>
            <a:off x="3275856" y="5805272"/>
            <a:ext cx="1656184" cy="383741"/>
          </a:xfrm>
          <a:prstGeom prst="rect">
            <a:avLst/>
          </a:prstGeom>
          <a:noFill/>
        </p:spPr>
        <p:txBody>
          <a:bodyPr wrap="square" lIns="91409" tIns="45705" rIns="91409" bIns="45705" rtlCol="0">
            <a:spAutoFit/>
          </a:bodyPr>
          <a:lstStyle/>
          <a:p>
            <a:r>
              <a:rPr lang="fr-FR" b="1" dirty="0" smtClean="0"/>
              <a:t>Répartition </a:t>
            </a:r>
            <a:endParaRPr lang="fr-FR" b="1" dirty="0"/>
          </a:p>
        </p:txBody>
      </p:sp>
      <p:sp>
        <p:nvSpPr>
          <p:cNvPr id="27" name="ZoneTexte 26"/>
          <p:cNvSpPr txBox="1"/>
          <p:nvPr/>
        </p:nvSpPr>
        <p:spPr>
          <a:xfrm>
            <a:off x="5292080" y="5805272"/>
            <a:ext cx="1800200" cy="383741"/>
          </a:xfrm>
          <a:prstGeom prst="rect">
            <a:avLst/>
          </a:prstGeom>
          <a:noFill/>
        </p:spPr>
        <p:txBody>
          <a:bodyPr wrap="square" lIns="91409" tIns="45705" rIns="91409" bIns="45705" rtlCol="0">
            <a:spAutoFit/>
          </a:bodyPr>
          <a:lstStyle/>
          <a:p>
            <a:r>
              <a:rPr lang="fr-FR" b="1" dirty="0" smtClean="0"/>
              <a:t>Consommation </a:t>
            </a:r>
            <a:endParaRPr lang="fr-FR" b="1" dirty="0"/>
          </a:p>
        </p:txBody>
      </p:sp>
      <p:sp>
        <p:nvSpPr>
          <p:cNvPr id="32" name="Ellipse 31"/>
          <p:cNvSpPr/>
          <p:nvPr/>
        </p:nvSpPr>
        <p:spPr>
          <a:xfrm>
            <a:off x="0" y="1988840"/>
            <a:ext cx="6300192" cy="18002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33" name="ZoneTexte 32"/>
          <p:cNvSpPr txBox="1"/>
          <p:nvPr/>
        </p:nvSpPr>
        <p:spPr>
          <a:xfrm>
            <a:off x="2195736" y="1340776"/>
            <a:ext cx="2664296" cy="383741"/>
          </a:xfrm>
          <a:prstGeom prst="rect">
            <a:avLst/>
          </a:prstGeom>
          <a:noFill/>
        </p:spPr>
        <p:txBody>
          <a:bodyPr wrap="square" lIns="91409" tIns="45705" rIns="91409" bIns="45705" rtlCol="0">
            <a:spAutoFit/>
          </a:bodyPr>
          <a:lstStyle/>
          <a:p>
            <a:r>
              <a:rPr lang="fr-FR" b="1" dirty="0" smtClean="0">
                <a:latin typeface="Times New Roman" pitchFamily="18" charset="0"/>
                <a:cs typeface="Times New Roman" pitchFamily="18" charset="0"/>
              </a:rPr>
              <a:t>Financement externe</a:t>
            </a:r>
            <a:endParaRPr lang="fr-FR" b="1" dirty="0">
              <a:latin typeface="Times New Roman" pitchFamily="18" charset="0"/>
              <a:cs typeface="Times New Roman" pitchFamily="18" charset="0"/>
            </a:endParaRPr>
          </a:p>
        </p:txBody>
      </p:sp>
      <p:sp>
        <p:nvSpPr>
          <p:cNvPr id="36" name="ZoneTexte 35"/>
          <p:cNvSpPr txBox="1"/>
          <p:nvPr/>
        </p:nvSpPr>
        <p:spPr>
          <a:xfrm>
            <a:off x="5724128" y="476679"/>
            <a:ext cx="1224136" cy="383741"/>
          </a:xfrm>
          <a:prstGeom prst="rect">
            <a:avLst/>
          </a:prstGeom>
          <a:noFill/>
        </p:spPr>
        <p:txBody>
          <a:bodyPr wrap="square" lIns="91409" tIns="45705" rIns="91409" bIns="45705" rtlCol="0">
            <a:spAutoFit/>
          </a:bodyPr>
          <a:lstStyle/>
          <a:p>
            <a:r>
              <a:rPr lang="fr-FR" dirty="0" smtClean="0">
                <a:hlinkClick r:id="rId5" action="ppaction://hlinkfile"/>
              </a:rPr>
              <a:t>Vidéo</a:t>
            </a:r>
            <a:r>
              <a:rPr lang="fr-FR" dirty="0" smtClean="0"/>
              <a:t> </a:t>
            </a:r>
            <a:endParaRPr lang="fr-FR" dirty="0"/>
          </a:p>
        </p:txBody>
      </p:sp>
      <p:sp>
        <p:nvSpPr>
          <p:cNvPr id="28" name="ZoneTexte 27"/>
          <p:cNvSpPr txBox="1"/>
          <p:nvPr/>
        </p:nvSpPr>
        <p:spPr>
          <a:xfrm>
            <a:off x="285720" y="285728"/>
            <a:ext cx="4786346" cy="369332"/>
          </a:xfrm>
          <a:prstGeom prst="rect">
            <a:avLst/>
          </a:prstGeom>
          <a:noFill/>
        </p:spPr>
        <p:txBody>
          <a:bodyPr wrap="square" rtlCol="0">
            <a:spAutoFit/>
          </a:bodyPr>
          <a:lstStyle/>
          <a:p>
            <a:r>
              <a:rPr lang="fr-FR" b="1" dirty="0" smtClean="0">
                <a:latin typeface="Times New Roman" pitchFamily="18" charset="0"/>
                <a:cs typeface="Times New Roman" pitchFamily="18" charset="0"/>
              </a:rPr>
              <a:t>B/ Le financement externe</a:t>
            </a:r>
            <a:endParaRPr lang="fr-FR" b="1" dirty="0">
              <a:latin typeface="Times New Roman" pitchFamily="18" charset="0"/>
              <a:cs typeface="Times New Roman" pitchFamily="18" charset="0"/>
            </a:endParaRPr>
          </a:p>
        </p:txBody>
      </p:sp>
      <p:sp>
        <p:nvSpPr>
          <p:cNvPr id="29" name="Pensées 28"/>
          <p:cNvSpPr/>
          <p:nvPr/>
        </p:nvSpPr>
        <p:spPr>
          <a:xfrm>
            <a:off x="2928926" y="2214554"/>
            <a:ext cx="785818" cy="71438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diamond(in)">
                                      <p:cBhvr>
                                        <p:cTn id="7" dur="2000"/>
                                        <p:tgtEl>
                                          <p:spTgt spid="3687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3264"/>
                                        </p:tgtEl>
                                        <p:attrNameLst>
                                          <p:attrName>style.visibility</p:attrName>
                                        </p:attrNameLst>
                                      </p:cBhvr>
                                      <p:to>
                                        <p:strVal val="visible"/>
                                      </p:to>
                                    </p:set>
                                    <p:animEffect transition="in" filter="diamond(in)">
                                      <p:cBhvr>
                                        <p:cTn id="10" dur="2000"/>
                                        <p:tgtEl>
                                          <p:spTgt spid="5326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6873"/>
                                        </p:tgtEl>
                                        <p:attrNameLst>
                                          <p:attrName>style.visibility</p:attrName>
                                        </p:attrNameLst>
                                      </p:cBhvr>
                                      <p:to>
                                        <p:strVal val="visible"/>
                                      </p:to>
                                    </p:set>
                                    <p:animEffect transition="in" filter="diamond(in)">
                                      <p:cBhvr>
                                        <p:cTn id="15" dur="2000"/>
                                        <p:tgtEl>
                                          <p:spTgt spid="3687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53258"/>
                                        </p:tgtEl>
                                        <p:attrNameLst>
                                          <p:attrName>style.visibility</p:attrName>
                                        </p:attrNameLst>
                                      </p:cBhvr>
                                      <p:to>
                                        <p:strVal val="visible"/>
                                      </p:to>
                                    </p:set>
                                    <p:animEffect transition="in" filter="diamond(in)">
                                      <p:cBhvr>
                                        <p:cTn id="20" dur="2000"/>
                                        <p:tgtEl>
                                          <p:spTgt spid="53258"/>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3260"/>
                                        </p:tgtEl>
                                        <p:attrNameLst>
                                          <p:attrName>style.visibility</p:attrName>
                                        </p:attrNameLst>
                                      </p:cBhvr>
                                      <p:to>
                                        <p:strVal val="visible"/>
                                      </p:to>
                                    </p:set>
                                    <p:animEffect transition="in" filter="diamond(in)">
                                      <p:cBhvr>
                                        <p:cTn id="25" dur="2000"/>
                                        <p:tgtEl>
                                          <p:spTgt spid="53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53258" grpId="0"/>
      <p:bldP spid="53260" grpId="0"/>
      <p:bldP spid="5326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3" cstate="print"/>
          <a:srcRect l="12892" t="19412" r="42652" b="33235"/>
          <a:stretch>
            <a:fillRect/>
          </a:stretch>
        </p:blipFill>
        <p:spPr bwMode="auto">
          <a:xfrm>
            <a:off x="7" y="428605"/>
            <a:ext cx="8858280" cy="6143668"/>
          </a:xfrm>
          <a:prstGeom prst="rect">
            <a:avLst/>
          </a:prstGeom>
          <a:noFill/>
          <a:ln w="9525">
            <a:noFill/>
            <a:miter lim="800000"/>
            <a:headEnd/>
            <a:tailEnd/>
          </a:ln>
        </p:spPr>
      </p:pic>
      <p:sp>
        <p:nvSpPr>
          <p:cNvPr id="3" name="ZoneTexte 2"/>
          <p:cNvSpPr txBox="1"/>
          <p:nvPr/>
        </p:nvSpPr>
        <p:spPr>
          <a:xfrm>
            <a:off x="3929058" y="6000776"/>
            <a:ext cx="2357454" cy="461572"/>
          </a:xfrm>
          <a:prstGeom prst="rect">
            <a:avLst/>
          </a:prstGeom>
          <a:noFill/>
        </p:spPr>
        <p:txBody>
          <a:bodyPr wrap="square" lIns="91346" tIns="45674" rIns="91346" bIns="45674" rtlCol="0">
            <a:spAutoFit/>
          </a:bodyPr>
          <a:lstStyle/>
          <a:p>
            <a:r>
              <a:rPr lang="fr-FR" sz="2400" b="1" dirty="0" smtClean="0"/>
              <a:t>Budget de l’Etat</a:t>
            </a:r>
            <a:endParaRPr lang="fr-FR" sz="2400" b="1" dirty="0"/>
          </a:p>
        </p:txBody>
      </p:sp>
      <p:sp>
        <p:nvSpPr>
          <p:cNvPr id="5" name="Rectangle à coins arrondis 4"/>
          <p:cNvSpPr/>
          <p:nvPr/>
        </p:nvSpPr>
        <p:spPr>
          <a:xfrm>
            <a:off x="3714744" y="5786435"/>
            <a:ext cx="2643206" cy="1071570"/>
          </a:xfrm>
          <a:prstGeom prst="round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91346" tIns="45674" rIns="91346" bIns="45674" rtlCol="0" anchor="ctr"/>
          <a:lstStyle/>
          <a:p>
            <a:pPr algn="ctr"/>
            <a:endParaRPr lang="fr-FR"/>
          </a:p>
        </p:txBody>
      </p:sp>
      <p:pic>
        <p:nvPicPr>
          <p:cNvPr id="6" name="Picture 2"/>
          <p:cNvPicPr>
            <a:picLocks noChangeAspect="1" noChangeArrowheads="1"/>
          </p:cNvPicPr>
          <p:nvPr/>
        </p:nvPicPr>
        <p:blipFill>
          <a:blip r:embed="rId4" cstate="print"/>
          <a:srcRect l="51705" t="31818" r="18859" b="11398"/>
          <a:stretch>
            <a:fillRect/>
          </a:stretch>
        </p:blipFill>
        <p:spPr bwMode="auto">
          <a:xfrm>
            <a:off x="3643306" y="2928958"/>
            <a:ext cx="2214578" cy="2874145"/>
          </a:xfrm>
          <a:prstGeom prst="rect">
            <a:avLst/>
          </a:prstGeom>
          <a:noFill/>
          <a:ln w="9525">
            <a:noFill/>
            <a:miter lim="800000"/>
            <a:headEnd/>
            <a:tailEnd/>
          </a:ln>
          <a:effectLst/>
        </p:spPr>
      </p:pic>
      <p:sp>
        <p:nvSpPr>
          <p:cNvPr id="7" name="Flèche courbée vers le haut 6"/>
          <p:cNvSpPr/>
          <p:nvPr/>
        </p:nvSpPr>
        <p:spPr>
          <a:xfrm rot="18090226">
            <a:off x="7577277" y="4219018"/>
            <a:ext cx="1000132" cy="57150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lIns="91346" tIns="45674" rIns="91346" bIns="45674" rtlCol="0" anchor="ctr"/>
          <a:lstStyle/>
          <a:p>
            <a:pPr algn="ctr"/>
            <a:endParaRPr lang="fr-FR">
              <a:solidFill>
                <a:schemeClr val="tx1"/>
              </a:solidFill>
            </a:endParaRPr>
          </a:p>
        </p:txBody>
      </p:sp>
      <p:pic>
        <p:nvPicPr>
          <p:cNvPr id="9" name="Picture 10" descr="argent_64"/>
          <p:cNvPicPr>
            <a:picLocks noChangeAspect="1" noChangeArrowheads="1" noCrop="1"/>
          </p:cNvPicPr>
          <p:nvPr/>
        </p:nvPicPr>
        <p:blipFill>
          <a:blip r:embed="rId5" cstate="print"/>
          <a:srcRect/>
          <a:stretch>
            <a:fillRect/>
          </a:stretch>
        </p:blipFill>
        <p:spPr bwMode="auto">
          <a:xfrm>
            <a:off x="7358082" y="4071946"/>
            <a:ext cx="1954212" cy="1714512"/>
          </a:xfrm>
          <a:prstGeom prst="rect">
            <a:avLst/>
          </a:prstGeom>
          <a:noFill/>
          <a:ln w="9525">
            <a:noFill/>
            <a:miter lim="800000"/>
            <a:headEnd/>
            <a:tailEnd/>
          </a:ln>
        </p:spPr>
      </p:pic>
      <p:sp>
        <p:nvSpPr>
          <p:cNvPr id="10" name="Rectangle 9"/>
          <p:cNvSpPr/>
          <p:nvPr/>
        </p:nvSpPr>
        <p:spPr>
          <a:xfrm>
            <a:off x="4857752" y="2071678"/>
            <a:ext cx="1000132"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6" tIns="45674" rIns="91346" bIns="45674" rtlCol="0" anchor="ctr"/>
          <a:lstStyle/>
          <a:p>
            <a:pPr algn="ctr"/>
            <a:endParaRPr lang="fr-FR"/>
          </a:p>
        </p:txBody>
      </p:sp>
      <p:sp>
        <p:nvSpPr>
          <p:cNvPr id="11" name="ZoneTexte 10"/>
          <p:cNvSpPr txBox="1"/>
          <p:nvPr/>
        </p:nvSpPr>
        <p:spPr>
          <a:xfrm>
            <a:off x="4929190" y="2071702"/>
            <a:ext cx="1428760" cy="383741"/>
          </a:xfrm>
          <a:prstGeom prst="rect">
            <a:avLst/>
          </a:prstGeom>
          <a:noFill/>
        </p:spPr>
        <p:txBody>
          <a:bodyPr wrap="square" lIns="91346" tIns="45674" rIns="91346" bIns="45674" rtlCol="0">
            <a:spAutoFit/>
          </a:bodyPr>
          <a:lstStyle/>
          <a:p>
            <a:r>
              <a:rPr lang="fr-FR" b="1" dirty="0" smtClean="0"/>
              <a:t>Excédent </a:t>
            </a:r>
            <a:endParaRPr lang="fr-FR" b="1" dirty="0"/>
          </a:p>
        </p:txBody>
      </p:sp>
      <p:sp>
        <p:nvSpPr>
          <p:cNvPr id="12" name="Rectangle 11"/>
          <p:cNvSpPr/>
          <p:nvPr/>
        </p:nvSpPr>
        <p:spPr>
          <a:xfrm>
            <a:off x="3500430" y="2143116"/>
            <a:ext cx="857256"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6" tIns="45674" rIns="91346" bIns="45674" rtlCol="0" anchor="ctr"/>
          <a:lstStyle/>
          <a:p>
            <a:pPr algn="ctr"/>
            <a:endParaRPr lang="fr-FR"/>
          </a:p>
        </p:txBody>
      </p:sp>
      <p:sp>
        <p:nvSpPr>
          <p:cNvPr id="13" name="ZoneTexte 12"/>
          <p:cNvSpPr txBox="1"/>
          <p:nvPr/>
        </p:nvSpPr>
        <p:spPr>
          <a:xfrm>
            <a:off x="3428992" y="2214578"/>
            <a:ext cx="1428760" cy="383741"/>
          </a:xfrm>
          <a:prstGeom prst="rect">
            <a:avLst/>
          </a:prstGeom>
          <a:noFill/>
        </p:spPr>
        <p:txBody>
          <a:bodyPr wrap="square" lIns="91346" tIns="45674" rIns="91346" bIns="45674" rtlCol="0">
            <a:spAutoFit/>
          </a:bodyPr>
          <a:lstStyle/>
          <a:p>
            <a:r>
              <a:rPr lang="fr-FR" b="1" dirty="0" smtClean="0"/>
              <a:t>Déficit  </a:t>
            </a:r>
            <a:endParaRPr lang="fr-FR" b="1" dirty="0"/>
          </a:p>
        </p:txBody>
      </p:sp>
      <p:sp>
        <p:nvSpPr>
          <p:cNvPr id="14" name="Rectangle 13"/>
          <p:cNvSpPr/>
          <p:nvPr/>
        </p:nvSpPr>
        <p:spPr>
          <a:xfrm>
            <a:off x="3786182" y="785794"/>
            <a:ext cx="1628780" cy="357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6" tIns="45674" rIns="91346" bIns="45674" rtlCol="0" anchor="ctr"/>
          <a:lstStyle/>
          <a:p>
            <a:pPr algn="ctr"/>
            <a:endParaRPr lang="fr-FR"/>
          </a:p>
        </p:txBody>
      </p:sp>
      <p:sp>
        <p:nvSpPr>
          <p:cNvPr id="15" name="ZoneTexte 14"/>
          <p:cNvSpPr txBox="1"/>
          <p:nvPr/>
        </p:nvSpPr>
        <p:spPr>
          <a:xfrm>
            <a:off x="3786182" y="857256"/>
            <a:ext cx="3071834" cy="383741"/>
          </a:xfrm>
          <a:prstGeom prst="rect">
            <a:avLst/>
          </a:prstGeom>
          <a:noFill/>
        </p:spPr>
        <p:txBody>
          <a:bodyPr wrap="square" lIns="91346" tIns="45674" rIns="91346" bIns="45674" rtlCol="0">
            <a:spAutoFit/>
          </a:bodyPr>
          <a:lstStyle/>
          <a:p>
            <a:r>
              <a:rPr lang="fr-FR" b="1" dirty="0" smtClean="0"/>
              <a:t>Solde budgétaire </a:t>
            </a:r>
            <a:endParaRPr lang="fr-FR" b="1" dirty="0"/>
          </a:p>
        </p:txBody>
      </p:sp>
      <p:sp>
        <p:nvSpPr>
          <p:cNvPr id="16" name="ZoneTexte 15"/>
          <p:cNvSpPr txBox="1"/>
          <p:nvPr/>
        </p:nvSpPr>
        <p:spPr>
          <a:xfrm>
            <a:off x="3500430" y="1285876"/>
            <a:ext cx="714380" cy="707793"/>
          </a:xfrm>
          <a:prstGeom prst="rect">
            <a:avLst/>
          </a:prstGeom>
          <a:noFill/>
        </p:spPr>
        <p:txBody>
          <a:bodyPr wrap="square" lIns="91346" tIns="45674" rIns="91346" bIns="45674" rtlCol="0">
            <a:spAutoFit/>
          </a:bodyPr>
          <a:lstStyle/>
          <a:p>
            <a:r>
              <a:rPr lang="fr-FR" sz="4000" dirty="0" smtClean="0"/>
              <a:t>-</a:t>
            </a:r>
            <a:endParaRPr lang="fr-FR" sz="4000" dirty="0"/>
          </a:p>
        </p:txBody>
      </p:sp>
      <p:sp>
        <p:nvSpPr>
          <p:cNvPr id="17" name="ZoneTexte 16"/>
          <p:cNvSpPr txBox="1"/>
          <p:nvPr/>
        </p:nvSpPr>
        <p:spPr>
          <a:xfrm>
            <a:off x="5500694" y="1357305"/>
            <a:ext cx="714380" cy="707793"/>
          </a:xfrm>
          <a:prstGeom prst="rect">
            <a:avLst/>
          </a:prstGeom>
          <a:noFill/>
        </p:spPr>
        <p:txBody>
          <a:bodyPr wrap="square" lIns="91346" tIns="45674" rIns="91346" bIns="45674" rtlCol="0">
            <a:spAutoFit/>
          </a:bodyPr>
          <a:lstStyle/>
          <a:p>
            <a:r>
              <a:rPr lang="fr-FR" sz="4000" dirty="0" smtClean="0"/>
              <a:t>+</a:t>
            </a:r>
            <a:endParaRPr lang="fr-FR" sz="4000" dirty="0"/>
          </a:p>
        </p:txBody>
      </p:sp>
      <p:sp>
        <p:nvSpPr>
          <p:cNvPr id="18" name="ZoneTexte 17"/>
          <p:cNvSpPr txBox="1"/>
          <p:nvPr/>
        </p:nvSpPr>
        <p:spPr>
          <a:xfrm>
            <a:off x="285720" y="142854"/>
            <a:ext cx="2807601" cy="393265"/>
          </a:xfrm>
          <a:prstGeom prst="rect">
            <a:avLst/>
          </a:prstGeom>
          <a:noFill/>
        </p:spPr>
        <p:txBody>
          <a:bodyPr wrap="square" lIns="100234" tIns="50117" rIns="100234" bIns="50117" rtlCol="0">
            <a:spAutoFit/>
          </a:bodyPr>
          <a:lstStyle/>
          <a:p>
            <a:r>
              <a:rPr lang="fr-FR" b="1" dirty="0" smtClean="0"/>
              <a:t>2. La dette publique</a:t>
            </a:r>
            <a:endParaRPr lang="fr-FR" b="1" dirty="0"/>
          </a:p>
        </p:txBody>
      </p:sp>
      <p:pic>
        <p:nvPicPr>
          <p:cNvPr id="19" name="Picture 2" descr="http://lesdefinitions.fr/wp-content/uploads/2013/11/dette-publique.jpg"/>
          <p:cNvPicPr>
            <a:picLocks noChangeAspect="1" noChangeArrowheads="1"/>
          </p:cNvPicPr>
          <p:nvPr/>
        </p:nvPicPr>
        <p:blipFill>
          <a:blip r:embed="rId6" cstate="print"/>
          <a:srcRect b="9524"/>
          <a:stretch>
            <a:fillRect/>
          </a:stretch>
        </p:blipFill>
        <p:spPr bwMode="auto">
          <a:xfrm>
            <a:off x="6643706" y="3"/>
            <a:ext cx="1741121" cy="1714512"/>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161</a:t>
            </a:fld>
            <a:endParaRPr lang="fr-FR"/>
          </a:p>
        </p:txBody>
      </p:sp>
      <p:sp>
        <p:nvSpPr>
          <p:cNvPr id="4" name="ZoneTexte 3"/>
          <p:cNvSpPr txBox="1"/>
          <p:nvPr/>
        </p:nvSpPr>
        <p:spPr>
          <a:xfrm>
            <a:off x="1005589" y="417791"/>
            <a:ext cx="4780509" cy="393265"/>
          </a:xfrm>
          <a:prstGeom prst="rect">
            <a:avLst/>
          </a:prstGeom>
          <a:noFill/>
        </p:spPr>
        <p:txBody>
          <a:bodyPr wrap="square" lIns="100312" tIns="50157" rIns="100312" bIns="50157" rtlCol="0">
            <a:spAutoFit/>
          </a:bodyPr>
          <a:lstStyle/>
          <a:p>
            <a:r>
              <a:rPr lang="fr-FR" dirty="0" smtClean="0"/>
              <a:t>2. La dette publique</a:t>
            </a:r>
            <a:endParaRPr lang="fr-FR" dirty="0"/>
          </a:p>
        </p:txBody>
      </p:sp>
      <p:pic>
        <p:nvPicPr>
          <p:cNvPr id="1395714" name="Picture 2" descr="C:\Users\Fonouni\Desktop\001.jpg"/>
          <p:cNvPicPr>
            <a:picLocks noChangeAspect="1" noChangeArrowheads="1"/>
          </p:cNvPicPr>
          <p:nvPr/>
        </p:nvPicPr>
        <p:blipFill>
          <a:blip r:embed="rId2" cstate="print"/>
          <a:srcRect l="4604" t="6884" r="3677" b="41916"/>
          <a:stretch>
            <a:fillRect/>
          </a:stretch>
        </p:blipFill>
        <p:spPr bwMode="auto">
          <a:xfrm>
            <a:off x="398539" y="-1"/>
            <a:ext cx="8104280" cy="6858000"/>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dirty="0"/>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162</a:t>
            </a:fld>
            <a:endParaRPr lang="fr-FR" dirty="0"/>
          </a:p>
        </p:txBody>
      </p:sp>
      <p:pic>
        <p:nvPicPr>
          <p:cNvPr id="4" name="Image 3" descr="DETTE PUBLIQUE 2016.jpeg"/>
          <p:cNvPicPr>
            <a:picLocks noChangeAspect="1"/>
          </p:cNvPicPr>
          <p:nvPr/>
        </p:nvPicPr>
        <p:blipFill>
          <a:blip r:embed="rId2" cstate="print"/>
          <a:srcRect l="10064" t="20728" r="4388" b="33231"/>
          <a:stretch>
            <a:fillRect/>
          </a:stretch>
        </p:blipFill>
        <p:spPr>
          <a:xfrm>
            <a:off x="431596" y="275662"/>
            <a:ext cx="8305223" cy="6057727"/>
          </a:xfrm>
          <a:prstGeom prst="rect">
            <a:avLst/>
          </a:prstGeom>
        </p:spPr>
      </p:pic>
      <p:sp>
        <p:nvSpPr>
          <p:cNvPr id="5" name="Rectangle 4"/>
          <p:cNvSpPr/>
          <p:nvPr/>
        </p:nvSpPr>
        <p:spPr>
          <a:xfrm>
            <a:off x="2915830" y="4839703"/>
            <a:ext cx="5570752" cy="2489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253" tIns="50127" rIns="100253" bIns="50127"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Rectangle 2"/>
          <p:cNvSpPr/>
          <p:nvPr/>
        </p:nvSpPr>
        <p:spPr>
          <a:xfrm>
            <a:off x="550301" y="1923401"/>
            <a:ext cx="7663991" cy="655291"/>
          </a:xfrm>
          <a:prstGeom prst="rect">
            <a:avLst/>
          </a:prstGeom>
        </p:spPr>
        <p:txBody>
          <a:bodyPr wrap="square" lIns="100312" tIns="50157" rIns="100312" bIns="50157">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b="1" dirty="0" smtClean="0">
                <a:latin typeface="Times New Roman" pitchFamily="18" charset="0"/>
                <a:cs typeface="Times New Roman" pitchFamily="18" charset="0"/>
              </a:rPr>
              <a:t>« </a:t>
            </a:r>
            <a:r>
              <a:rPr lang="fr-FR" b="1" i="1" dirty="0" smtClean="0">
                <a:latin typeface="Times New Roman" pitchFamily="18" charset="0"/>
                <a:cs typeface="Times New Roman" pitchFamily="18" charset="0"/>
              </a:rPr>
              <a:t>La vérité, ce n'est point ce qui se démontre, c'est ce qui simplifie.</a:t>
            </a:r>
            <a:r>
              <a:rPr lang="fr-FR" b="1" dirty="0" smtClean="0">
                <a:latin typeface="Times New Roman" pitchFamily="18" charset="0"/>
                <a:cs typeface="Times New Roman" pitchFamily="18" charset="0"/>
              </a:rPr>
              <a:t> » Antoine de Saint-Exupéry </a:t>
            </a:r>
            <a:endParaRPr lang="fr-FR" b="1" dirty="0">
              <a:latin typeface="Times New Roman" pitchFamily="18" charset="0"/>
              <a:cs typeface="Times New Roman" pitchFamily="18" charset="0"/>
            </a:endParaRPr>
          </a:p>
        </p:txBody>
      </p:sp>
      <p:sp>
        <p:nvSpPr>
          <p:cNvPr id="4" name="ZoneTexte 3"/>
          <p:cNvSpPr txBox="1"/>
          <p:nvPr/>
        </p:nvSpPr>
        <p:spPr>
          <a:xfrm>
            <a:off x="322666" y="919659"/>
            <a:ext cx="2219685" cy="393265"/>
          </a:xfrm>
          <a:prstGeom prst="rect">
            <a:avLst/>
          </a:prstGeom>
          <a:noFill/>
        </p:spPr>
        <p:txBody>
          <a:bodyPr wrap="square" lIns="100312" tIns="50157" rIns="100312" bIns="50157" rtlCol="0">
            <a:spAutoFit/>
          </a:bodyPr>
          <a:lstStyle/>
          <a:p>
            <a:r>
              <a:rPr lang="fr-FR" dirty="0" smtClean="0"/>
              <a:t>La phrase du jour :</a:t>
            </a:r>
            <a:endParaRPr lang="fr-FR" dirty="0"/>
          </a:p>
        </p:txBody>
      </p:sp>
      <p:pic>
        <p:nvPicPr>
          <p:cNvPr id="5"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2054108" y="670712"/>
            <a:ext cx="1087438"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164</a:t>
            </a:fld>
            <a:endParaRPr lang="fr-FR"/>
          </a:p>
        </p:txBody>
      </p:sp>
      <p:sp>
        <p:nvSpPr>
          <p:cNvPr id="5" name="ZoneTexte 4"/>
          <p:cNvSpPr txBox="1"/>
          <p:nvPr/>
        </p:nvSpPr>
        <p:spPr>
          <a:xfrm>
            <a:off x="642910" y="285731"/>
            <a:ext cx="4552866" cy="393265"/>
          </a:xfrm>
          <a:prstGeom prst="rect">
            <a:avLst/>
          </a:prstGeom>
          <a:noFill/>
        </p:spPr>
        <p:txBody>
          <a:bodyPr wrap="square" lIns="100312" tIns="50157" rIns="100312" bIns="50157" rtlCol="0">
            <a:spAutoFit/>
          </a:bodyPr>
          <a:lstStyle/>
          <a:p>
            <a:pPr>
              <a:buFont typeface="Wingdings" pitchFamily="2" charset="2"/>
              <a:buChar char="Ø"/>
            </a:pPr>
            <a:r>
              <a:rPr lang="fr-FR" dirty="0" smtClean="0">
                <a:latin typeface="Times New Roman" pitchFamily="18" charset="0"/>
                <a:cs typeface="Times New Roman" pitchFamily="18" charset="0"/>
              </a:rPr>
              <a:t>Définition </a:t>
            </a:r>
            <a:endParaRPr lang="fr-FR" dirty="0">
              <a:latin typeface="Times New Roman" pitchFamily="18" charset="0"/>
              <a:cs typeface="Times New Roman" pitchFamily="18" charset="0"/>
            </a:endParaRPr>
          </a:p>
        </p:txBody>
      </p:sp>
      <p:sp>
        <p:nvSpPr>
          <p:cNvPr id="6" name="Text Box 64"/>
          <p:cNvSpPr txBox="1">
            <a:spLocks noChangeArrowheads="1"/>
          </p:cNvSpPr>
          <p:nvPr/>
        </p:nvSpPr>
        <p:spPr bwMode="auto">
          <a:xfrm>
            <a:off x="214282" y="642919"/>
            <a:ext cx="7739872" cy="120928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100312" tIns="50157" rIns="100312" bIns="50157">
            <a:spAutoFit/>
          </a:bodyPr>
          <a:lstStyle/>
          <a:p>
            <a:pPr algn="just">
              <a:spcBef>
                <a:spcPct val="50000"/>
              </a:spcBef>
            </a:pPr>
            <a:r>
              <a:rPr lang="fr-FR" b="1" dirty="0">
                <a:latin typeface="Times New Roman" pitchFamily="18" charset="0"/>
                <a:cs typeface="Times New Roman" pitchFamily="18" charset="0"/>
              </a:rPr>
              <a:t>La dette publique représente les engagements financiers de l’Etat.  Elle comprend les emprunts des administrations </a:t>
            </a:r>
            <a:r>
              <a:rPr lang="fr-FR" b="1" dirty="0" smtClean="0">
                <a:latin typeface="Times New Roman" pitchFamily="18" charset="0"/>
                <a:cs typeface="Times New Roman" pitchFamily="18" charset="0"/>
              </a:rPr>
              <a:t>publiques, Etat et collectivités territoriales, </a:t>
            </a:r>
            <a:r>
              <a:rPr lang="fr-FR" b="1" dirty="0">
                <a:latin typeface="Times New Roman" pitchFamily="18" charset="0"/>
                <a:cs typeface="Times New Roman" pitchFamily="18" charset="0"/>
              </a:rPr>
              <a:t>émis à l’intérieur du pays et les emprunts émis sur les marchés étrangers pour financer leurs déficits.</a:t>
            </a:r>
          </a:p>
        </p:txBody>
      </p:sp>
      <p:sp>
        <p:nvSpPr>
          <p:cNvPr id="7" name="ZoneTexte 6"/>
          <p:cNvSpPr txBox="1"/>
          <p:nvPr/>
        </p:nvSpPr>
        <p:spPr>
          <a:xfrm>
            <a:off x="285720" y="2000240"/>
            <a:ext cx="5008152" cy="393265"/>
          </a:xfrm>
          <a:prstGeom prst="rect">
            <a:avLst/>
          </a:prstGeom>
          <a:noFill/>
        </p:spPr>
        <p:txBody>
          <a:bodyPr wrap="square" lIns="100312" tIns="50157" rIns="100312" bIns="50157" rtlCol="0">
            <a:spAutoFit/>
          </a:bodyPr>
          <a:lstStyle/>
          <a:p>
            <a:pPr>
              <a:buFont typeface="Wingdings" pitchFamily="2" charset="2"/>
              <a:buChar char="Ø"/>
            </a:pPr>
            <a:r>
              <a:rPr lang="fr-FR" dirty="0" smtClean="0">
                <a:latin typeface="Times New Roman" pitchFamily="18" charset="0"/>
                <a:cs typeface="Times New Roman" pitchFamily="18" charset="0"/>
              </a:rPr>
              <a:t>Les causes la dette publique</a:t>
            </a:r>
            <a:endParaRPr lang="fr-FR" dirty="0">
              <a:latin typeface="Times New Roman" pitchFamily="18" charset="0"/>
              <a:cs typeface="Times New Roman" pitchFamily="18" charset="0"/>
            </a:endParaRPr>
          </a:p>
        </p:txBody>
      </p:sp>
      <p:sp>
        <p:nvSpPr>
          <p:cNvPr id="8" name="Flèche vers le bas 7"/>
          <p:cNvSpPr/>
          <p:nvPr/>
        </p:nvSpPr>
        <p:spPr>
          <a:xfrm>
            <a:off x="1857356" y="2500309"/>
            <a:ext cx="455287" cy="6691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0" name="ZoneTexte 9"/>
          <p:cNvSpPr txBox="1"/>
          <p:nvPr/>
        </p:nvSpPr>
        <p:spPr>
          <a:xfrm>
            <a:off x="714348" y="3214686"/>
            <a:ext cx="2643206" cy="393235"/>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pPr>
              <a:buFont typeface="Wingdings" pitchFamily="2" charset="2"/>
              <a:buChar char="§"/>
            </a:pPr>
            <a:r>
              <a:rPr lang="fr-FR" b="1" dirty="0" smtClean="0"/>
              <a:t>Causes structurelles :</a:t>
            </a:r>
            <a:endParaRPr lang="fr-FR" b="1" dirty="0"/>
          </a:p>
        </p:txBody>
      </p:sp>
      <p:sp>
        <p:nvSpPr>
          <p:cNvPr id="12" name="Rectangle 11"/>
          <p:cNvSpPr/>
          <p:nvPr/>
        </p:nvSpPr>
        <p:spPr>
          <a:xfrm>
            <a:off x="0" y="3714753"/>
            <a:ext cx="4570327" cy="2040286"/>
          </a:xfrm>
          <a:prstGeom prst="rect">
            <a:avLst/>
          </a:prstGeom>
        </p:spPr>
        <p:txBody>
          <a:bodyPr lIns="100312" tIns="50157" rIns="100312" bIns="50157">
            <a:spAutoFit/>
          </a:bodyPr>
          <a:lstStyle/>
          <a:p>
            <a:pPr>
              <a:spcBef>
                <a:spcPct val="50000"/>
              </a:spcBef>
              <a:buFontTx/>
              <a:buChar char="•"/>
            </a:pPr>
            <a:r>
              <a:rPr lang="fr-FR" b="1" dirty="0" smtClean="0">
                <a:effectLst>
                  <a:outerShdw blurRad="38100" dist="38100" dir="2700000" algn="tl">
                    <a:srgbClr val="C0C0C0"/>
                  </a:outerShdw>
                </a:effectLst>
                <a:latin typeface="Times New Roman" pitchFamily="18" charset="0"/>
                <a:cs typeface="Times New Roman" pitchFamily="18" charset="0"/>
              </a:rPr>
              <a:t>L’évolution de la dette résulte largement de la politique budgétaire </a:t>
            </a:r>
            <a:r>
              <a:rPr lang="fr-FR" dirty="0" smtClean="0">
                <a:effectLst>
                  <a:outerShdw blurRad="38100" dist="38100" dir="2700000" algn="tl">
                    <a:srgbClr val="C0C0C0"/>
                  </a:outerShdw>
                </a:effectLst>
                <a:latin typeface="Times New Roman" pitchFamily="18" charset="0"/>
                <a:cs typeface="Times New Roman" pitchFamily="18" charset="0"/>
              </a:rPr>
              <a:t>de l’Etat</a:t>
            </a:r>
            <a:r>
              <a:rPr lang="fr-FR" dirty="0" smtClean="0">
                <a:latin typeface="Times New Roman" pitchFamily="18" charset="0"/>
                <a:cs typeface="Times New Roman" pitchFamily="18" charset="0"/>
              </a:rPr>
              <a:t> donc des choix de politique économique. ( augmentation des dépenses publiques, baisse des impôts…déficit sécurité sociale..)</a:t>
            </a:r>
            <a:r>
              <a:rPr lang="fr-FR" b="1" dirty="0" smtClean="0">
                <a:latin typeface="Times New Roman" pitchFamily="18" charset="0"/>
                <a:cs typeface="Times New Roman" pitchFamily="18" charset="0"/>
              </a:rPr>
              <a:t> Dépenses sociales &gt; recettes =&gt; l’effet de non équivalence</a:t>
            </a:r>
            <a:endParaRPr lang="fr-FR" dirty="0">
              <a:latin typeface="Times New Roman" pitchFamily="18" charset="0"/>
              <a:cs typeface="Times New Roman" pitchFamily="18" charset="0"/>
            </a:endParaRPr>
          </a:p>
        </p:txBody>
      </p:sp>
      <p:sp>
        <p:nvSpPr>
          <p:cNvPr id="14" name="Rectangle 13">
            <a:hlinkClick r:id="rId2" action="ppaction://hlinkfile"/>
          </p:cNvPr>
          <p:cNvSpPr/>
          <p:nvPr/>
        </p:nvSpPr>
        <p:spPr>
          <a:xfrm>
            <a:off x="0" y="5929333"/>
            <a:ext cx="4570327" cy="679276"/>
          </a:xfrm>
          <a:prstGeom prst="rect">
            <a:avLst/>
          </a:prstGeom>
        </p:spPr>
        <p:txBody>
          <a:bodyPr lIns="100312" tIns="50157" rIns="100312" bIns="50157">
            <a:spAutoFit/>
          </a:bodyPr>
          <a:lstStyle/>
          <a:p>
            <a:pPr>
              <a:buFont typeface="Arial" pitchFamily="34" charset="0"/>
              <a:buChar char="•"/>
            </a:pPr>
            <a:r>
              <a:rPr lang="fr-FR" b="1" dirty="0" smtClean="0"/>
              <a:t>Désintermédiation financière  ? Plus de financement monétaire du déficit budgétaire</a:t>
            </a:r>
            <a:endParaRPr lang="fr-FR" dirty="0"/>
          </a:p>
        </p:txBody>
      </p:sp>
      <p:sp>
        <p:nvSpPr>
          <p:cNvPr id="17" name="ZoneTexte 16">
            <a:hlinkClick r:id="rId3" action="ppaction://hlinkfile"/>
          </p:cNvPr>
          <p:cNvSpPr txBox="1"/>
          <p:nvPr/>
        </p:nvSpPr>
        <p:spPr>
          <a:xfrm>
            <a:off x="6000765" y="285731"/>
            <a:ext cx="1441741" cy="393265"/>
          </a:xfrm>
          <a:prstGeom prst="rect">
            <a:avLst/>
          </a:prstGeom>
          <a:noFill/>
        </p:spPr>
        <p:txBody>
          <a:bodyPr wrap="square" lIns="100312" tIns="50157" rIns="100312" bIns="50157" rtlCol="0">
            <a:spAutoFit/>
          </a:bodyPr>
          <a:lstStyle/>
          <a:p>
            <a:r>
              <a:rPr lang="fr-FR" dirty="0" smtClean="0"/>
              <a:t>Vidéo </a:t>
            </a:r>
            <a:endParaRPr lang="fr-FR" dirty="0"/>
          </a:p>
        </p:txBody>
      </p:sp>
      <p:sp>
        <p:nvSpPr>
          <p:cNvPr id="18" name="ZoneTexte 17"/>
          <p:cNvSpPr txBox="1"/>
          <p:nvPr/>
        </p:nvSpPr>
        <p:spPr>
          <a:xfrm>
            <a:off x="3889077" y="6189276"/>
            <a:ext cx="758811" cy="393265"/>
          </a:xfrm>
          <a:prstGeom prst="rect">
            <a:avLst/>
          </a:prstGeom>
          <a:noFill/>
        </p:spPr>
        <p:txBody>
          <a:bodyPr wrap="square" lIns="100312" tIns="50157" rIns="100312" bIns="50157" rtlCol="0">
            <a:spAutoFit/>
          </a:bodyPr>
          <a:lstStyle/>
          <a:p>
            <a:r>
              <a:rPr lang="fr-FR" dirty="0" smtClean="0"/>
              <a:t>vidéo</a:t>
            </a:r>
            <a:endParaRPr lang="fr-FR" dirty="0"/>
          </a:p>
        </p:txBody>
      </p:sp>
      <p:sp>
        <p:nvSpPr>
          <p:cNvPr id="19" name="Bouton d'action : Suivant 18">
            <a:hlinkClick r:id="" action="ppaction://hlinkshowjump?jump=nextslide" highlightClick="1"/>
          </p:cNvPr>
          <p:cNvSpPr/>
          <p:nvPr/>
        </p:nvSpPr>
        <p:spPr>
          <a:xfrm>
            <a:off x="3143240" y="2428868"/>
            <a:ext cx="357190" cy="28575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amond(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amond(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p:bldP spid="1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éficit et pib.jpeg"/>
          <p:cNvPicPr>
            <a:picLocks noChangeAspect="1"/>
          </p:cNvPicPr>
          <p:nvPr/>
        </p:nvPicPr>
        <p:blipFill>
          <a:blip r:embed="rId2" cstate="print"/>
          <a:srcRect l="5394" t="15127" r="9924" b="58333"/>
          <a:stretch>
            <a:fillRect/>
          </a:stretch>
        </p:blipFill>
        <p:spPr>
          <a:xfrm rot="10800000">
            <a:off x="357158" y="18"/>
            <a:ext cx="7215206" cy="4459607"/>
          </a:xfrm>
          <a:prstGeom prst="rect">
            <a:avLst/>
          </a:prstGeom>
        </p:spPr>
      </p:pic>
      <p:sp>
        <p:nvSpPr>
          <p:cNvPr id="5" name="Rectangle 4"/>
          <p:cNvSpPr/>
          <p:nvPr/>
        </p:nvSpPr>
        <p:spPr>
          <a:xfrm>
            <a:off x="6857984" y="1"/>
            <a:ext cx="2286016" cy="830930"/>
          </a:xfrm>
          <a:prstGeom prst="rect">
            <a:avLst/>
          </a:prstGeom>
        </p:spPr>
        <p:txBody>
          <a:bodyPr wrap="square" lIns="91373" tIns="45687" rIns="91373" bIns="45687">
            <a:spAutoFit/>
          </a:bodyPr>
          <a:lstStyle/>
          <a:p>
            <a:r>
              <a:rPr lang="fr-FR" sz="1200" dirty="0" smtClean="0">
                <a:cs typeface="Times New Roman" pitchFamily="18" charset="0"/>
              </a:rPr>
              <a:t>Pour ses prévisions de 2017, l'État vise une croissance de 1,5%, un déficit public de 3,3% et une inflation de 0,1%. </a:t>
            </a:r>
            <a:endParaRPr lang="fr-FR" sz="1200" dirty="0">
              <a:cs typeface="Times New Roman" pitchFamily="18" charset="0"/>
            </a:endParaRPr>
          </a:p>
        </p:txBody>
      </p:sp>
      <p:sp>
        <p:nvSpPr>
          <p:cNvPr id="7" name="Flèche courbée vers le bas 6"/>
          <p:cNvSpPr/>
          <p:nvPr/>
        </p:nvSpPr>
        <p:spPr>
          <a:xfrm>
            <a:off x="4929190" y="1142984"/>
            <a:ext cx="1285884" cy="6429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1373" tIns="45687" rIns="91373" bIns="45687" rtlCol="0" anchor="ctr"/>
          <a:lstStyle/>
          <a:p>
            <a:pPr algn="ctr"/>
            <a:endParaRPr lang="fr-FR">
              <a:solidFill>
                <a:schemeClr val="tx1"/>
              </a:solidFill>
            </a:endParaRPr>
          </a:p>
        </p:txBody>
      </p:sp>
      <p:sp>
        <p:nvSpPr>
          <p:cNvPr id="8" name="Flèche courbée vers le bas 7"/>
          <p:cNvSpPr/>
          <p:nvPr/>
        </p:nvSpPr>
        <p:spPr>
          <a:xfrm>
            <a:off x="1571604" y="1071546"/>
            <a:ext cx="1285884" cy="6429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1373" tIns="45687" rIns="91373" bIns="45687" rtlCol="0" anchor="ctr"/>
          <a:lstStyle/>
          <a:p>
            <a:pPr algn="ctr"/>
            <a:endParaRPr lang="fr-FR">
              <a:solidFill>
                <a:schemeClr val="tx1"/>
              </a:solidFill>
            </a:endParaRPr>
          </a:p>
        </p:txBody>
      </p:sp>
      <p:pic>
        <p:nvPicPr>
          <p:cNvPr id="9" name="Image 8"/>
          <p:cNvPicPr/>
          <p:nvPr/>
        </p:nvPicPr>
        <p:blipFill>
          <a:blip r:embed="rId3" cstate="print"/>
          <a:srcRect l="10954" t="17380" r="42911" b="23202"/>
          <a:stretch>
            <a:fillRect/>
          </a:stretch>
        </p:blipFill>
        <p:spPr bwMode="auto">
          <a:xfrm>
            <a:off x="0" y="4071942"/>
            <a:ext cx="3500430" cy="2786058"/>
          </a:xfrm>
          <a:prstGeom prst="rect">
            <a:avLst/>
          </a:prstGeom>
          <a:noFill/>
          <a:ln w="9525">
            <a:noFill/>
            <a:miter lim="800000"/>
            <a:headEnd/>
            <a:tailEnd/>
          </a:ln>
        </p:spPr>
      </p:pic>
      <p:pic>
        <p:nvPicPr>
          <p:cNvPr id="10" name="Image 9"/>
          <p:cNvPicPr/>
          <p:nvPr/>
        </p:nvPicPr>
        <p:blipFill>
          <a:blip r:embed="rId4" cstate="print"/>
          <a:srcRect l="25335" t="25854" r="31745" b="25484"/>
          <a:stretch>
            <a:fillRect/>
          </a:stretch>
        </p:blipFill>
        <p:spPr bwMode="auto">
          <a:xfrm>
            <a:off x="3857620" y="3786195"/>
            <a:ext cx="5286380" cy="30718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leconomiste.eu/images/PicsHOMEMADE/FRANCE%20-%20Evolution%20des%20dpenses%20publiques%20et%20des%20prlvements%20obligatoires%20depuis%202007%20en%20porucentage%20du%20PIB.png"/>
          <p:cNvPicPr>
            <a:picLocks noChangeAspect="1" noChangeArrowheads="1"/>
          </p:cNvPicPr>
          <p:nvPr/>
        </p:nvPicPr>
        <p:blipFill>
          <a:blip r:embed="rId2" cstate="print"/>
          <a:srcRect/>
          <a:stretch>
            <a:fillRect/>
          </a:stretch>
        </p:blipFill>
        <p:spPr bwMode="auto">
          <a:xfrm>
            <a:off x="357158" y="214290"/>
            <a:ext cx="8465794" cy="5715040"/>
          </a:xfrm>
          <a:prstGeom prst="rect">
            <a:avLst/>
          </a:prstGeom>
          <a:noFill/>
        </p:spPr>
      </p:pic>
      <p:sp>
        <p:nvSpPr>
          <p:cNvPr id="3" name="ZoneTexte 2"/>
          <p:cNvSpPr txBox="1"/>
          <p:nvPr/>
        </p:nvSpPr>
        <p:spPr>
          <a:xfrm>
            <a:off x="8712429" y="2101278"/>
            <a:ext cx="582137" cy="655267"/>
          </a:xfrm>
          <a:prstGeom prst="rect">
            <a:avLst/>
          </a:prstGeom>
          <a:noFill/>
        </p:spPr>
        <p:txBody>
          <a:bodyPr wrap="square" lIns="100287" tIns="50145" rIns="100287" bIns="50145" rtlCol="0">
            <a:spAutoFit/>
          </a:bodyPr>
          <a:lstStyle/>
          <a:p>
            <a:r>
              <a:rPr lang="fr-FR" b="1" dirty="0" smtClean="0"/>
              <a:t>53,2</a:t>
            </a:r>
            <a:endParaRPr lang="fr-FR" b="1" dirty="0"/>
          </a:p>
        </p:txBody>
      </p:sp>
      <p:sp>
        <p:nvSpPr>
          <p:cNvPr id="4" name="ZoneTexte 3"/>
          <p:cNvSpPr txBox="1"/>
          <p:nvPr/>
        </p:nvSpPr>
        <p:spPr>
          <a:xfrm>
            <a:off x="8486582" y="5171635"/>
            <a:ext cx="657418" cy="655267"/>
          </a:xfrm>
          <a:prstGeom prst="rect">
            <a:avLst/>
          </a:prstGeom>
          <a:noFill/>
        </p:spPr>
        <p:txBody>
          <a:bodyPr wrap="square" lIns="100287" tIns="50145" rIns="100287" bIns="50145" rtlCol="0">
            <a:spAutoFit/>
          </a:bodyPr>
          <a:lstStyle/>
          <a:p>
            <a:r>
              <a:rPr lang="fr-FR" dirty="0" smtClean="0"/>
              <a:t>2015</a:t>
            </a:r>
            <a:endParaRPr lang="fr-FR" dirty="0"/>
          </a:p>
        </p:txBody>
      </p:sp>
      <p:cxnSp>
        <p:nvCxnSpPr>
          <p:cNvPr id="6" name="Connecteur droit 5"/>
          <p:cNvCxnSpPr/>
          <p:nvPr/>
        </p:nvCxnSpPr>
        <p:spPr>
          <a:xfrm rot="5400000" flipH="1" flipV="1">
            <a:off x="8022476" y="2679176"/>
            <a:ext cx="1078773" cy="7528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8561865" y="939523"/>
            <a:ext cx="582137" cy="655267"/>
          </a:xfrm>
          <a:prstGeom prst="rect">
            <a:avLst/>
          </a:prstGeom>
          <a:solidFill>
            <a:srgbClr val="FF0000"/>
          </a:solidFill>
        </p:spPr>
        <p:txBody>
          <a:bodyPr wrap="square" lIns="100287" tIns="50145" rIns="100287" bIns="50145" rtlCol="0">
            <a:spAutoFit/>
          </a:bodyPr>
          <a:lstStyle/>
          <a:p>
            <a:r>
              <a:rPr lang="fr-FR" dirty="0" smtClean="0"/>
              <a:t>56,8</a:t>
            </a:r>
            <a:endParaRPr lang="fr-FR" dirty="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Image 3" descr="http://www.lesechos.fr/medias/2014/03/20/658387_0203384503166_web_tete.jpg"/>
          <p:cNvPicPr>
            <a:picLocks noChangeAspect="1" noChangeArrowheads="1"/>
          </p:cNvPicPr>
          <p:nvPr/>
        </p:nvPicPr>
        <p:blipFill>
          <a:blip r:embed="rId2" cstate="print"/>
          <a:srcRect/>
          <a:stretch>
            <a:fillRect/>
          </a:stretch>
        </p:blipFill>
        <p:spPr bwMode="auto">
          <a:xfrm>
            <a:off x="357165" y="4000507"/>
            <a:ext cx="3805586" cy="2500330"/>
          </a:xfrm>
          <a:prstGeom prst="rect">
            <a:avLst/>
          </a:prstGeom>
          <a:noFill/>
          <a:ln w="9525">
            <a:noFill/>
            <a:miter lim="800000"/>
            <a:headEnd/>
            <a:tailEnd/>
          </a:ln>
        </p:spPr>
      </p:pic>
      <p:sp>
        <p:nvSpPr>
          <p:cNvPr id="5" name="ZoneTexte 4"/>
          <p:cNvSpPr txBox="1"/>
          <p:nvPr/>
        </p:nvSpPr>
        <p:spPr>
          <a:xfrm>
            <a:off x="281015" y="0"/>
            <a:ext cx="3714776" cy="332090"/>
          </a:xfrm>
          <a:prstGeom prst="rect">
            <a:avLst/>
          </a:prstGeom>
          <a:ln>
            <a:noFill/>
          </a:ln>
        </p:spPr>
        <p:style>
          <a:lnRef idx="2">
            <a:schemeClr val="dk1"/>
          </a:lnRef>
          <a:fillRef idx="1">
            <a:schemeClr val="lt1"/>
          </a:fillRef>
          <a:effectRef idx="0">
            <a:schemeClr val="dk1"/>
          </a:effectRef>
          <a:fontRef idx="minor">
            <a:schemeClr val="dk1"/>
          </a:fontRef>
        </p:style>
        <p:txBody>
          <a:bodyPr wrap="square" lIns="100278" tIns="50139" rIns="100278" bIns="50139" rtlCol="0">
            <a:spAutoFit/>
          </a:bodyPr>
          <a:lstStyle/>
          <a:p>
            <a:pPr>
              <a:buFont typeface="Arial" pitchFamily="34" charset="0"/>
              <a:buChar char="•"/>
            </a:pPr>
            <a:r>
              <a:rPr lang="fr-FR" sz="1500" b="1" dirty="0" smtClean="0">
                <a:latin typeface="Times New Roman" pitchFamily="18" charset="0"/>
                <a:cs typeface="Times New Roman" pitchFamily="18" charset="0"/>
              </a:rPr>
              <a:t> Causes structurelles :</a:t>
            </a:r>
            <a:endParaRPr lang="fr-FR" sz="1500" b="1" dirty="0">
              <a:latin typeface="Times New Roman" pitchFamily="18" charset="0"/>
              <a:cs typeface="Times New Roman" pitchFamily="18" charset="0"/>
            </a:endParaRPr>
          </a:p>
        </p:txBody>
      </p:sp>
      <p:sp>
        <p:nvSpPr>
          <p:cNvPr id="6" name="Flèche droite 5"/>
          <p:cNvSpPr/>
          <p:nvPr/>
        </p:nvSpPr>
        <p:spPr>
          <a:xfrm>
            <a:off x="3143240" y="3214686"/>
            <a:ext cx="1000132" cy="571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77" tIns="45689" rIns="91377" bIns="45689" rtlCol="0" anchor="ctr"/>
          <a:lstStyle/>
          <a:p>
            <a:pPr algn="ctr"/>
            <a:endParaRPr lang="fr-FR"/>
          </a:p>
        </p:txBody>
      </p:sp>
      <p:pic>
        <p:nvPicPr>
          <p:cNvPr id="14" name="Image 13" descr="http://i.f1g.fr/media/figaro/801x598/2015/09/30/INFc16705e0-66c6-11e5-a1ae-c9cc2b00ea6e-801x598.jpg"/>
          <p:cNvPicPr/>
          <p:nvPr/>
        </p:nvPicPr>
        <p:blipFill>
          <a:blip r:embed="rId3" cstate="print"/>
          <a:srcRect/>
          <a:stretch>
            <a:fillRect/>
          </a:stretch>
        </p:blipFill>
        <p:spPr bwMode="auto">
          <a:xfrm>
            <a:off x="4143372" y="500045"/>
            <a:ext cx="5000628" cy="3214710"/>
          </a:xfrm>
          <a:prstGeom prst="rect">
            <a:avLst/>
          </a:prstGeom>
          <a:noFill/>
          <a:ln w="9525">
            <a:noFill/>
            <a:miter lim="800000"/>
            <a:headEnd/>
            <a:tailEnd/>
          </a:ln>
        </p:spPr>
      </p:pic>
      <p:pic>
        <p:nvPicPr>
          <p:cNvPr id="9" name="Picture 2" descr="http://www.leconomiste.eu/images/PicsHOMEMADE/FRANCE%20-%20Evolution%20des%20dpenses%20publiques%20et%20des%20prlvements%20obligatoires%20depuis%202007%20en%20porucentage%20du%20PIB.png"/>
          <p:cNvPicPr>
            <a:picLocks noChangeAspect="1" noChangeArrowheads="1"/>
          </p:cNvPicPr>
          <p:nvPr/>
        </p:nvPicPr>
        <p:blipFill>
          <a:blip r:embed="rId4" cstate="print"/>
          <a:srcRect/>
          <a:stretch>
            <a:fillRect/>
          </a:stretch>
        </p:blipFill>
        <p:spPr bwMode="auto">
          <a:xfrm>
            <a:off x="0" y="428604"/>
            <a:ext cx="4143372" cy="2797084"/>
          </a:xfrm>
          <a:prstGeom prst="rect">
            <a:avLst/>
          </a:prstGeom>
          <a:noFill/>
        </p:spPr>
      </p:pic>
      <p:sp>
        <p:nvSpPr>
          <p:cNvPr id="10" name="Flèche vers le bas 9"/>
          <p:cNvSpPr/>
          <p:nvPr/>
        </p:nvSpPr>
        <p:spPr>
          <a:xfrm>
            <a:off x="6429388" y="3714754"/>
            <a:ext cx="428628" cy="428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82" tIns="45691" rIns="91382" bIns="45691" rtlCol="0" anchor="ctr"/>
          <a:lstStyle/>
          <a:p>
            <a:pPr algn="ctr"/>
            <a:endParaRPr lang="fr-FR"/>
          </a:p>
        </p:txBody>
      </p:sp>
      <p:sp>
        <p:nvSpPr>
          <p:cNvPr id="11" name="Bouton d'action : Précédent 10">
            <a:hlinkClick r:id="rId5" action="ppaction://hlinksldjump" highlightClick="1"/>
          </p:cNvPr>
          <p:cNvSpPr/>
          <p:nvPr/>
        </p:nvSpPr>
        <p:spPr>
          <a:xfrm>
            <a:off x="5929322" y="4714884"/>
            <a:ext cx="714380" cy="642942"/>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lIns="91427" tIns="45713" rIns="91427" bIns="45713" rtlCol="0" anchor="ctr"/>
          <a:lstStyle/>
          <a:p>
            <a:pPr algn="ctr"/>
            <a:endParaRPr lang="fr-F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Image 1"/>
          <p:cNvPicPr>
            <a:picLocks noChangeAspect="1" noChangeArrowheads="1"/>
          </p:cNvPicPr>
          <p:nvPr/>
        </p:nvPicPr>
        <p:blipFill>
          <a:blip r:embed="rId2" cstate="print"/>
          <a:srcRect l="24461" t="14999" r="33676" b="5588"/>
          <a:stretch>
            <a:fillRect/>
          </a:stretch>
        </p:blipFill>
        <p:spPr bwMode="auto">
          <a:xfrm>
            <a:off x="2716934" y="4"/>
            <a:ext cx="6427066" cy="6858000"/>
          </a:xfrm>
          <a:prstGeom prst="rect">
            <a:avLst/>
          </a:prstGeom>
          <a:noFill/>
          <a:ln w="9525">
            <a:noFill/>
            <a:miter lim="800000"/>
            <a:headEnd/>
            <a:tailEnd/>
          </a:ln>
        </p:spPr>
      </p:pic>
      <p:sp>
        <p:nvSpPr>
          <p:cNvPr id="4" name="Ellipse 3"/>
          <p:cNvSpPr/>
          <p:nvPr/>
        </p:nvSpPr>
        <p:spPr>
          <a:xfrm>
            <a:off x="6000760" y="4143380"/>
            <a:ext cx="1000132" cy="23574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a:endParaRPr lang="fr-FR"/>
          </a:p>
        </p:txBody>
      </p:sp>
      <p:sp>
        <p:nvSpPr>
          <p:cNvPr id="6" name="Ellipse 5"/>
          <p:cNvSpPr/>
          <p:nvPr/>
        </p:nvSpPr>
        <p:spPr>
          <a:xfrm>
            <a:off x="6429388" y="714356"/>
            <a:ext cx="642942" cy="23574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a:endParaRPr lang="fr-FR"/>
          </a:p>
        </p:txBody>
      </p:sp>
      <p:cxnSp>
        <p:nvCxnSpPr>
          <p:cNvPr id="8" name="Connecteur droit avec flèche 7"/>
          <p:cNvCxnSpPr/>
          <p:nvPr/>
        </p:nvCxnSpPr>
        <p:spPr>
          <a:xfrm rot="5400000">
            <a:off x="5250661" y="2821777"/>
            <a:ext cx="2714644" cy="21431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Flèche droite 9"/>
          <p:cNvSpPr/>
          <p:nvPr/>
        </p:nvSpPr>
        <p:spPr>
          <a:xfrm>
            <a:off x="500034" y="1285862"/>
            <a:ext cx="1285884"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a:endParaRPr lang="fr-FR"/>
          </a:p>
        </p:txBody>
      </p:sp>
      <p:sp>
        <p:nvSpPr>
          <p:cNvPr id="11" name="Rectangle 10"/>
          <p:cNvSpPr/>
          <p:nvPr/>
        </p:nvSpPr>
        <p:spPr>
          <a:xfrm>
            <a:off x="10" y="2357436"/>
            <a:ext cx="2428860" cy="1209273"/>
          </a:xfrm>
          <a:prstGeom prst="rect">
            <a:avLst/>
          </a:prstGeom>
        </p:spPr>
        <p:txBody>
          <a:bodyPr wrap="square" lIns="100297" tIns="50149" rIns="100297" bIns="50149">
            <a:spAutoFit/>
          </a:bodyPr>
          <a:lstStyle/>
          <a:p>
            <a:pPr algn="just">
              <a:spcBef>
                <a:spcPct val="50000"/>
              </a:spcBef>
            </a:pPr>
            <a:r>
              <a:rPr lang="fr-FR" b="1" dirty="0" smtClean="0">
                <a:latin typeface="Times New Roman" pitchFamily="18" charset="0"/>
                <a:cs typeface="Times New Roman" pitchFamily="18" charset="0"/>
              </a:rPr>
              <a:t>La crise financière de 2007/2008 qui a aggravé le déficit budgétaire :</a:t>
            </a: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p:txBody>
      </p:sp>
      <p:sp>
        <p:nvSpPr>
          <p:cNvPr id="12" name="Rectangle 11"/>
          <p:cNvSpPr/>
          <p:nvPr/>
        </p:nvSpPr>
        <p:spPr>
          <a:xfrm>
            <a:off x="0" y="3643316"/>
            <a:ext cx="2197478" cy="2871267"/>
          </a:xfrm>
          <a:prstGeom prst="rect">
            <a:avLst/>
          </a:prstGeom>
        </p:spPr>
        <p:txBody>
          <a:bodyPr wrap="square" lIns="100297" tIns="50149" rIns="100297" bIns="50149">
            <a:spAutoFit/>
          </a:bodyPr>
          <a:lstStyle/>
          <a:p>
            <a:pPr algn="just"/>
            <a:r>
              <a:rPr lang="fr-FR" b="1" dirty="0" smtClean="0">
                <a:latin typeface="Times New Roman" pitchFamily="18" charset="0"/>
                <a:cs typeface="Times New Roman" pitchFamily="18" charset="0"/>
              </a:rPr>
              <a:t>La baisse de la croissance 2008/ 2009 =&gt; récession =&gt;moins de recettes+ politique de relance</a:t>
            </a:r>
          </a:p>
          <a:p>
            <a:pPr algn="just">
              <a:buFont typeface="Arial" pitchFamily="34" charset="0"/>
              <a:buChar char="•"/>
            </a:pPr>
            <a:r>
              <a:rPr lang="fr-FR" b="1" dirty="0" smtClean="0">
                <a:latin typeface="Times New Roman" pitchFamily="18" charset="0"/>
                <a:cs typeface="Times New Roman" pitchFamily="18" charset="0"/>
              </a:rPr>
              <a:t>Le niveau des taux d’intérêt =&gt; augmente la charge de la dette.</a:t>
            </a:r>
          </a:p>
        </p:txBody>
      </p:sp>
      <p:pic>
        <p:nvPicPr>
          <p:cNvPr id="13" name="Picture 6" descr="12242310780_Recession_Small_3"/>
          <p:cNvPicPr>
            <a:picLocks noChangeAspect="1" noChangeArrowheads="1"/>
          </p:cNvPicPr>
          <p:nvPr/>
        </p:nvPicPr>
        <p:blipFill>
          <a:blip r:embed="rId3" cstate="print"/>
          <a:srcRect/>
          <a:stretch>
            <a:fillRect/>
          </a:stretch>
        </p:blipFill>
        <p:spPr bwMode="auto">
          <a:xfrm>
            <a:off x="5143504" y="500042"/>
            <a:ext cx="1354011" cy="857256"/>
          </a:xfrm>
          <a:prstGeom prst="rect">
            <a:avLst/>
          </a:prstGeom>
          <a:noFill/>
        </p:spPr>
      </p:pic>
      <p:sp>
        <p:nvSpPr>
          <p:cNvPr id="14" name="Flèche vers le bas 13"/>
          <p:cNvSpPr/>
          <p:nvPr/>
        </p:nvSpPr>
        <p:spPr>
          <a:xfrm>
            <a:off x="2214546" y="5786454"/>
            <a:ext cx="71438"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396" tIns="45698" rIns="91396" bIns="45698" rtlCol="0" anchor="ctr"/>
          <a:lstStyle/>
          <a:p>
            <a:pPr algn="ctr"/>
            <a:endParaRPr lang="fr-FR"/>
          </a:p>
        </p:txBody>
      </p:sp>
      <p:sp>
        <p:nvSpPr>
          <p:cNvPr id="15" name="ZoneTexte 14"/>
          <p:cNvSpPr txBox="1"/>
          <p:nvPr/>
        </p:nvSpPr>
        <p:spPr>
          <a:xfrm>
            <a:off x="10" y="6286532"/>
            <a:ext cx="2857488" cy="383741"/>
          </a:xfrm>
          <a:prstGeom prst="rect">
            <a:avLst/>
          </a:prstGeom>
          <a:noFill/>
        </p:spPr>
        <p:txBody>
          <a:bodyPr wrap="square" lIns="91396" tIns="45698" rIns="91396" bIns="45698" rtlCol="0">
            <a:spAutoFit/>
          </a:bodyPr>
          <a:lstStyle/>
          <a:p>
            <a:r>
              <a:rPr lang="fr-FR" b="1" dirty="0" smtClean="0">
                <a:latin typeface="Times New Roman" pitchFamily="18" charset="0"/>
                <a:cs typeface="Times New Roman" pitchFamily="18" charset="0"/>
              </a:rPr>
              <a:t>DETTE PUBLIQUE / PIB</a:t>
            </a:r>
            <a:endParaRPr lang="fr-FR" b="1" dirty="0">
              <a:latin typeface="Times New Roman" pitchFamily="18" charset="0"/>
              <a:cs typeface="Times New Roman" pitchFamily="18" charset="0"/>
            </a:endParaRPr>
          </a:p>
        </p:txBody>
      </p:sp>
      <p:sp>
        <p:nvSpPr>
          <p:cNvPr id="17" name="ZoneTexte 16"/>
          <p:cNvSpPr txBox="1"/>
          <p:nvPr/>
        </p:nvSpPr>
        <p:spPr>
          <a:xfrm>
            <a:off x="214282" y="714356"/>
            <a:ext cx="2826419" cy="393240"/>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b="1" dirty="0" smtClean="0"/>
              <a:t>Causes conjoncturelles :</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4)">
                                      <p:cBhvr>
                                        <p:cTn id="10" dur="2000"/>
                                        <p:tgtEl>
                                          <p:spTgt spid="8"/>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4)">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amond(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amond(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1" nodeType="clickEffect">
                                  <p:stCondLst>
                                    <p:cond delay="0"/>
                                  </p:stCondLst>
                                  <p:childTnLst>
                                    <p:animScale>
                                      <p:cBhvr>
                                        <p:cTn id="32" dur="2000" fill="hold"/>
                                        <p:tgtEl>
                                          <p:spTgt spid="15"/>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amond(in)">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p:bldP spid="12" grpId="0"/>
      <p:bldP spid="15" grpId="0"/>
      <p:bldP spid="15" grpId="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ans titre56"/>
          <p:cNvPicPr>
            <a:picLocks noChangeAspect="1" noChangeArrowheads="1"/>
          </p:cNvPicPr>
          <p:nvPr/>
        </p:nvPicPr>
        <p:blipFill>
          <a:blip r:embed="rId2" cstate="print"/>
          <a:srcRect r="912" b="9152"/>
          <a:stretch>
            <a:fillRect/>
          </a:stretch>
        </p:blipFill>
        <p:spPr bwMode="auto">
          <a:xfrm>
            <a:off x="611566" y="1772815"/>
            <a:ext cx="8089496" cy="4684102"/>
          </a:xfrm>
          <a:prstGeom prst="rect">
            <a:avLst/>
          </a:prstGeom>
          <a:noFill/>
          <a:ln w="9525">
            <a:noFill/>
            <a:miter lim="800000"/>
            <a:headEnd/>
            <a:tailEnd/>
          </a:ln>
        </p:spPr>
      </p:pic>
      <p:sp>
        <p:nvSpPr>
          <p:cNvPr id="4" name="Rectangle 3"/>
          <p:cNvSpPr>
            <a:spLocks noChangeArrowheads="1"/>
          </p:cNvSpPr>
          <p:nvPr/>
        </p:nvSpPr>
        <p:spPr bwMode="auto">
          <a:xfrm>
            <a:off x="899593" y="543170"/>
            <a:ext cx="7344816" cy="383695"/>
          </a:xfrm>
          <a:prstGeom prst="rect">
            <a:avLst/>
          </a:prstGeom>
          <a:noFill/>
          <a:ln w="9525">
            <a:noFill/>
            <a:miter lim="800000"/>
            <a:headEnd/>
            <a:tailEnd/>
          </a:ln>
        </p:spPr>
        <p:txBody>
          <a:bodyPr wrap="square" lIns="91357" tIns="45683" rIns="91357" bIns="45683" anchor="ctr">
            <a:spAutoFit/>
          </a:bodyPr>
          <a:lstStyle/>
          <a:p>
            <a:pPr algn="just"/>
            <a:r>
              <a:rPr lang="fr-FR" b="1" dirty="0">
                <a:latin typeface="Verdana" pitchFamily="34" charset="0"/>
              </a:rPr>
              <a:t>1/ le </a:t>
            </a:r>
            <a:r>
              <a:rPr lang="fr-FR" b="1" dirty="0" smtClean="0">
                <a:latin typeface="Verdana" pitchFamily="34" charset="0"/>
              </a:rPr>
              <a:t>financement indirect : l’intermédiation bancaire </a:t>
            </a:r>
            <a:endParaRPr lang="fr-FR" b="1" dirty="0">
              <a:latin typeface="Verdana" pitchFamily="34" charset="0"/>
            </a:endParaRPr>
          </a:p>
        </p:txBody>
      </p:sp>
      <p:sp>
        <p:nvSpPr>
          <p:cNvPr id="6" name="Rectangle 5"/>
          <p:cNvSpPr/>
          <p:nvPr/>
        </p:nvSpPr>
        <p:spPr>
          <a:xfrm>
            <a:off x="1410221" y="2765140"/>
            <a:ext cx="2333694" cy="414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dirty="0"/>
          </a:p>
        </p:txBody>
      </p:sp>
      <p:sp>
        <p:nvSpPr>
          <p:cNvPr id="8" name="Rectangle 7"/>
          <p:cNvSpPr/>
          <p:nvPr/>
        </p:nvSpPr>
        <p:spPr>
          <a:xfrm>
            <a:off x="1547665" y="2924947"/>
            <a:ext cx="21602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9" name="Rectangle 8"/>
          <p:cNvSpPr/>
          <p:nvPr/>
        </p:nvSpPr>
        <p:spPr>
          <a:xfrm>
            <a:off x="1691680" y="5877272"/>
            <a:ext cx="216024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Afficher l'image en taille réelle">
            <a:hlinkClick r:id="rId2"/>
          </p:cNvPr>
          <p:cNvPicPr>
            <a:picLocks noChangeAspect="1" noChangeArrowheads="1"/>
          </p:cNvPicPr>
          <p:nvPr/>
        </p:nvPicPr>
        <p:blipFill>
          <a:blip r:embed="rId3" cstate="print"/>
          <a:srcRect/>
          <a:stretch>
            <a:fillRect/>
          </a:stretch>
        </p:blipFill>
        <p:spPr bwMode="auto">
          <a:xfrm>
            <a:off x="2339975" y="188922"/>
            <a:ext cx="1152525" cy="1152525"/>
          </a:xfrm>
          <a:prstGeom prst="rect">
            <a:avLst/>
          </a:prstGeom>
          <a:noFill/>
          <a:ln w="9525">
            <a:noFill/>
            <a:miter lim="800000"/>
            <a:headEnd/>
            <a:tailEnd/>
          </a:ln>
        </p:spPr>
      </p:pic>
      <p:pic>
        <p:nvPicPr>
          <p:cNvPr id="41987" name="Picture 3" descr="Afficher l'image en taille réelle">
            <a:hlinkClick r:id="rId4"/>
          </p:cNvPr>
          <p:cNvPicPr>
            <a:picLocks noChangeAspect="1" noChangeArrowheads="1"/>
          </p:cNvPicPr>
          <p:nvPr/>
        </p:nvPicPr>
        <p:blipFill>
          <a:blip r:embed="rId5" cstate="print"/>
          <a:srcRect/>
          <a:stretch>
            <a:fillRect/>
          </a:stretch>
        </p:blipFill>
        <p:spPr bwMode="auto">
          <a:xfrm>
            <a:off x="3563938" y="260351"/>
            <a:ext cx="1428750" cy="752474"/>
          </a:xfrm>
          <a:prstGeom prst="rect">
            <a:avLst/>
          </a:prstGeom>
          <a:noFill/>
          <a:ln w="9525">
            <a:noFill/>
            <a:miter lim="800000"/>
            <a:headEnd/>
            <a:tailEnd/>
          </a:ln>
        </p:spPr>
      </p:pic>
      <p:sp>
        <p:nvSpPr>
          <p:cNvPr id="41988" name="Text Box 4"/>
          <p:cNvSpPr txBox="1">
            <a:spLocks noChangeArrowheads="1"/>
          </p:cNvSpPr>
          <p:nvPr/>
        </p:nvSpPr>
        <p:spPr bwMode="auto">
          <a:xfrm>
            <a:off x="3709997" y="1052522"/>
            <a:ext cx="3527425" cy="383699"/>
          </a:xfrm>
          <a:prstGeom prst="rect">
            <a:avLst/>
          </a:prstGeom>
          <a:noFill/>
          <a:ln w="9525">
            <a:noFill/>
            <a:miter lim="800000"/>
            <a:headEnd/>
            <a:tailEnd/>
          </a:ln>
        </p:spPr>
        <p:txBody>
          <a:bodyPr lIns="91357" tIns="45683" rIns="91357" bIns="45683">
            <a:spAutoFit/>
          </a:bodyPr>
          <a:lstStyle/>
          <a:p>
            <a:pPr>
              <a:spcBef>
                <a:spcPct val="50000"/>
              </a:spcBef>
            </a:pPr>
            <a:r>
              <a:rPr lang="fr-FR" dirty="0">
                <a:latin typeface="Verdana" pitchFamily="34" charset="0"/>
              </a:rPr>
              <a:t>Elles exercent deux rôles :</a:t>
            </a:r>
          </a:p>
        </p:txBody>
      </p:sp>
      <p:sp>
        <p:nvSpPr>
          <p:cNvPr id="41989" name="Rectangle 5"/>
          <p:cNvSpPr>
            <a:spLocks noChangeArrowheads="1"/>
          </p:cNvSpPr>
          <p:nvPr/>
        </p:nvSpPr>
        <p:spPr bwMode="auto">
          <a:xfrm>
            <a:off x="755656" y="1635983"/>
            <a:ext cx="4117306" cy="369257"/>
          </a:xfrm>
          <a:prstGeom prst="rect">
            <a:avLst/>
          </a:prstGeom>
          <a:noFill/>
          <a:ln w="9525">
            <a:noFill/>
            <a:miter lim="800000"/>
            <a:headEnd/>
            <a:tailEnd/>
          </a:ln>
        </p:spPr>
        <p:txBody>
          <a:bodyPr wrap="none" lIns="91357" tIns="45683" rIns="91357" bIns="45683" anchor="ctr">
            <a:spAutoFit/>
          </a:bodyPr>
          <a:lstStyle/>
          <a:p>
            <a:r>
              <a:rPr lang="fr-FR" b="1" u="sng" dirty="0">
                <a:latin typeface="Times New Roman" pitchFamily="18" charset="0"/>
                <a:cs typeface="Times New Roman" pitchFamily="18" charset="0"/>
              </a:rPr>
              <a:t>a) Un rôle de transformation financière</a:t>
            </a:r>
            <a:r>
              <a:rPr lang="fr-FR" dirty="0">
                <a:latin typeface="Times New Roman" pitchFamily="18" charset="0"/>
                <a:cs typeface="Times New Roman" pitchFamily="18" charset="0"/>
              </a:rPr>
              <a:t> </a:t>
            </a:r>
          </a:p>
        </p:txBody>
      </p:sp>
      <p:pic>
        <p:nvPicPr>
          <p:cNvPr id="41990" name="Picture 6" descr="Sans titre57"/>
          <p:cNvPicPr>
            <a:picLocks noChangeAspect="1" noChangeArrowheads="1"/>
          </p:cNvPicPr>
          <p:nvPr/>
        </p:nvPicPr>
        <p:blipFill>
          <a:blip r:embed="rId6" cstate="print"/>
          <a:srcRect l="6012" t="-1184" r="10814" b="2225"/>
          <a:stretch>
            <a:fillRect/>
          </a:stretch>
        </p:blipFill>
        <p:spPr bwMode="auto">
          <a:xfrm>
            <a:off x="732698" y="2206625"/>
            <a:ext cx="7631113" cy="4651375"/>
          </a:xfrm>
          <a:prstGeom prst="rect">
            <a:avLst/>
          </a:prstGeom>
          <a:noFill/>
          <a:ln w="9525">
            <a:noFill/>
            <a:miter lim="800000"/>
            <a:headEnd/>
            <a:tailEnd/>
          </a:ln>
        </p:spPr>
      </p:pic>
      <p:sp>
        <p:nvSpPr>
          <p:cNvPr id="41991" name="Rectangle 7"/>
          <p:cNvSpPr>
            <a:spLocks noChangeArrowheads="1"/>
          </p:cNvSpPr>
          <p:nvPr/>
        </p:nvSpPr>
        <p:spPr bwMode="auto">
          <a:xfrm>
            <a:off x="2771775" y="2708279"/>
            <a:ext cx="3816350" cy="433388"/>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
        <p:nvSpPr>
          <p:cNvPr id="41992" name="Rectangle 8"/>
          <p:cNvSpPr>
            <a:spLocks noChangeArrowheads="1"/>
          </p:cNvSpPr>
          <p:nvPr/>
        </p:nvSpPr>
        <p:spPr bwMode="auto">
          <a:xfrm>
            <a:off x="755651" y="6092826"/>
            <a:ext cx="2808288" cy="765175"/>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
        <p:nvSpPr>
          <p:cNvPr id="41993" name="Rectangle 9"/>
          <p:cNvSpPr>
            <a:spLocks noChangeArrowheads="1"/>
          </p:cNvSpPr>
          <p:nvPr/>
        </p:nvSpPr>
        <p:spPr bwMode="auto">
          <a:xfrm>
            <a:off x="6804032" y="3933825"/>
            <a:ext cx="1368425" cy="431800"/>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
        <p:nvSpPr>
          <p:cNvPr id="41994" name="Rectangle 10"/>
          <p:cNvSpPr>
            <a:spLocks noChangeArrowheads="1"/>
          </p:cNvSpPr>
          <p:nvPr/>
        </p:nvSpPr>
        <p:spPr bwMode="auto">
          <a:xfrm>
            <a:off x="2916238" y="5159377"/>
            <a:ext cx="1584325" cy="574675"/>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
        <p:nvSpPr>
          <p:cNvPr id="41995" name="Rectangle 11"/>
          <p:cNvSpPr>
            <a:spLocks noChangeArrowheads="1"/>
          </p:cNvSpPr>
          <p:nvPr/>
        </p:nvSpPr>
        <p:spPr bwMode="auto">
          <a:xfrm>
            <a:off x="5434021" y="6092826"/>
            <a:ext cx="2738437" cy="504825"/>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1" descr="Sans titre57"/>
          <p:cNvPicPr>
            <a:picLocks noChangeAspect="1" noChangeArrowheads="1"/>
          </p:cNvPicPr>
          <p:nvPr/>
        </p:nvPicPr>
        <p:blipFill>
          <a:blip r:embed="rId2" cstate="print"/>
          <a:srcRect l="6012" t="-1184" r="10814" b="2225"/>
          <a:stretch>
            <a:fillRect/>
          </a:stretch>
        </p:blipFill>
        <p:spPr bwMode="auto">
          <a:xfrm>
            <a:off x="685800" y="692154"/>
            <a:ext cx="7631113" cy="6165850"/>
          </a:xfrm>
          <a:prstGeom prst="rect">
            <a:avLst/>
          </a:prstGeom>
          <a:solidFill>
            <a:schemeClr val="tx1"/>
          </a:solidFill>
          <a:ln w="9525">
            <a:noFill/>
            <a:miter lim="800000"/>
            <a:headEnd/>
            <a:tailEnd/>
          </a:ln>
        </p:spPr>
      </p:pic>
      <p:sp>
        <p:nvSpPr>
          <p:cNvPr id="43011" name="Rectangle 12"/>
          <p:cNvSpPr>
            <a:spLocks noChangeArrowheads="1"/>
          </p:cNvSpPr>
          <p:nvPr/>
        </p:nvSpPr>
        <p:spPr bwMode="auto">
          <a:xfrm>
            <a:off x="2916240" y="1412876"/>
            <a:ext cx="3744912" cy="504825"/>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
        <p:nvSpPr>
          <p:cNvPr id="62477" name="Text Box 13"/>
          <p:cNvSpPr txBox="1">
            <a:spLocks noChangeArrowheads="1"/>
          </p:cNvSpPr>
          <p:nvPr/>
        </p:nvSpPr>
        <p:spPr bwMode="auto">
          <a:xfrm>
            <a:off x="2124077" y="2924184"/>
            <a:ext cx="1727200" cy="383699"/>
          </a:xfrm>
          <a:prstGeom prst="rect">
            <a:avLst/>
          </a:prstGeom>
          <a:noFill/>
          <a:ln w="9525">
            <a:noFill/>
            <a:miter lim="800000"/>
            <a:headEnd/>
            <a:tailEnd/>
          </a:ln>
        </p:spPr>
        <p:txBody>
          <a:bodyPr lIns="91357" tIns="45683" rIns="91357" bIns="45683">
            <a:spAutoFit/>
          </a:bodyPr>
          <a:lstStyle/>
          <a:p>
            <a:pPr>
              <a:spcBef>
                <a:spcPct val="50000"/>
              </a:spcBef>
            </a:pPr>
            <a:r>
              <a:rPr lang="fr-FR" dirty="0">
                <a:solidFill>
                  <a:srgbClr val="000000"/>
                </a:solidFill>
              </a:rPr>
              <a:t>Déposée en </a:t>
            </a:r>
          </a:p>
        </p:txBody>
      </p:sp>
      <p:sp>
        <p:nvSpPr>
          <p:cNvPr id="62478" name="Text Box 14"/>
          <p:cNvSpPr txBox="1">
            <a:spLocks noChangeArrowheads="1"/>
          </p:cNvSpPr>
          <p:nvPr/>
        </p:nvSpPr>
        <p:spPr bwMode="auto">
          <a:xfrm>
            <a:off x="5292725" y="1843089"/>
            <a:ext cx="2808288" cy="669710"/>
          </a:xfrm>
          <a:prstGeom prst="rect">
            <a:avLst/>
          </a:prstGeom>
          <a:noFill/>
          <a:ln w="9525">
            <a:noFill/>
            <a:miter lim="800000"/>
            <a:headEnd/>
            <a:tailEnd/>
          </a:ln>
        </p:spPr>
        <p:txBody>
          <a:bodyPr lIns="91357" tIns="45683" rIns="91357" bIns="45683">
            <a:spAutoFit/>
          </a:bodyPr>
          <a:lstStyle/>
          <a:p>
            <a:pPr>
              <a:spcBef>
                <a:spcPct val="50000"/>
              </a:spcBef>
            </a:pPr>
            <a:r>
              <a:rPr lang="fr-FR" b="1" dirty="0">
                <a:solidFill>
                  <a:srgbClr val="000000"/>
                </a:solidFill>
              </a:rPr>
              <a:t>Elle transforme les dépôts à CT en crédit en LT</a:t>
            </a:r>
          </a:p>
        </p:txBody>
      </p:sp>
      <p:sp>
        <p:nvSpPr>
          <p:cNvPr id="62479" name="Text Box 15"/>
          <p:cNvSpPr txBox="1">
            <a:spLocks noChangeArrowheads="1"/>
          </p:cNvSpPr>
          <p:nvPr/>
        </p:nvSpPr>
        <p:spPr bwMode="auto">
          <a:xfrm>
            <a:off x="3709996" y="2924184"/>
            <a:ext cx="1006475" cy="383699"/>
          </a:xfrm>
          <a:prstGeom prst="rect">
            <a:avLst/>
          </a:prstGeom>
          <a:solidFill>
            <a:schemeClr val="bg1"/>
          </a:solidFill>
          <a:ln w="9525">
            <a:noFill/>
            <a:miter lim="800000"/>
            <a:headEnd/>
            <a:tailEnd/>
          </a:ln>
        </p:spPr>
        <p:txBody>
          <a:bodyPr lIns="91357" tIns="45683" rIns="91357" bIns="45683">
            <a:spAutoFit/>
          </a:bodyPr>
          <a:lstStyle/>
          <a:p>
            <a:pPr>
              <a:spcBef>
                <a:spcPct val="50000"/>
              </a:spcBef>
            </a:pPr>
            <a:r>
              <a:rPr lang="fr-FR" b="1" dirty="0">
                <a:solidFill>
                  <a:srgbClr val="000000"/>
                </a:solidFill>
                <a:latin typeface="Verdana" pitchFamily="34" charset="0"/>
              </a:rPr>
              <a:t>Avoirs </a:t>
            </a:r>
          </a:p>
        </p:txBody>
      </p:sp>
      <p:sp>
        <p:nvSpPr>
          <p:cNvPr id="43015" name="Rectangle 16"/>
          <p:cNvSpPr>
            <a:spLocks noChangeArrowheads="1"/>
          </p:cNvSpPr>
          <p:nvPr/>
        </p:nvSpPr>
        <p:spPr bwMode="auto">
          <a:xfrm>
            <a:off x="2765269" y="4507773"/>
            <a:ext cx="1728788" cy="577850"/>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
        <p:nvSpPr>
          <p:cNvPr id="43016" name="Rectangle 17"/>
          <p:cNvSpPr>
            <a:spLocks noChangeArrowheads="1"/>
          </p:cNvSpPr>
          <p:nvPr/>
        </p:nvSpPr>
        <p:spPr bwMode="auto">
          <a:xfrm>
            <a:off x="6804032" y="3068638"/>
            <a:ext cx="1368425" cy="431800"/>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77"/>
                                        </p:tgtEl>
                                        <p:attrNameLst>
                                          <p:attrName>style.visibility</p:attrName>
                                        </p:attrNameLst>
                                      </p:cBhvr>
                                      <p:to>
                                        <p:strVal val="visible"/>
                                      </p:to>
                                    </p:set>
                                    <p:animEffect transition="in" filter="checkerboard(across)">
                                      <p:cBhvr>
                                        <p:cTn id="7" dur="500"/>
                                        <p:tgtEl>
                                          <p:spTgt spid="6247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2479"/>
                                        </p:tgtEl>
                                        <p:attrNameLst>
                                          <p:attrName>style.visibility</p:attrName>
                                        </p:attrNameLst>
                                      </p:cBhvr>
                                      <p:to>
                                        <p:strVal val="visible"/>
                                      </p:to>
                                    </p:set>
                                    <p:animEffect transition="in" filter="checkerboard(across)">
                                      <p:cBhvr>
                                        <p:cTn id="12" dur="500"/>
                                        <p:tgtEl>
                                          <p:spTgt spid="6247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2478"/>
                                        </p:tgtEl>
                                        <p:attrNameLst>
                                          <p:attrName>style.visibility</p:attrName>
                                        </p:attrNameLst>
                                      </p:cBhvr>
                                      <p:to>
                                        <p:strVal val="visible"/>
                                      </p:to>
                                    </p:set>
                                    <p:animEffect transition="in" filter="checkerboard(across)">
                                      <p:cBhvr>
                                        <p:cTn id="17" dur="500"/>
                                        <p:tgtEl>
                                          <p:spTgt spid="62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7" grpId="0"/>
      <p:bldP spid="62478" grpId="0"/>
      <p:bldP spid="624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dirty="0" smtClean="0"/>
              <a:t>GF</a:t>
            </a:r>
            <a:endParaRPr lang="fr-FR" dirty="0"/>
          </a:p>
        </p:txBody>
      </p:sp>
      <p:sp>
        <p:nvSpPr>
          <p:cNvPr id="5" name="Espace réservé du numéro de diapositive 4"/>
          <p:cNvSpPr>
            <a:spLocks noGrp="1"/>
          </p:cNvSpPr>
          <p:nvPr>
            <p:ph type="sldNum" sz="quarter" idx="12"/>
          </p:nvPr>
        </p:nvSpPr>
        <p:spPr/>
        <p:txBody>
          <a:bodyPr/>
          <a:lstStyle/>
          <a:p>
            <a:pPr>
              <a:defRPr/>
            </a:pPr>
            <a:fld id="{EDD45A29-5F0D-49ED-B442-75385783B992}" type="slidenum">
              <a:rPr lang="fr-FR" smtClean="0"/>
              <a:pPr>
                <a:defRPr/>
              </a:pPr>
              <a:t>2</a:t>
            </a:fld>
            <a:endParaRPr lang="fr-FR" dirty="0"/>
          </a:p>
        </p:txBody>
      </p:sp>
      <p:pic>
        <p:nvPicPr>
          <p:cNvPr id="6" name="Image 5" descr="gini bis.jpeg"/>
          <p:cNvPicPr>
            <a:picLocks noChangeAspect="1"/>
          </p:cNvPicPr>
          <p:nvPr/>
        </p:nvPicPr>
        <p:blipFill>
          <a:blip r:embed="rId2" cstate="print"/>
          <a:srcRect l="35470" t="7318" r="11098" b="41456"/>
          <a:stretch>
            <a:fillRect/>
          </a:stretch>
        </p:blipFill>
        <p:spPr>
          <a:xfrm rot="10800000">
            <a:off x="308697" y="-3"/>
            <a:ext cx="4718589" cy="6858002"/>
          </a:xfrm>
          <a:prstGeom prst="rect">
            <a:avLst/>
          </a:prstGeom>
        </p:spPr>
      </p:pic>
      <p:sp>
        <p:nvSpPr>
          <p:cNvPr id="7" name="Ellipse 6"/>
          <p:cNvSpPr/>
          <p:nvPr/>
        </p:nvSpPr>
        <p:spPr>
          <a:xfrm>
            <a:off x="550301" y="3512644"/>
            <a:ext cx="5084034" cy="5018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331" tIns="50167" rIns="100331" bIns="50167"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4)">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Sans titre57"/>
          <p:cNvPicPr>
            <a:picLocks noChangeAspect="1" noChangeArrowheads="1"/>
          </p:cNvPicPr>
          <p:nvPr/>
        </p:nvPicPr>
        <p:blipFill>
          <a:blip r:embed="rId2" cstate="print"/>
          <a:srcRect l="6012" t="-1184" r="10814" b="2225"/>
          <a:stretch>
            <a:fillRect/>
          </a:stretch>
        </p:blipFill>
        <p:spPr bwMode="auto">
          <a:xfrm>
            <a:off x="685800" y="692154"/>
            <a:ext cx="7631113" cy="6165850"/>
          </a:xfrm>
          <a:prstGeom prst="rect">
            <a:avLst/>
          </a:prstGeom>
          <a:solidFill>
            <a:schemeClr val="tx1"/>
          </a:solidFill>
          <a:ln w="9525">
            <a:noFill/>
            <a:miter lim="800000"/>
            <a:headEnd/>
            <a:tailEnd/>
          </a:ln>
        </p:spPr>
      </p:pic>
      <p:sp>
        <p:nvSpPr>
          <p:cNvPr id="44035" name="Rectangle 3"/>
          <p:cNvSpPr>
            <a:spLocks noChangeArrowheads="1"/>
          </p:cNvSpPr>
          <p:nvPr/>
        </p:nvSpPr>
        <p:spPr bwMode="auto">
          <a:xfrm>
            <a:off x="2916240" y="1412876"/>
            <a:ext cx="3744912" cy="504825"/>
          </a:xfrm>
          <a:prstGeom prst="rect">
            <a:avLst/>
          </a:prstGeom>
          <a:solidFill>
            <a:schemeClr val="bg1"/>
          </a:solidFill>
          <a:ln w="9525">
            <a:noFill/>
            <a:miter lim="800000"/>
            <a:headEnd/>
            <a:tailEnd/>
          </a:ln>
        </p:spPr>
        <p:txBody>
          <a:bodyPr wrap="none" lIns="91405" tIns="45702" rIns="91405" bIns="45702" anchor="ctr"/>
          <a:lstStyle/>
          <a:p>
            <a:endParaRPr lang="fr-FR" dirty="0"/>
          </a:p>
        </p:txBody>
      </p:sp>
      <p:sp>
        <p:nvSpPr>
          <p:cNvPr id="95236" name="Text Box 4"/>
          <p:cNvSpPr txBox="1">
            <a:spLocks noChangeArrowheads="1"/>
          </p:cNvSpPr>
          <p:nvPr/>
        </p:nvSpPr>
        <p:spPr bwMode="auto">
          <a:xfrm>
            <a:off x="2124077" y="2924184"/>
            <a:ext cx="1727200" cy="383699"/>
          </a:xfrm>
          <a:prstGeom prst="rect">
            <a:avLst/>
          </a:prstGeom>
          <a:noFill/>
          <a:ln w="9525">
            <a:noFill/>
            <a:miter lim="800000"/>
            <a:headEnd/>
            <a:tailEnd/>
          </a:ln>
        </p:spPr>
        <p:txBody>
          <a:bodyPr lIns="91357" tIns="45683" rIns="91357" bIns="45683">
            <a:spAutoFit/>
          </a:bodyPr>
          <a:lstStyle/>
          <a:p>
            <a:pPr>
              <a:spcBef>
                <a:spcPct val="50000"/>
              </a:spcBef>
            </a:pPr>
            <a:r>
              <a:rPr lang="fr-FR" dirty="0">
                <a:solidFill>
                  <a:srgbClr val="000000"/>
                </a:solidFill>
              </a:rPr>
              <a:t>Déposée en </a:t>
            </a:r>
          </a:p>
        </p:txBody>
      </p:sp>
      <p:sp>
        <p:nvSpPr>
          <p:cNvPr id="95237" name="Text Box 5"/>
          <p:cNvSpPr txBox="1">
            <a:spLocks noChangeArrowheads="1"/>
          </p:cNvSpPr>
          <p:nvPr/>
        </p:nvSpPr>
        <p:spPr bwMode="auto">
          <a:xfrm>
            <a:off x="5292725" y="1843089"/>
            <a:ext cx="2808288" cy="669710"/>
          </a:xfrm>
          <a:prstGeom prst="rect">
            <a:avLst/>
          </a:prstGeom>
          <a:noFill/>
          <a:ln w="9525">
            <a:noFill/>
            <a:miter lim="800000"/>
            <a:headEnd/>
            <a:tailEnd/>
          </a:ln>
        </p:spPr>
        <p:txBody>
          <a:bodyPr lIns="91357" tIns="45683" rIns="91357" bIns="45683">
            <a:spAutoFit/>
          </a:bodyPr>
          <a:lstStyle/>
          <a:p>
            <a:pPr>
              <a:spcBef>
                <a:spcPct val="50000"/>
              </a:spcBef>
            </a:pPr>
            <a:r>
              <a:rPr lang="fr-FR" b="1" dirty="0">
                <a:solidFill>
                  <a:srgbClr val="000000"/>
                </a:solidFill>
              </a:rPr>
              <a:t>Elle transforme les dépôts à CT en crédit en LT</a:t>
            </a:r>
          </a:p>
        </p:txBody>
      </p:sp>
      <p:sp>
        <p:nvSpPr>
          <p:cNvPr id="95238" name="Text Box 6"/>
          <p:cNvSpPr txBox="1">
            <a:spLocks noChangeArrowheads="1"/>
          </p:cNvSpPr>
          <p:nvPr/>
        </p:nvSpPr>
        <p:spPr bwMode="auto">
          <a:xfrm>
            <a:off x="3709996" y="2924184"/>
            <a:ext cx="1006475" cy="383699"/>
          </a:xfrm>
          <a:prstGeom prst="rect">
            <a:avLst/>
          </a:prstGeom>
          <a:solidFill>
            <a:schemeClr val="bg1"/>
          </a:solidFill>
          <a:ln w="9525">
            <a:noFill/>
            <a:miter lim="800000"/>
            <a:headEnd/>
            <a:tailEnd/>
          </a:ln>
        </p:spPr>
        <p:txBody>
          <a:bodyPr lIns="91357" tIns="45683" rIns="91357" bIns="45683">
            <a:spAutoFit/>
          </a:bodyPr>
          <a:lstStyle/>
          <a:p>
            <a:pPr>
              <a:spcBef>
                <a:spcPct val="50000"/>
              </a:spcBef>
            </a:pPr>
            <a:r>
              <a:rPr lang="fr-FR" b="1" dirty="0">
                <a:solidFill>
                  <a:srgbClr val="000000"/>
                </a:solidFill>
                <a:latin typeface="Verdana" pitchFamily="34" charset="0"/>
              </a:rPr>
              <a:t>Avoirs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5236"/>
                                        </p:tgtEl>
                                        <p:attrNameLst>
                                          <p:attrName>style.visibility</p:attrName>
                                        </p:attrNameLst>
                                      </p:cBhvr>
                                      <p:to>
                                        <p:strVal val="visible"/>
                                      </p:to>
                                    </p:set>
                                    <p:animEffect transition="in" filter="checkerboard(across)">
                                      <p:cBhvr>
                                        <p:cTn id="7" dur="500"/>
                                        <p:tgtEl>
                                          <p:spTgt spid="9523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5238"/>
                                        </p:tgtEl>
                                        <p:attrNameLst>
                                          <p:attrName>style.visibility</p:attrName>
                                        </p:attrNameLst>
                                      </p:cBhvr>
                                      <p:to>
                                        <p:strVal val="visible"/>
                                      </p:to>
                                    </p:set>
                                    <p:animEffect transition="in" filter="checkerboard(across)">
                                      <p:cBhvr>
                                        <p:cTn id="12" dur="500"/>
                                        <p:tgtEl>
                                          <p:spTgt spid="9523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5237"/>
                                        </p:tgtEl>
                                        <p:attrNameLst>
                                          <p:attrName>style.visibility</p:attrName>
                                        </p:attrNameLst>
                                      </p:cBhvr>
                                      <p:to>
                                        <p:strVal val="visible"/>
                                      </p:to>
                                    </p:set>
                                    <p:animEffect transition="in" filter="checkerboard(across)">
                                      <p:cBhvr>
                                        <p:cTn id="17" dur="500"/>
                                        <p:tgtEl>
                                          <p:spTgt spid="95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p:bldP spid="95237" grpId="0"/>
      <p:bldP spid="952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ChangeArrowheads="1"/>
          </p:cNvSpPr>
          <p:nvPr/>
        </p:nvSpPr>
        <p:spPr bwMode="auto">
          <a:xfrm>
            <a:off x="250826" y="687397"/>
            <a:ext cx="8642350" cy="3660775"/>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91357" tIns="45683" rIns="91357" bIns="45683" anchor="ctr">
            <a:spAutoFit/>
          </a:bodyPr>
          <a:lstStyle/>
          <a:p>
            <a:pPr algn="ctr"/>
            <a:r>
              <a:rPr lang="fr-FR" b="1" dirty="0">
                <a:solidFill>
                  <a:srgbClr val="000000"/>
                </a:solidFill>
                <a:latin typeface="Verdana" pitchFamily="34" charset="0"/>
              </a:rPr>
              <a:t>Les banques transforment l’épargne à court terme qu’elles ont collectée en crédit à moyen terme ou long terme.</a:t>
            </a:r>
          </a:p>
          <a:p>
            <a:pPr algn="ctr"/>
            <a:endParaRPr lang="fr-FR" b="1" dirty="0">
              <a:solidFill>
                <a:srgbClr val="000000"/>
              </a:solidFill>
              <a:latin typeface="Verdana" pitchFamily="34" charset="0"/>
            </a:endParaRPr>
          </a:p>
          <a:p>
            <a:pPr algn="ctr"/>
            <a:r>
              <a:rPr lang="fr-FR" b="1" dirty="0">
                <a:solidFill>
                  <a:srgbClr val="000000"/>
                </a:solidFill>
                <a:latin typeface="Verdana" pitchFamily="34" charset="0"/>
              </a:rPr>
              <a:t>En transformant de l’épargne à court terme en prêt en moyen ou long terme, elles prennent des risques sachant que les épargnants ne retireront pas leurs fonds tous en même temps s’ils ont confiance. </a:t>
            </a:r>
          </a:p>
          <a:p>
            <a:pPr algn="ctr"/>
            <a:endParaRPr lang="fr-FR" b="1" dirty="0">
              <a:solidFill>
                <a:srgbClr val="000000"/>
              </a:solidFill>
              <a:latin typeface="Verdana" pitchFamily="34" charset="0"/>
            </a:endParaRPr>
          </a:p>
          <a:p>
            <a:pPr algn="ctr"/>
            <a:r>
              <a:rPr lang="fr-FR" b="1" dirty="0">
                <a:solidFill>
                  <a:srgbClr val="000000"/>
                </a:solidFill>
                <a:latin typeface="Verdana" pitchFamily="34" charset="0"/>
              </a:rPr>
              <a:t>Et,</a:t>
            </a:r>
          </a:p>
          <a:p>
            <a:pPr algn="ctr"/>
            <a:endParaRPr lang="fr-FR" b="1" dirty="0">
              <a:solidFill>
                <a:srgbClr val="000000"/>
              </a:solidFill>
              <a:latin typeface="Verdana" pitchFamily="34" charset="0"/>
            </a:endParaRPr>
          </a:p>
          <a:p>
            <a:pPr algn="ctr"/>
            <a:r>
              <a:rPr lang="fr-FR" b="1" dirty="0">
                <a:solidFill>
                  <a:srgbClr val="000000"/>
                </a:solidFill>
                <a:latin typeface="Verdana" pitchFamily="34" charset="0"/>
              </a:rPr>
              <a:t>Lorsque les besoins de financement dépassent les capacités de financement, les banques exercent leur deuxième rôle : celui de la création de monnaie.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3492">
                                            <p:txEl>
                                              <p:pRg st="0" end="0"/>
                                            </p:txEl>
                                          </p:spTgt>
                                        </p:tgtEl>
                                        <p:attrNameLst>
                                          <p:attrName>style.visibility</p:attrName>
                                        </p:attrNameLst>
                                      </p:cBhvr>
                                      <p:to>
                                        <p:strVal val="visible"/>
                                      </p:to>
                                    </p:set>
                                    <p:animEffect transition="in" filter="checkerboard(across)">
                                      <p:cBhvr>
                                        <p:cTn id="7" dur="500"/>
                                        <p:tgtEl>
                                          <p:spTgt spid="634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3492">
                                            <p:txEl>
                                              <p:pRg st="2" end="2"/>
                                            </p:txEl>
                                          </p:spTgt>
                                        </p:tgtEl>
                                        <p:attrNameLst>
                                          <p:attrName>style.visibility</p:attrName>
                                        </p:attrNameLst>
                                      </p:cBhvr>
                                      <p:to>
                                        <p:strVal val="visible"/>
                                      </p:to>
                                    </p:set>
                                    <p:animEffect transition="in" filter="checkerboard(across)">
                                      <p:cBhvr>
                                        <p:cTn id="12" dur="500"/>
                                        <p:tgtEl>
                                          <p:spTgt spid="6349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3492">
                                            <p:txEl>
                                              <p:pRg st="4" end="4"/>
                                            </p:txEl>
                                          </p:spTgt>
                                        </p:tgtEl>
                                        <p:attrNameLst>
                                          <p:attrName>style.visibility</p:attrName>
                                        </p:attrNameLst>
                                      </p:cBhvr>
                                      <p:to>
                                        <p:strVal val="visible"/>
                                      </p:to>
                                    </p:set>
                                    <p:animEffect transition="in" filter="checkerboard(across)">
                                      <p:cBhvr>
                                        <p:cTn id="17" dur="500"/>
                                        <p:tgtEl>
                                          <p:spTgt spid="6349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3492">
                                            <p:txEl>
                                              <p:pRg st="6" end="6"/>
                                            </p:txEl>
                                          </p:spTgt>
                                        </p:tgtEl>
                                        <p:attrNameLst>
                                          <p:attrName>style.visibility</p:attrName>
                                        </p:attrNameLst>
                                      </p:cBhvr>
                                      <p:to>
                                        <p:strVal val="visible"/>
                                      </p:to>
                                    </p:set>
                                    <p:animEffect transition="in" filter="checkerboard(across)">
                                      <p:cBhvr>
                                        <p:cTn id="22" dur="500"/>
                                        <p:tgtEl>
                                          <p:spTgt spid="6349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76382" y="7211"/>
            <a:ext cx="3646985" cy="369257"/>
          </a:xfrm>
          <a:prstGeom prst="rect">
            <a:avLst/>
          </a:prstGeom>
          <a:noFill/>
          <a:ln w="9525">
            <a:noFill/>
            <a:miter lim="800000"/>
            <a:headEnd/>
            <a:tailEnd/>
          </a:ln>
        </p:spPr>
        <p:txBody>
          <a:bodyPr wrap="none" lIns="91357" tIns="45683" rIns="91357" bIns="45683" anchor="ctr">
            <a:spAutoFit/>
          </a:bodyPr>
          <a:lstStyle/>
          <a:p>
            <a:r>
              <a:rPr lang="fr-FR" b="1" u="sng" dirty="0">
                <a:latin typeface="Times New Roman" pitchFamily="18" charset="0"/>
                <a:cs typeface="Times New Roman" pitchFamily="18" charset="0"/>
              </a:rPr>
              <a:t> b) Un rôle de création de monnaie</a:t>
            </a:r>
            <a:r>
              <a:rPr lang="fr-FR" dirty="0">
                <a:latin typeface="Times New Roman" pitchFamily="18" charset="0"/>
                <a:cs typeface="Times New Roman" pitchFamily="18" charset="0"/>
              </a:rPr>
              <a:t> </a:t>
            </a:r>
          </a:p>
        </p:txBody>
      </p:sp>
      <p:pic>
        <p:nvPicPr>
          <p:cNvPr id="46083" name="Picture 5" descr="Sans titre58"/>
          <p:cNvPicPr>
            <a:picLocks noChangeAspect="1" noChangeArrowheads="1"/>
          </p:cNvPicPr>
          <p:nvPr/>
        </p:nvPicPr>
        <p:blipFill>
          <a:blip r:embed="rId2" cstate="print"/>
          <a:srcRect l="5513" r="20715" b="10844"/>
          <a:stretch>
            <a:fillRect/>
          </a:stretch>
        </p:blipFill>
        <p:spPr bwMode="auto">
          <a:xfrm>
            <a:off x="827088" y="765174"/>
            <a:ext cx="7345361" cy="4319588"/>
          </a:xfrm>
          <a:prstGeom prst="rect">
            <a:avLst/>
          </a:prstGeom>
          <a:noFill/>
          <a:ln w="9525">
            <a:noFill/>
            <a:miter lim="800000"/>
            <a:headEnd/>
            <a:tailEnd/>
          </a:ln>
        </p:spPr>
      </p:pic>
      <p:sp>
        <p:nvSpPr>
          <p:cNvPr id="64521" name="Text Box 9"/>
          <p:cNvSpPr txBox="1">
            <a:spLocks noChangeArrowheads="1"/>
          </p:cNvSpPr>
          <p:nvPr/>
        </p:nvSpPr>
        <p:spPr bwMode="auto">
          <a:xfrm>
            <a:off x="4951405" y="4600034"/>
            <a:ext cx="1366838" cy="383699"/>
          </a:xfrm>
          <a:prstGeom prst="rect">
            <a:avLst/>
          </a:prstGeom>
          <a:solidFill>
            <a:schemeClr val="bg1"/>
          </a:solidFill>
          <a:ln w="9525">
            <a:noFill/>
            <a:miter lim="800000"/>
            <a:headEnd/>
            <a:tailEnd/>
          </a:ln>
        </p:spPr>
        <p:txBody>
          <a:bodyPr wrap="square" lIns="91357" tIns="45683" rIns="91357" bIns="45683">
            <a:spAutoFit/>
          </a:bodyPr>
          <a:lstStyle/>
          <a:p>
            <a:pPr>
              <a:spcBef>
                <a:spcPct val="50000"/>
              </a:spcBef>
            </a:pPr>
            <a:r>
              <a:rPr lang="fr-FR" dirty="0">
                <a:solidFill>
                  <a:srgbClr val="000000"/>
                </a:solidFill>
                <a:latin typeface="Verdana" pitchFamily="34" charset="0"/>
              </a:rPr>
              <a:t>80000 €</a:t>
            </a:r>
          </a:p>
        </p:txBody>
      </p:sp>
      <p:sp>
        <p:nvSpPr>
          <p:cNvPr id="7" name="ZoneTexte 6"/>
          <p:cNvSpPr txBox="1"/>
          <p:nvPr/>
        </p:nvSpPr>
        <p:spPr>
          <a:xfrm>
            <a:off x="7455481" y="250506"/>
            <a:ext cx="1138216" cy="679276"/>
          </a:xfrm>
          <a:prstGeom prst="rect">
            <a:avLst/>
          </a:prstGeom>
          <a:noFill/>
        </p:spPr>
        <p:txBody>
          <a:bodyPr wrap="square" lIns="100312" tIns="50157" rIns="100312" bIns="50157" rtlCol="0">
            <a:spAutoFit/>
          </a:bodyPr>
          <a:lstStyle/>
          <a:p>
            <a:r>
              <a:rPr lang="fr-FR" dirty="0" smtClean="0">
                <a:hlinkClick r:id="rId3" action="ppaction://hlinkfile"/>
              </a:rPr>
              <a:t>Vidéo</a:t>
            </a:r>
            <a:endParaRPr lang="fr-FR" dirty="0" smtClean="0"/>
          </a:p>
          <a:p>
            <a:endParaRPr lang="fr-FR" dirty="0"/>
          </a:p>
        </p:txBody>
      </p:sp>
      <p:sp>
        <p:nvSpPr>
          <p:cNvPr id="6" name="Rectangle 5"/>
          <p:cNvSpPr/>
          <p:nvPr/>
        </p:nvSpPr>
        <p:spPr>
          <a:xfrm>
            <a:off x="1043608" y="4365104"/>
            <a:ext cx="273630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211960" y="4581128"/>
            <a:ext cx="2736304"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wheel(4)">
                                      <p:cBhvr>
                                        <p:cTn id="7" dur="20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76382" y="7211"/>
            <a:ext cx="3646985" cy="369257"/>
          </a:xfrm>
          <a:prstGeom prst="rect">
            <a:avLst/>
          </a:prstGeom>
          <a:noFill/>
          <a:ln w="9525">
            <a:noFill/>
            <a:miter lim="800000"/>
            <a:headEnd/>
            <a:tailEnd/>
          </a:ln>
        </p:spPr>
        <p:txBody>
          <a:bodyPr wrap="none" lIns="91357" tIns="45683" rIns="91357" bIns="45683" anchor="ctr">
            <a:spAutoFit/>
          </a:bodyPr>
          <a:lstStyle/>
          <a:p>
            <a:r>
              <a:rPr lang="fr-FR" b="1" u="sng" dirty="0">
                <a:latin typeface="Times New Roman" pitchFamily="18" charset="0"/>
                <a:cs typeface="Times New Roman" pitchFamily="18" charset="0"/>
              </a:rPr>
              <a:t> b) Un rôle de création de monnaie</a:t>
            </a:r>
            <a:r>
              <a:rPr lang="fr-FR" dirty="0">
                <a:latin typeface="Times New Roman" pitchFamily="18" charset="0"/>
                <a:cs typeface="Times New Roman" pitchFamily="18" charset="0"/>
              </a:rPr>
              <a:t> </a:t>
            </a:r>
          </a:p>
        </p:txBody>
      </p:sp>
      <p:pic>
        <p:nvPicPr>
          <p:cNvPr id="46083" name="Picture 5" descr="Sans titre58"/>
          <p:cNvPicPr>
            <a:picLocks noChangeAspect="1" noChangeArrowheads="1"/>
          </p:cNvPicPr>
          <p:nvPr/>
        </p:nvPicPr>
        <p:blipFill>
          <a:blip r:embed="rId2" cstate="print"/>
          <a:srcRect l="5513" r="20715" b="10844"/>
          <a:stretch>
            <a:fillRect/>
          </a:stretch>
        </p:blipFill>
        <p:spPr bwMode="auto">
          <a:xfrm>
            <a:off x="827088" y="765174"/>
            <a:ext cx="7345361" cy="4319588"/>
          </a:xfrm>
          <a:prstGeom prst="rect">
            <a:avLst/>
          </a:prstGeom>
          <a:noFill/>
          <a:ln w="9525">
            <a:noFill/>
            <a:miter lim="800000"/>
            <a:headEnd/>
            <a:tailEnd/>
          </a:ln>
        </p:spPr>
      </p:pic>
      <p:sp>
        <p:nvSpPr>
          <p:cNvPr id="64521" name="Text Box 9"/>
          <p:cNvSpPr txBox="1">
            <a:spLocks noChangeArrowheads="1"/>
          </p:cNvSpPr>
          <p:nvPr/>
        </p:nvSpPr>
        <p:spPr bwMode="auto">
          <a:xfrm>
            <a:off x="4951405" y="4600034"/>
            <a:ext cx="1366838" cy="383699"/>
          </a:xfrm>
          <a:prstGeom prst="rect">
            <a:avLst/>
          </a:prstGeom>
          <a:solidFill>
            <a:schemeClr val="bg1"/>
          </a:solidFill>
          <a:ln w="9525">
            <a:noFill/>
            <a:miter lim="800000"/>
            <a:headEnd/>
            <a:tailEnd/>
          </a:ln>
        </p:spPr>
        <p:txBody>
          <a:bodyPr wrap="square" lIns="91357" tIns="45683" rIns="91357" bIns="45683">
            <a:spAutoFit/>
          </a:bodyPr>
          <a:lstStyle/>
          <a:p>
            <a:pPr>
              <a:spcBef>
                <a:spcPct val="50000"/>
              </a:spcBef>
            </a:pPr>
            <a:r>
              <a:rPr lang="fr-FR" dirty="0">
                <a:solidFill>
                  <a:srgbClr val="000000"/>
                </a:solidFill>
                <a:latin typeface="Verdana" pitchFamily="34" charset="0"/>
              </a:rPr>
              <a:t>80000 €</a:t>
            </a:r>
          </a:p>
        </p:txBody>
      </p:sp>
      <p:sp>
        <p:nvSpPr>
          <p:cNvPr id="7" name="ZoneTexte 6"/>
          <p:cNvSpPr txBox="1"/>
          <p:nvPr/>
        </p:nvSpPr>
        <p:spPr>
          <a:xfrm>
            <a:off x="7455481" y="250506"/>
            <a:ext cx="1138216" cy="679276"/>
          </a:xfrm>
          <a:prstGeom prst="rect">
            <a:avLst/>
          </a:prstGeom>
          <a:noFill/>
        </p:spPr>
        <p:txBody>
          <a:bodyPr wrap="square" lIns="100312" tIns="50157" rIns="100312" bIns="50157" rtlCol="0">
            <a:spAutoFit/>
          </a:bodyPr>
          <a:lstStyle/>
          <a:p>
            <a:r>
              <a:rPr lang="fr-FR" dirty="0" smtClean="0">
                <a:hlinkClick r:id="rId3" action="ppaction://hlinkfile"/>
              </a:rPr>
              <a:t>Vidéo</a:t>
            </a:r>
            <a:endParaRPr lang="fr-FR"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wheel(4)">
                                      <p:cBhvr>
                                        <p:cTn id="7" dur="20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1476382" y="7211"/>
            <a:ext cx="3646985" cy="369257"/>
          </a:xfrm>
          <a:prstGeom prst="rect">
            <a:avLst/>
          </a:prstGeom>
          <a:noFill/>
          <a:ln w="9525">
            <a:noFill/>
            <a:miter lim="800000"/>
            <a:headEnd/>
            <a:tailEnd/>
          </a:ln>
        </p:spPr>
        <p:txBody>
          <a:bodyPr wrap="none" lIns="91357" tIns="45683" rIns="91357" bIns="45683" anchor="ctr">
            <a:spAutoFit/>
          </a:bodyPr>
          <a:lstStyle/>
          <a:p>
            <a:r>
              <a:rPr lang="fr-FR" b="1" u="sng" dirty="0">
                <a:latin typeface="Times New Roman" pitchFamily="18" charset="0"/>
                <a:cs typeface="Times New Roman" pitchFamily="18" charset="0"/>
              </a:rPr>
              <a:t> b) Un rôle de création de monnaie</a:t>
            </a:r>
            <a:r>
              <a:rPr lang="fr-FR" dirty="0">
                <a:latin typeface="Times New Roman" pitchFamily="18" charset="0"/>
                <a:cs typeface="Times New Roman" pitchFamily="18" charset="0"/>
              </a:rPr>
              <a:t> </a:t>
            </a:r>
          </a:p>
        </p:txBody>
      </p:sp>
      <p:pic>
        <p:nvPicPr>
          <p:cNvPr id="46083" name="Picture 5" descr="Sans titre58"/>
          <p:cNvPicPr>
            <a:picLocks noChangeAspect="1" noChangeArrowheads="1"/>
          </p:cNvPicPr>
          <p:nvPr/>
        </p:nvPicPr>
        <p:blipFill>
          <a:blip r:embed="rId2" cstate="print"/>
          <a:srcRect l="5513" r="20715" b="10844"/>
          <a:stretch>
            <a:fillRect/>
          </a:stretch>
        </p:blipFill>
        <p:spPr bwMode="auto">
          <a:xfrm>
            <a:off x="827088" y="765174"/>
            <a:ext cx="7345361" cy="4319588"/>
          </a:xfrm>
          <a:prstGeom prst="rect">
            <a:avLst/>
          </a:prstGeom>
          <a:noFill/>
          <a:ln w="9525">
            <a:noFill/>
            <a:miter lim="800000"/>
            <a:headEnd/>
            <a:tailEnd/>
          </a:ln>
        </p:spPr>
      </p:pic>
      <p:sp>
        <p:nvSpPr>
          <p:cNvPr id="64521" name="Text Box 9"/>
          <p:cNvSpPr txBox="1">
            <a:spLocks noChangeArrowheads="1"/>
          </p:cNvSpPr>
          <p:nvPr/>
        </p:nvSpPr>
        <p:spPr bwMode="auto">
          <a:xfrm>
            <a:off x="4951405" y="4600034"/>
            <a:ext cx="1366838" cy="383699"/>
          </a:xfrm>
          <a:prstGeom prst="rect">
            <a:avLst/>
          </a:prstGeom>
          <a:solidFill>
            <a:schemeClr val="bg1"/>
          </a:solidFill>
          <a:ln w="9525">
            <a:noFill/>
            <a:miter lim="800000"/>
            <a:headEnd/>
            <a:tailEnd/>
          </a:ln>
        </p:spPr>
        <p:txBody>
          <a:bodyPr wrap="square" lIns="91357" tIns="45683" rIns="91357" bIns="45683">
            <a:spAutoFit/>
          </a:bodyPr>
          <a:lstStyle/>
          <a:p>
            <a:pPr>
              <a:spcBef>
                <a:spcPct val="50000"/>
              </a:spcBef>
            </a:pPr>
            <a:r>
              <a:rPr lang="fr-FR" dirty="0">
                <a:solidFill>
                  <a:srgbClr val="000000"/>
                </a:solidFill>
                <a:latin typeface="Verdana" pitchFamily="34" charset="0"/>
              </a:rPr>
              <a:t>80000 €</a:t>
            </a:r>
          </a:p>
        </p:txBody>
      </p:sp>
      <p:sp>
        <p:nvSpPr>
          <p:cNvPr id="7" name="ZoneTexte 6"/>
          <p:cNvSpPr txBox="1"/>
          <p:nvPr/>
        </p:nvSpPr>
        <p:spPr>
          <a:xfrm>
            <a:off x="7455481" y="250506"/>
            <a:ext cx="1138216" cy="679276"/>
          </a:xfrm>
          <a:prstGeom prst="rect">
            <a:avLst/>
          </a:prstGeom>
          <a:noFill/>
        </p:spPr>
        <p:txBody>
          <a:bodyPr wrap="square" lIns="100312" tIns="50157" rIns="100312" bIns="50157" rtlCol="0">
            <a:spAutoFit/>
          </a:bodyPr>
          <a:lstStyle/>
          <a:p>
            <a:r>
              <a:rPr lang="fr-FR" dirty="0" smtClean="0">
                <a:hlinkClick r:id="rId3" action="ppaction://hlinkfile"/>
              </a:rPr>
              <a:t>Vidéo</a:t>
            </a:r>
            <a:endParaRPr lang="fr-FR"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wheel(4)">
                                      <p:cBhvr>
                                        <p:cTn id="7" dur="20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icone-gif.com/gif/monnaie/billets/tresor_billet35.gif"/>
          <p:cNvPicPr>
            <a:picLocks noChangeAspect="1" noChangeArrowheads="1" noCrop="1"/>
          </p:cNvPicPr>
          <p:nvPr/>
        </p:nvPicPr>
        <p:blipFill>
          <a:blip r:embed="rId2" cstate="print"/>
          <a:srcRect/>
          <a:stretch>
            <a:fillRect/>
          </a:stretch>
        </p:blipFill>
        <p:spPr bwMode="auto">
          <a:xfrm>
            <a:off x="2339752" y="3428999"/>
            <a:ext cx="1152128" cy="1341890"/>
          </a:xfrm>
          <a:prstGeom prst="rect">
            <a:avLst/>
          </a:prstGeom>
          <a:noFill/>
        </p:spPr>
      </p:pic>
      <p:sp>
        <p:nvSpPr>
          <p:cNvPr id="11" name="ZoneTexte 10"/>
          <p:cNvSpPr txBox="1"/>
          <p:nvPr/>
        </p:nvSpPr>
        <p:spPr>
          <a:xfrm>
            <a:off x="827591" y="3789048"/>
            <a:ext cx="2088232" cy="383741"/>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Masse monétaire</a:t>
            </a:r>
            <a:endParaRPr lang="fr-FR" dirty="0">
              <a:latin typeface="Times New Roman" pitchFamily="18" charset="0"/>
              <a:cs typeface="Times New Roman" pitchFamily="18" charset="0"/>
            </a:endParaRPr>
          </a:p>
        </p:txBody>
      </p:sp>
      <p:pic>
        <p:nvPicPr>
          <p:cNvPr id="12" name="Picture 2" descr="Sans titre42"/>
          <p:cNvPicPr>
            <a:picLocks noChangeAspect="1" noChangeArrowheads="1"/>
          </p:cNvPicPr>
          <p:nvPr/>
        </p:nvPicPr>
        <p:blipFill>
          <a:blip r:embed="rId3" cstate="print"/>
          <a:srcRect l="6772" t="13609" r="6407" b="22092"/>
          <a:stretch>
            <a:fillRect/>
          </a:stretch>
        </p:blipFill>
        <p:spPr bwMode="auto">
          <a:xfrm>
            <a:off x="3" y="692704"/>
            <a:ext cx="5745163" cy="3024335"/>
          </a:xfrm>
          <a:prstGeom prst="rect">
            <a:avLst/>
          </a:prstGeom>
          <a:noFill/>
          <a:ln w="9525">
            <a:noFill/>
            <a:miter lim="800000"/>
            <a:headEnd/>
            <a:tailEnd/>
          </a:ln>
        </p:spPr>
      </p:pic>
      <p:pic>
        <p:nvPicPr>
          <p:cNvPr id="13" name="Picture 8" descr="pers11"/>
          <p:cNvPicPr>
            <a:picLocks noChangeAspect="1" noChangeArrowheads="1" noCrop="1"/>
          </p:cNvPicPr>
          <p:nvPr/>
        </p:nvPicPr>
        <p:blipFill>
          <a:blip r:embed="rId4" cstate="print"/>
          <a:srcRect/>
          <a:stretch>
            <a:fillRect/>
          </a:stretch>
        </p:blipFill>
        <p:spPr bwMode="auto">
          <a:xfrm>
            <a:off x="2339752" y="5229200"/>
            <a:ext cx="1084262" cy="1033461"/>
          </a:xfrm>
          <a:prstGeom prst="rect">
            <a:avLst/>
          </a:prstGeom>
          <a:noFill/>
          <a:ln w="9525">
            <a:noFill/>
            <a:miter lim="800000"/>
            <a:headEnd/>
            <a:tailEnd/>
          </a:ln>
        </p:spPr>
      </p:pic>
      <p:sp>
        <p:nvSpPr>
          <p:cNvPr id="14" name="ZoneTexte 13"/>
          <p:cNvSpPr txBox="1"/>
          <p:nvPr/>
        </p:nvSpPr>
        <p:spPr>
          <a:xfrm>
            <a:off x="899592" y="5373217"/>
            <a:ext cx="1728192" cy="669752"/>
          </a:xfrm>
          <a:prstGeom prst="rect">
            <a:avLst/>
          </a:prstGeom>
          <a:noFill/>
        </p:spPr>
        <p:txBody>
          <a:bodyPr wrap="square" lIns="91409" tIns="45705" rIns="91409" bIns="45705" rtlCol="0">
            <a:spAutoFit/>
          </a:bodyPr>
          <a:lstStyle/>
          <a:p>
            <a:r>
              <a:rPr lang="fr-FR" dirty="0" smtClean="0"/>
              <a:t>Banque Centrale Européenne</a:t>
            </a:r>
            <a:endParaRPr lang="fr-FR" dirty="0"/>
          </a:p>
        </p:txBody>
      </p:sp>
      <p:pic>
        <p:nvPicPr>
          <p:cNvPr id="15" name="Picture 2" descr="http://europa.eu/abc/symbols/emblem/images/europ_flag/jaune.jpg"/>
          <p:cNvPicPr>
            <a:picLocks noChangeAspect="1" noChangeArrowheads="1"/>
          </p:cNvPicPr>
          <p:nvPr/>
        </p:nvPicPr>
        <p:blipFill>
          <a:blip r:embed="rId5" cstate="print"/>
          <a:srcRect/>
          <a:stretch>
            <a:fillRect/>
          </a:stretch>
        </p:blipFill>
        <p:spPr bwMode="auto">
          <a:xfrm>
            <a:off x="2483775" y="4797156"/>
            <a:ext cx="635871" cy="432048"/>
          </a:xfrm>
          <a:prstGeom prst="rect">
            <a:avLst/>
          </a:prstGeom>
          <a:noFill/>
        </p:spPr>
      </p:pic>
      <p:sp>
        <p:nvSpPr>
          <p:cNvPr id="16" name="ZoneTexte 15"/>
          <p:cNvSpPr txBox="1"/>
          <p:nvPr/>
        </p:nvSpPr>
        <p:spPr>
          <a:xfrm>
            <a:off x="3131839" y="5877273"/>
            <a:ext cx="2376265" cy="669752"/>
          </a:xfrm>
          <a:prstGeom prst="rect">
            <a:avLst/>
          </a:prstGeom>
          <a:noFill/>
        </p:spPr>
        <p:txBody>
          <a:bodyPr wrap="square" lIns="91409" tIns="45705" rIns="91409" bIns="45705" rtlCol="0">
            <a:spAutoFit/>
          </a:bodyPr>
          <a:lstStyle/>
          <a:p>
            <a:r>
              <a:rPr lang="fr-FR" dirty="0" smtClean="0"/>
              <a:t>Contrôle la quantité de monnaie en circulation</a:t>
            </a:r>
            <a:endParaRPr lang="fr-FR" dirty="0"/>
          </a:p>
        </p:txBody>
      </p:sp>
      <p:pic>
        <p:nvPicPr>
          <p:cNvPr id="17" name="Image 16" descr="08-dessin-patrimoine-mondial[1].jpg"/>
          <p:cNvPicPr>
            <a:picLocks noChangeAspect="1"/>
          </p:cNvPicPr>
          <p:nvPr/>
        </p:nvPicPr>
        <p:blipFill>
          <a:blip r:embed="rId6" cstate="print"/>
          <a:srcRect t="30116" b="6092"/>
          <a:stretch>
            <a:fillRect/>
          </a:stretch>
        </p:blipFill>
        <p:spPr>
          <a:xfrm>
            <a:off x="4679504" y="4629384"/>
            <a:ext cx="4464496" cy="1364529"/>
          </a:xfrm>
          <a:prstGeom prst="rect">
            <a:avLst/>
          </a:prstGeom>
        </p:spPr>
      </p:pic>
      <p:sp>
        <p:nvSpPr>
          <p:cNvPr id="18" name="ZoneTexte 17"/>
          <p:cNvSpPr txBox="1"/>
          <p:nvPr/>
        </p:nvSpPr>
        <p:spPr>
          <a:xfrm>
            <a:off x="6623720" y="4797160"/>
            <a:ext cx="648072" cy="383741"/>
          </a:xfrm>
          <a:prstGeom prst="rect">
            <a:avLst/>
          </a:prstGeom>
          <a:noFill/>
        </p:spPr>
        <p:txBody>
          <a:bodyPr wrap="square" lIns="91409" tIns="45705" rIns="91409" bIns="45705" rtlCol="0">
            <a:spAutoFit/>
          </a:bodyPr>
          <a:lstStyle/>
          <a:p>
            <a:r>
              <a:rPr lang="fr-FR" dirty="0" smtClean="0"/>
              <a:t>Prix </a:t>
            </a:r>
            <a:endParaRPr lang="fr-FR" dirty="0"/>
          </a:p>
        </p:txBody>
      </p:sp>
      <p:cxnSp>
        <p:nvCxnSpPr>
          <p:cNvPr id="19" name="Connecteur droit avec flèche 18"/>
          <p:cNvCxnSpPr/>
          <p:nvPr/>
        </p:nvCxnSpPr>
        <p:spPr>
          <a:xfrm>
            <a:off x="3131840" y="5445224"/>
            <a:ext cx="3888432" cy="720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 Box 10"/>
          <p:cNvSpPr txBox="1">
            <a:spLocks noChangeArrowheads="1"/>
          </p:cNvSpPr>
          <p:nvPr/>
        </p:nvSpPr>
        <p:spPr bwMode="auto">
          <a:xfrm>
            <a:off x="5220072" y="4797156"/>
            <a:ext cx="1224136" cy="500945"/>
          </a:xfrm>
          <a:prstGeom prst="rect">
            <a:avLst/>
          </a:prstGeom>
          <a:noFill/>
          <a:ln w="12700" cap="sq">
            <a:noFill/>
            <a:miter lim="800000"/>
            <a:headEnd type="none" w="sm" len="sm"/>
            <a:tailEnd type="none" w="sm" len="sm"/>
          </a:ln>
        </p:spPr>
        <p:txBody>
          <a:bodyPr wrap="square" lIns="115101" tIns="57550" rIns="115101" bIns="57550">
            <a:spAutoFit/>
          </a:bodyPr>
          <a:lstStyle/>
          <a:p>
            <a:pPr defTabSz="1151152">
              <a:spcBef>
                <a:spcPct val="50000"/>
              </a:spcBef>
            </a:pPr>
            <a:r>
              <a:rPr lang="fr-FR" sz="2500" b="1" dirty="0">
                <a:solidFill>
                  <a:srgbClr val="C00000"/>
                </a:solidFill>
                <a:effectLst>
                  <a:outerShdw blurRad="38100" dist="38100" dir="2700000" algn="tl">
                    <a:srgbClr val="FFFFFF"/>
                  </a:outerShdw>
                </a:effectLst>
                <a:latin typeface="Times New Roman" pitchFamily="18" charset="0"/>
              </a:rPr>
              <a:t>P.I.B.</a:t>
            </a:r>
          </a:p>
        </p:txBody>
      </p:sp>
      <p:pic>
        <p:nvPicPr>
          <p:cNvPr id="22" name="Picture 2" descr="http://www.icone-gif.com/gif/monnaie/billets/tresor_billet35.gif"/>
          <p:cNvPicPr>
            <a:picLocks noChangeAspect="1" noChangeArrowheads="1" noCrop="1"/>
          </p:cNvPicPr>
          <p:nvPr/>
        </p:nvPicPr>
        <p:blipFill>
          <a:blip r:embed="rId2" cstate="print"/>
          <a:srcRect/>
          <a:stretch>
            <a:fillRect/>
          </a:stretch>
        </p:blipFill>
        <p:spPr bwMode="auto">
          <a:xfrm>
            <a:off x="7524335" y="4293096"/>
            <a:ext cx="1152128" cy="1341890"/>
          </a:xfrm>
          <a:prstGeom prst="rect">
            <a:avLst/>
          </a:prstGeom>
          <a:noFill/>
        </p:spPr>
      </p:pic>
      <p:sp>
        <p:nvSpPr>
          <p:cNvPr id="23" name="ZoneTexte 22"/>
          <p:cNvSpPr txBox="1"/>
          <p:nvPr/>
        </p:nvSpPr>
        <p:spPr>
          <a:xfrm>
            <a:off x="6228184" y="4653144"/>
            <a:ext cx="1512168" cy="383741"/>
          </a:xfrm>
          <a:prstGeom prst="rect">
            <a:avLst/>
          </a:prstGeom>
          <a:noFill/>
        </p:spPr>
        <p:txBody>
          <a:bodyPr wrap="square" lIns="91409" tIns="45705" rIns="91409" bIns="45705" rtlCol="0">
            <a:spAutoFit/>
          </a:bodyPr>
          <a:lstStyle/>
          <a:p>
            <a:r>
              <a:rPr lang="fr-FR" b="1" dirty="0" smtClean="0"/>
              <a:t>-                 +</a:t>
            </a:r>
            <a:endParaRPr lang="fr-FR" b="1" dirty="0"/>
          </a:p>
        </p:txBody>
      </p:sp>
      <p:sp>
        <p:nvSpPr>
          <p:cNvPr id="25" name="ZoneTexte 24"/>
          <p:cNvSpPr txBox="1"/>
          <p:nvPr/>
        </p:nvSpPr>
        <p:spPr>
          <a:xfrm>
            <a:off x="7236296" y="5013184"/>
            <a:ext cx="2088232" cy="383741"/>
          </a:xfrm>
          <a:prstGeom prst="rect">
            <a:avLst/>
          </a:prstGeom>
          <a:noFill/>
        </p:spPr>
        <p:txBody>
          <a:bodyPr wrap="square" lIns="91409" tIns="45705" rIns="91409" bIns="45705" rtlCol="0">
            <a:spAutoFit/>
          </a:bodyPr>
          <a:lstStyle/>
          <a:p>
            <a:r>
              <a:rPr lang="fr-FR" b="1" dirty="0" smtClean="0">
                <a:solidFill>
                  <a:srgbClr val="FF0000"/>
                </a:solidFill>
                <a:latin typeface="Times New Roman" pitchFamily="18" charset="0"/>
                <a:cs typeface="Times New Roman" pitchFamily="18" charset="0"/>
              </a:rPr>
              <a:t>Masse monétaire</a:t>
            </a:r>
            <a:endParaRPr lang="fr-FR" b="1" dirty="0">
              <a:solidFill>
                <a:srgbClr val="FF0000"/>
              </a:solidFill>
              <a:latin typeface="Times New Roman" pitchFamily="18" charset="0"/>
              <a:cs typeface="Times New Roman" pitchFamily="18" charset="0"/>
            </a:endParaRPr>
          </a:p>
        </p:txBody>
      </p:sp>
      <p:cxnSp>
        <p:nvCxnSpPr>
          <p:cNvPr id="27" name="Connecteur droit avec flèche 26"/>
          <p:cNvCxnSpPr/>
          <p:nvPr/>
        </p:nvCxnSpPr>
        <p:spPr>
          <a:xfrm>
            <a:off x="3275860" y="3861048"/>
            <a:ext cx="4464496" cy="576064"/>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V="1">
            <a:off x="7020272" y="5589240"/>
            <a:ext cx="936104" cy="5760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ZoneTexte 33"/>
          <p:cNvSpPr txBox="1"/>
          <p:nvPr/>
        </p:nvSpPr>
        <p:spPr>
          <a:xfrm>
            <a:off x="6516218" y="4437120"/>
            <a:ext cx="1368152" cy="383741"/>
          </a:xfrm>
          <a:prstGeom prst="rect">
            <a:avLst/>
          </a:prstGeom>
          <a:noFill/>
        </p:spPr>
        <p:txBody>
          <a:bodyPr wrap="square" lIns="91409" tIns="45705" rIns="91409" bIns="45705" rtlCol="0">
            <a:spAutoFit/>
          </a:bodyPr>
          <a:lstStyle/>
          <a:p>
            <a:r>
              <a:rPr lang="fr-FR" dirty="0" smtClean="0"/>
              <a:t>Inflation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amond(in)">
                                      <p:cBhvr>
                                        <p:cTn id="12" dur="2000"/>
                                        <p:tgtEl>
                                          <p:spTgt spid="27"/>
                                        </p:tgtEl>
                                      </p:cBhvr>
                                    </p:animEffect>
                                  </p:childTnLst>
                                </p:cTn>
                              </p:par>
                              <p:par>
                                <p:cTn id="13" presetID="8"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amond(in)">
                                      <p:cBhvr>
                                        <p:cTn id="15" dur="2000"/>
                                        <p:tgtEl>
                                          <p:spTgt spid="22"/>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diamond(in)">
                                      <p:cBhvr>
                                        <p:cTn id="18" dur="20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heel(4)">
                                      <p:cBhvr>
                                        <p:cTn id="23" dur="2000"/>
                                        <p:tgtEl>
                                          <p:spTgt spid="23"/>
                                        </p:tgtEl>
                                      </p:cBhvr>
                                    </p:animEffect>
                                  </p:childTnLst>
                                </p:cTn>
                              </p:par>
                              <p:par>
                                <p:cTn id="24" presetID="21" presetClass="entr" presetSubtype="4"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4)">
                                      <p:cBhvr>
                                        <p:cTn id="26" dur="2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amond(in)">
                                      <p:cBhvr>
                                        <p:cTn id="31" dur="2000"/>
                                        <p:tgtEl>
                                          <p:spTgt spid="33"/>
                                        </p:tgtEl>
                                      </p:cBhvr>
                                    </p:animEffect>
                                  </p:childTnLst>
                                </p:cTn>
                              </p:par>
                              <p:par>
                                <p:cTn id="32" presetID="8"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amond(in)">
                                      <p:cBhvr>
                                        <p:cTn id="34" dur="2000"/>
                                        <p:tgtEl>
                                          <p:spTgt spid="19"/>
                                        </p:tgtEl>
                                      </p:cBhvr>
                                    </p:animEffect>
                                  </p:childTnLst>
                                </p:cTn>
                              </p:par>
                              <p:par>
                                <p:cTn id="35" presetID="8"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amond(in)">
                                      <p:cBhvr>
                                        <p:cTn id="37" dur="2000"/>
                                        <p:tgtEl>
                                          <p:spTgt spid="13"/>
                                        </p:tgtEl>
                                      </p:cBhvr>
                                    </p:animEffect>
                                  </p:childTnLst>
                                </p:cTn>
                              </p:par>
                              <p:par>
                                <p:cTn id="38" presetID="8"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diamond(in)">
                                      <p:cBhvr>
                                        <p:cTn id="40" dur="2000"/>
                                        <p:tgtEl>
                                          <p:spTgt spid="15"/>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diamond(in)">
                                      <p:cBhvr>
                                        <p:cTn id="43" dur="2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1"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diamond(in)">
                                      <p:cBhvr>
                                        <p:cTn id="4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6" grpId="1"/>
      <p:bldP spid="23" grpId="0"/>
      <p:bldP spid="25"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179512" y="476677"/>
            <a:ext cx="8569325" cy="203125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1357" tIns="45683" rIns="91357" bIns="45683" anchor="ctr">
            <a:spAutoFit/>
          </a:bodyPr>
          <a:lstStyle/>
          <a:p>
            <a:r>
              <a:rPr lang="fr-FR" b="1" dirty="0">
                <a:latin typeface="Times New Roman" pitchFamily="18" charset="0"/>
                <a:cs typeface="Times New Roman" pitchFamily="18" charset="0"/>
              </a:rPr>
              <a:t>Le crédit accordé devient une monnaie nouvelle qui va augmenter la masse monétaire et enclencher une dépense supplémentaire sous forme d’investissement ou de consommation, qui à son tour va stimuler le rouage de la production et générer de la croissance.</a:t>
            </a:r>
          </a:p>
          <a:p>
            <a:pPr algn="ctr"/>
            <a:endParaRPr lang="fr-FR" b="1" dirty="0">
              <a:latin typeface="Times New Roman" pitchFamily="18" charset="0"/>
              <a:cs typeface="Times New Roman" pitchFamily="18" charset="0"/>
            </a:endParaRPr>
          </a:p>
          <a:p>
            <a:r>
              <a:rPr lang="fr-FR" b="1" dirty="0">
                <a:latin typeface="Times New Roman" pitchFamily="18" charset="0"/>
                <a:cs typeface="Times New Roman" pitchFamily="18" charset="0"/>
              </a:rPr>
              <a:t>Les banques jouent donc un rôle primordial car elles fournissent les liquidités nécessaires aux moteurs de l’économie sans l’obligation d’une épargne préalable.</a:t>
            </a:r>
          </a:p>
        </p:txBody>
      </p:sp>
      <p:sp>
        <p:nvSpPr>
          <p:cNvPr id="67590" name="Rectangle 6"/>
          <p:cNvSpPr>
            <a:spLocks noChangeArrowheads="1"/>
          </p:cNvSpPr>
          <p:nvPr/>
        </p:nvSpPr>
        <p:spPr bwMode="auto">
          <a:xfrm>
            <a:off x="467551" y="3789045"/>
            <a:ext cx="6742063" cy="369257"/>
          </a:xfrm>
          <a:prstGeom prst="rect">
            <a:avLst/>
          </a:prstGeom>
          <a:noFill/>
          <a:ln w="9525">
            <a:noFill/>
            <a:miter lim="800000"/>
            <a:headEnd/>
            <a:tailEnd/>
          </a:ln>
        </p:spPr>
        <p:txBody>
          <a:bodyPr wrap="none" lIns="91357" tIns="45683" rIns="91357" bIns="45683" anchor="ctr">
            <a:spAutoFit/>
          </a:bodyPr>
          <a:lstStyle/>
          <a:p>
            <a:r>
              <a:rPr lang="fr-FR" b="1" u="sng" dirty="0" smtClean="0">
                <a:latin typeface="Times New Roman" pitchFamily="18" charset="0"/>
                <a:cs typeface="Times New Roman" pitchFamily="18" charset="0"/>
              </a:rPr>
              <a:t>c) Les </a:t>
            </a:r>
            <a:r>
              <a:rPr lang="fr-FR" b="1" u="sng" dirty="0">
                <a:latin typeface="Times New Roman" pitchFamily="18" charset="0"/>
                <a:cs typeface="Times New Roman" pitchFamily="18" charset="0"/>
              </a:rPr>
              <a:t>effets de l’intermédiation </a:t>
            </a:r>
            <a:r>
              <a:rPr lang="fr-FR" b="1" u="sng" dirty="0" smtClean="0">
                <a:latin typeface="Times New Roman" pitchFamily="18" charset="0"/>
                <a:cs typeface="Times New Roman" pitchFamily="18" charset="0"/>
              </a:rPr>
              <a:t>financière (financement bancaire)</a:t>
            </a:r>
            <a:r>
              <a:rPr lang="fr-FR" dirty="0" smtClean="0">
                <a:latin typeface="Times New Roman" pitchFamily="18" charset="0"/>
                <a:cs typeface="Times New Roman" pitchFamily="18" charset="0"/>
              </a:rPr>
              <a:t> </a:t>
            </a:r>
            <a:endParaRPr lang="fr-FR" dirty="0">
              <a:latin typeface="Times New Roman" pitchFamily="18" charset="0"/>
              <a:cs typeface="Times New Roman" pitchFamily="18" charset="0"/>
            </a:endParaRPr>
          </a:p>
        </p:txBody>
      </p:sp>
      <p:sp>
        <p:nvSpPr>
          <p:cNvPr id="4" name="ZoneTexte 3"/>
          <p:cNvSpPr txBox="1"/>
          <p:nvPr/>
        </p:nvSpPr>
        <p:spPr>
          <a:xfrm>
            <a:off x="611567" y="4365112"/>
            <a:ext cx="7416824" cy="383741"/>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1. Une intervention croissante des banques sur les marchés de capitaux</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checkerboard(across)">
                                      <p:cBhvr>
                                        <p:cTn id="7" dur="5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checkerboard(across)">
                                      <p:cBhvr>
                                        <p:cTn id="12"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nimBg="1"/>
      <p:bldP spid="6759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nancement bncaire.jpeg"/>
          <p:cNvPicPr>
            <a:picLocks noChangeAspect="1"/>
          </p:cNvPicPr>
          <p:nvPr/>
        </p:nvPicPr>
        <p:blipFill>
          <a:blip r:embed="rId2" cstate="print"/>
          <a:srcRect l="16787" t="14301" r="13899" b="55250"/>
          <a:stretch>
            <a:fillRect/>
          </a:stretch>
        </p:blipFill>
        <p:spPr>
          <a:xfrm>
            <a:off x="611567" y="1"/>
            <a:ext cx="7151139" cy="4320481"/>
          </a:xfrm>
          <a:prstGeom prst="rect">
            <a:avLst/>
          </a:prstGeom>
        </p:spPr>
      </p:pic>
      <p:sp>
        <p:nvSpPr>
          <p:cNvPr id="3" name="Flèche vers le bas 2"/>
          <p:cNvSpPr/>
          <p:nvPr/>
        </p:nvSpPr>
        <p:spPr>
          <a:xfrm>
            <a:off x="3779912" y="4293096"/>
            <a:ext cx="432048"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4" name="ZoneTexte 3"/>
          <p:cNvSpPr txBox="1"/>
          <p:nvPr/>
        </p:nvSpPr>
        <p:spPr>
          <a:xfrm>
            <a:off x="971600" y="5085192"/>
            <a:ext cx="7776864" cy="383741"/>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Diminution du financement de l’économie par les crédits bancaires. </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nancement bncaire.jpeg"/>
          <p:cNvPicPr>
            <a:picLocks noChangeAspect="1"/>
          </p:cNvPicPr>
          <p:nvPr/>
        </p:nvPicPr>
        <p:blipFill>
          <a:blip r:embed="rId2" cstate="print"/>
          <a:srcRect l="16787" t="47900" r="13899" b="14301"/>
          <a:stretch>
            <a:fillRect/>
          </a:stretch>
        </p:blipFill>
        <p:spPr>
          <a:xfrm>
            <a:off x="4727510" y="1916832"/>
            <a:ext cx="4416491" cy="3312368"/>
          </a:xfrm>
          <a:prstGeom prst="rect">
            <a:avLst/>
          </a:prstGeom>
        </p:spPr>
      </p:pic>
      <p:sp>
        <p:nvSpPr>
          <p:cNvPr id="3" name="Flèche vers le bas 2"/>
          <p:cNvSpPr/>
          <p:nvPr/>
        </p:nvSpPr>
        <p:spPr>
          <a:xfrm>
            <a:off x="3923928" y="8"/>
            <a:ext cx="504056" cy="5486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4" name="ZoneTexte 3"/>
          <p:cNvSpPr txBox="1"/>
          <p:nvPr/>
        </p:nvSpPr>
        <p:spPr>
          <a:xfrm>
            <a:off x="899592" y="260656"/>
            <a:ext cx="1512168" cy="383741"/>
          </a:xfrm>
          <a:prstGeom prst="rect">
            <a:avLst/>
          </a:prstGeom>
          <a:noFill/>
        </p:spPr>
        <p:txBody>
          <a:bodyPr wrap="square" lIns="91409" tIns="45705" rIns="91409" bIns="45705" rtlCol="0">
            <a:spAutoFit/>
          </a:bodyPr>
          <a:lstStyle/>
          <a:p>
            <a:pPr>
              <a:buFont typeface="Wingdings" pitchFamily="2" charset="2"/>
              <a:buChar char="Ø"/>
            </a:pPr>
            <a:r>
              <a:rPr lang="fr-FR" dirty="0" smtClean="0">
                <a:latin typeface="Times New Roman" pitchFamily="18" charset="0"/>
                <a:cs typeface="Times New Roman" pitchFamily="18" charset="0"/>
              </a:rPr>
              <a:t>Les raisons </a:t>
            </a:r>
            <a:endParaRPr lang="fr-FR" dirty="0">
              <a:latin typeface="Times New Roman" pitchFamily="18" charset="0"/>
              <a:cs typeface="Times New Roman" pitchFamily="18" charset="0"/>
            </a:endParaRPr>
          </a:p>
        </p:txBody>
      </p:sp>
      <p:sp>
        <p:nvSpPr>
          <p:cNvPr id="5" name="ZoneTexte 4"/>
          <p:cNvSpPr txBox="1"/>
          <p:nvPr/>
        </p:nvSpPr>
        <p:spPr>
          <a:xfrm>
            <a:off x="467551" y="764713"/>
            <a:ext cx="7704856" cy="1241775"/>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Essor du financement direct de l’économie c à d par </a:t>
            </a:r>
            <a:r>
              <a:rPr lang="fr-FR" b="1" dirty="0" smtClean="0">
                <a:latin typeface="Times New Roman" pitchFamily="18" charset="0"/>
                <a:cs typeface="Times New Roman" pitchFamily="18" charset="0"/>
              </a:rPr>
              <a:t>le marché financier </a:t>
            </a:r>
            <a:r>
              <a:rPr lang="fr-FR" dirty="0" smtClean="0">
                <a:latin typeface="Times New Roman" pitchFamily="18" charset="0"/>
                <a:cs typeface="Times New Roman" pitchFamily="18" charset="0"/>
              </a:rPr>
              <a:t>qui est mondialisé  =&gt; entreprises font appel de + en + à ce financement.</a:t>
            </a:r>
          </a:p>
          <a:p>
            <a:r>
              <a:rPr lang="fr-FR" dirty="0" smtClean="0">
                <a:latin typeface="Times New Roman" pitchFamily="18" charset="0"/>
                <a:cs typeface="Times New Roman" pitchFamily="18" charset="0"/>
              </a:rPr>
              <a:t>Les taux d’intérêt trop élevés</a:t>
            </a:r>
          </a:p>
          <a:p>
            <a:r>
              <a:rPr lang="fr-FR" dirty="0" smtClean="0">
                <a:latin typeface="Times New Roman" pitchFamily="18" charset="0"/>
                <a:cs typeface="Times New Roman" pitchFamily="18" charset="0"/>
              </a:rPr>
              <a:t>La hausse des profits</a:t>
            </a:r>
          </a:p>
        </p:txBody>
      </p:sp>
      <p:sp>
        <p:nvSpPr>
          <p:cNvPr id="6" name="ZoneTexte 5"/>
          <p:cNvSpPr txBox="1"/>
          <p:nvPr/>
        </p:nvSpPr>
        <p:spPr>
          <a:xfrm>
            <a:off x="683572" y="2204872"/>
            <a:ext cx="3312368" cy="383741"/>
          </a:xfrm>
          <a:prstGeom prst="rect">
            <a:avLst/>
          </a:prstGeom>
          <a:noFill/>
        </p:spPr>
        <p:txBody>
          <a:bodyPr wrap="square" lIns="91409" tIns="45705" rIns="91409" bIns="45705" rtlCol="0">
            <a:spAutoFit/>
          </a:bodyPr>
          <a:lstStyle/>
          <a:p>
            <a:pPr>
              <a:buFont typeface="Wingdings" pitchFamily="2" charset="2"/>
              <a:buChar char="Ø"/>
            </a:pPr>
            <a:r>
              <a:rPr lang="fr-FR" dirty="0" smtClean="0">
                <a:latin typeface="Times New Roman" pitchFamily="18" charset="0"/>
                <a:cs typeface="Times New Roman" pitchFamily="18" charset="0"/>
              </a:rPr>
              <a:t>Les réactions des banques</a:t>
            </a:r>
            <a:endParaRPr lang="fr-FR" dirty="0">
              <a:latin typeface="Times New Roman" pitchFamily="18" charset="0"/>
              <a:cs typeface="Times New Roman" pitchFamily="18" charset="0"/>
            </a:endParaRPr>
          </a:p>
        </p:txBody>
      </p:sp>
      <p:sp>
        <p:nvSpPr>
          <p:cNvPr id="7" name="ZoneTexte 6"/>
          <p:cNvSpPr txBox="1"/>
          <p:nvPr/>
        </p:nvSpPr>
        <p:spPr>
          <a:xfrm>
            <a:off x="251524" y="2852936"/>
            <a:ext cx="4320481" cy="3139291"/>
          </a:xfrm>
          <a:prstGeom prst="rect">
            <a:avLst/>
          </a:prstGeom>
          <a:noFill/>
        </p:spPr>
        <p:txBody>
          <a:bodyPr wrap="square" lIns="91409" tIns="45705" rIns="91409" bIns="45705" rtlCol="0">
            <a:spAutoFit/>
          </a:bodyPr>
          <a:lstStyle/>
          <a:p>
            <a:pPr algn="just"/>
            <a:r>
              <a:rPr lang="fr-FR" dirty="0" smtClean="0">
                <a:latin typeface="Times New Roman" pitchFamily="18" charset="0"/>
                <a:cs typeface="Times New Roman" pitchFamily="18" charset="0"/>
              </a:rPr>
              <a:t>Les banques procèdent à une intermédiation de Marché, elles servent d’intermédiaire entre les agents économiques et les marchés financiers.</a:t>
            </a:r>
          </a:p>
          <a:p>
            <a:pPr algn="just"/>
            <a:endParaRPr lang="fr-FR"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Les banques vont de + en + spéculer sur les marchés financiers.</a:t>
            </a:r>
          </a:p>
          <a:p>
            <a:pPr algn="just"/>
            <a:endParaRPr lang="fr-FR"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Elles se spécialisent de + en + dans les services financiers ou dans la gestion des actifs financiers des particuliers.</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amond(in)">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amond(in)">
                                      <p:cBhvr>
                                        <p:cTn id="22" dur="20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diamond(in)">
                                      <p:cBhvr>
                                        <p:cTn id="27"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p:cNvSpPr>
            <a:spLocks noChangeArrowheads="1"/>
          </p:cNvSpPr>
          <p:nvPr/>
        </p:nvSpPr>
        <p:spPr bwMode="auto">
          <a:xfrm>
            <a:off x="929716" y="7211"/>
            <a:ext cx="4251958" cy="369257"/>
          </a:xfrm>
          <a:prstGeom prst="rect">
            <a:avLst/>
          </a:prstGeom>
          <a:noFill/>
          <a:ln w="9525">
            <a:noFill/>
            <a:miter lim="800000"/>
            <a:headEnd/>
            <a:tailEnd/>
          </a:ln>
        </p:spPr>
        <p:txBody>
          <a:bodyPr wrap="none" lIns="91357" tIns="45683" rIns="91357" bIns="45683" anchor="ctr">
            <a:spAutoFit/>
          </a:bodyPr>
          <a:lstStyle/>
          <a:p>
            <a:r>
              <a:rPr lang="fr-FR" b="1" dirty="0" smtClean="0">
                <a:latin typeface="Times New Roman" pitchFamily="18" charset="0"/>
                <a:cs typeface="Times New Roman" pitchFamily="18" charset="0"/>
              </a:rPr>
              <a:t>2. les </a:t>
            </a:r>
            <a:r>
              <a:rPr lang="fr-FR" b="1" dirty="0">
                <a:latin typeface="Times New Roman" pitchFamily="18" charset="0"/>
                <a:cs typeface="Times New Roman" pitchFamily="18" charset="0"/>
              </a:rPr>
              <a:t>atouts de l’intermédiation bancaire</a:t>
            </a:r>
            <a:r>
              <a:rPr lang="fr-FR" dirty="0">
                <a:latin typeface="Times New Roman" pitchFamily="18" charset="0"/>
                <a:cs typeface="Times New Roman" pitchFamily="18" charset="0"/>
              </a:rPr>
              <a:t> </a:t>
            </a:r>
          </a:p>
        </p:txBody>
      </p:sp>
      <p:sp>
        <p:nvSpPr>
          <p:cNvPr id="68614" name="Rectangle 6"/>
          <p:cNvSpPr>
            <a:spLocks noChangeArrowheads="1"/>
          </p:cNvSpPr>
          <p:nvPr/>
        </p:nvSpPr>
        <p:spPr bwMode="auto">
          <a:xfrm>
            <a:off x="179519" y="1124746"/>
            <a:ext cx="8691563" cy="501668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nchor="ctr">
            <a:spAutoFit/>
          </a:bodyPr>
          <a:lstStyle/>
          <a:p>
            <a:pPr algn="ctr"/>
            <a:endParaRPr lang="fr-FR" sz="1600" dirty="0">
              <a:latin typeface="Times New Roman" pitchFamily="18" charset="0"/>
              <a:cs typeface="Times New Roman" pitchFamily="18" charset="0"/>
            </a:endParaRPr>
          </a:p>
          <a:p>
            <a:pPr algn="ctr">
              <a:buFontTx/>
              <a:buChar char="•"/>
            </a:pPr>
            <a:r>
              <a:rPr lang="fr-FR" sz="1600" dirty="0">
                <a:latin typeface="Times New Roman" pitchFamily="18" charset="0"/>
                <a:cs typeface="Times New Roman" pitchFamily="18" charset="0"/>
              </a:rPr>
              <a:t>Elle facilite les échanges entre les agents économiques grâce à sa gestion des moyens de paiements.</a:t>
            </a:r>
          </a:p>
          <a:p>
            <a:pPr algn="ctr"/>
            <a:endParaRPr lang="fr-FR" sz="1600" dirty="0">
              <a:latin typeface="Times New Roman" pitchFamily="18" charset="0"/>
              <a:cs typeface="Times New Roman" pitchFamily="18" charset="0"/>
            </a:endParaRPr>
          </a:p>
          <a:p>
            <a:pPr algn="ctr"/>
            <a:endParaRPr lang="fr-FR" sz="1600" dirty="0">
              <a:latin typeface="Times New Roman" pitchFamily="18" charset="0"/>
              <a:cs typeface="Times New Roman" pitchFamily="18" charset="0"/>
            </a:endParaRPr>
          </a:p>
          <a:p>
            <a:pPr algn="ctr">
              <a:buFontTx/>
              <a:buChar char="•"/>
            </a:pPr>
            <a:r>
              <a:rPr lang="fr-FR" sz="1600" dirty="0">
                <a:latin typeface="Times New Roman" pitchFamily="18" charset="0"/>
                <a:cs typeface="Times New Roman" pitchFamily="18" charset="0"/>
              </a:rPr>
              <a:t>Elle </a:t>
            </a:r>
            <a:r>
              <a:rPr lang="fr-FR" sz="1600" b="1" dirty="0">
                <a:latin typeface="Times New Roman" pitchFamily="18" charset="0"/>
                <a:cs typeface="Times New Roman" pitchFamily="18" charset="0"/>
              </a:rPr>
              <a:t>facilite les transactions grâce au gain de temps réaliser pour mettre les fonds prêtés à la disposition des demandeurs</a:t>
            </a:r>
            <a:r>
              <a:rPr lang="fr-FR" sz="1600" dirty="0">
                <a:latin typeface="Times New Roman" pitchFamily="18" charset="0"/>
                <a:cs typeface="Times New Roman" pitchFamily="18" charset="0"/>
              </a:rPr>
              <a:t>. De plus elle </a:t>
            </a:r>
            <a:r>
              <a:rPr lang="fr-FR" sz="1600" dirty="0" smtClean="0">
                <a:latin typeface="Times New Roman" pitchFamily="18" charset="0"/>
                <a:cs typeface="Times New Roman" pitchFamily="18" charset="0"/>
              </a:rPr>
              <a:t>fournit des liquidités en transformant au moindre coût les dépôts à court terme </a:t>
            </a:r>
            <a:r>
              <a:rPr lang="fr-FR" sz="1600" dirty="0">
                <a:latin typeface="Times New Roman" pitchFamily="18" charset="0"/>
                <a:cs typeface="Times New Roman" pitchFamily="18" charset="0"/>
              </a:rPr>
              <a:t>en crédit à long terme. </a:t>
            </a:r>
          </a:p>
          <a:p>
            <a:pPr algn="ctr"/>
            <a:endParaRPr lang="fr-FR" sz="1600" dirty="0">
              <a:latin typeface="Times New Roman" pitchFamily="18" charset="0"/>
              <a:cs typeface="Times New Roman" pitchFamily="18" charset="0"/>
            </a:endParaRPr>
          </a:p>
          <a:p>
            <a:pPr algn="ctr">
              <a:buFontTx/>
              <a:buChar char="•"/>
            </a:pPr>
            <a:r>
              <a:rPr lang="fr-FR" sz="1600" dirty="0">
                <a:latin typeface="Times New Roman" pitchFamily="18" charset="0"/>
                <a:cs typeface="Times New Roman" pitchFamily="18" charset="0"/>
              </a:rPr>
              <a:t>Elle prend </a:t>
            </a:r>
            <a:r>
              <a:rPr lang="fr-FR" sz="1600" b="1" dirty="0">
                <a:latin typeface="Times New Roman" pitchFamily="18" charset="0"/>
                <a:cs typeface="Times New Roman" pitchFamily="18" charset="0"/>
              </a:rPr>
              <a:t>les risques elle-même </a:t>
            </a:r>
            <a:r>
              <a:rPr lang="fr-FR" sz="1600" dirty="0">
                <a:latin typeface="Times New Roman" pitchFamily="18" charset="0"/>
                <a:cs typeface="Times New Roman" pitchFamily="18" charset="0"/>
              </a:rPr>
              <a:t>à la place de l’épargnant et, elle a une meilleure connaissance de la solvabilité de ses clients que le marché lui-même.</a:t>
            </a:r>
          </a:p>
          <a:p>
            <a:pPr algn="ctr"/>
            <a:endParaRPr lang="fr-FR" sz="1600" dirty="0">
              <a:latin typeface="Times New Roman" pitchFamily="18" charset="0"/>
              <a:cs typeface="Times New Roman" pitchFamily="18" charset="0"/>
            </a:endParaRPr>
          </a:p>
          <a:p>
            <a:pPr algn="ctr">
              <a:buFontTx/>
              <a:buChar char="•"/>
            </a:pPr>
            <a:r>
              <a:rPr lang="fr-FR" sz="1600" dirty="0">
                <a:latin typeface="Times New Roman" pitchFamily="18" charset="0"/>
                <a:cs typeface="Times New Roman" pitchFamily="18" charset="0"/>
              </a:rPr>
              <a:t>Elle amoindrit les </a:t>
            </a:r>
            <a:r>
              <a:rPr lang="fr-FR" sz="1600" b="1" dirty="0">
                <a:latin typeface="Times New Roman" pitchFamily="18" charset="0"/>
                <a:cs typeface="Times New Roman" pitchFamily="18" charset="0"/>
              </a:rPr>
              <a:t>risques en diversifiant </a:t>
            </a:r>
            <a:r>
              <a:rPr lang="fr-FR" sz="1600" dirty="0">
                <a:latin typeface="Times New Roman" pitchFamily="18" charset="0"/>
                <a:cs typeface="Times New Roman" pitchFamily="18" charset="0"/>
              </a:rPr>
              <a:t>son portefeuille d’actifs car les prêts risqués sont compensés par des prêts à faible risque</a:t>
            </a:r>
            <a:r>
              <a:rPr lang="fr-FR" sz="1600" dirty="0" smtClean="0">
                <a:latin typeface="Times New Roman" pitchFamily="18" charset="0"/>
                <a:cs typeface="Times New Roman" pitchFamily="18" charset="0"/>
              </a:rPr>
              <a:t>.</a:t>
            </a:r>
          </a:p>
          <a:p>
            <a:pPr algn="ctr">
              <a:buFontTx/>
              <a:buChar char="•"/>
            </a:pPr>
            <a:endParaRPr lang="fr-FR" sz="1600" dirty="0" smtClean="0">
              <a:latin typeface="Times New Roman" pitchFamily="18" charset="0"/>
              <a:cs typeface="Times New Roman" pitchFamily="18" charset="0"/>
            </a:endParaRPr>
          </a:p>
          <a:p>
            <a:pPr>
              <a:buFontTx/>
              <a:buChar char="•"/>
            </a:pPr>
            <a:r>
              <a:rPr lang="fr-FR" sz="1600" dirty="0" smtClean="0">
                <a:latin typeface="Times New Roman" pitchFamily="18" charset="0"/>
                <a:cs typeface="Times New Roman" pitchFamily="18" charset="0"/>
              </a:rPr>
              <a:t>Elle réduit </a:t>
            </a:r>
            <a:r>
              <a:rPr lang="fr-FR" sz="1600" b="1" dirty="0" smtClean="0">
                <a:latin typeface="Times New Roman" pitchFamily="18" charset="0"/>
                <a:cs typeface="Times New Roman" pitchFamily="18" charset="0"/>
              </a:rPr>
              <a:t>l’asymétrie de l’information </a:t>
            </a:r>
          </a:p>
          <a:p>
            <a:pPr algn="ctr">
              <a:buFontTx/>
              <a:buChar char="•"/>
            </a:pPr>
            <a:endParaRPr lang="fr-FR" sz="1600" dirty="0">
              <a:latin typeface="Times New Roman" pitchFamily="18" charset="0"/>
              <a:cs typeface="Times New Roman" pitchFamily="18" charset="0"/>
            </a:endParaRPr>
          </a:p>
          <a:p>
            <a:pPr algn="ctr"/>
            <a:endParaRPr lang="fr-FR" sz="1600" dirty="0">
              <a:latin typeface="Times New Roman" pitchFamily="18" charset="0"/>
              <a:cs typeface="Times New Roman" pitchFamily="18" charset="0"/>
            </a:endParaRPr>
          </a:p>
          <a:p>
            <a:pPr algn="ctr">
              <a:buFontTx/>
              <a:buChar char="•"/>
            </a:pPr>
            <a:r>
              <a:rPr lang="fr-FR" sz="1600" dirty="0">
                <a:latin typeface="Times New Roman" pitchFamily="18" charset="0"/>
                <a:cs typeface="Times New Roman" pitchFamily="18" charset="0"/>
              </a:rPr>
              <a:t>Elle fournit les liquidités à certains agents économiques ne pouvant pas accéder au marché financier (PME, les ménages).</a:t>
            </a:r>
          </a:p>
          <a:p>
            <a:pPr algn="ctr" eaLnBrk="0" hangingPunct="0"/>
            <a:endParaRPr lang="fr-FR" sz="1600" dirty="0">
              <a:latin typeface="Times New Roman" pitchFamily="18" charset="0"/>
              <a:cs typeface="Times New Roman" pitchFamily="18" charset="0"/>
            </a:endParaRPr>
          </a:p>
        </p:txBody>
      </p:sp>
      <p:pic>
        <p:nvPicPr>
          <p:cNvPr id="34818" name="Picture 2" descr="Afficher l'image d'origine"/>
          <p:cNvPicPr>
            <a:picLocks noChangeAspect="1" noChangeArrowheads="1"/>
          </p:cNvPicPr>
          <p:nvPr/>
        </p:nvPicPr>
        <p:blipFill>
          <a:blip r:embed="rId2" cstate="print"/>
          <a:srcRect/>
          <a:stretch>
            <a:fillRect/>
          </a:stretch>
        </p:blipFill>
        <p:spPr bwMode="auto">
          <a:xfrm>
            <a:off x="7020272" y="0"/>
            <a:ext cx="1268140" cy="1243186"/>
          </a:xfrm>
          <a:prstGeom prst="rect">
            <a:avLst/>
          </a:prstGeom>
          <a:noFill/>
        </p:spPr>
      </p:pic>
      <p:pic>
        <p:nvPicPr>
          <p:cNvPr id="5" name="Picture 2" descr="Afficher l'image d'origine"/>
          <p:cNvPicPr>
            <a:picLocks noChangeAspect="1" noChangeArrowheads="1"/>
          </p:cNvPicPr>
          <p:nvPr/>
        </p:nvPicPr>
        <p:blipFill>
          <a:blip r:embed="rId3" cstate="print"/>
          <a:srcRect/>
          <a:stretch>
            <a:fillRect/>
          </a:stretch>
        </p:blipFill>
        <p:spPr bwMode="auto">
          <a:xfrm>
            <a:off x="5148064" y="188648"/>
            <a:ext cx="1872208" cy="8144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8614">
                                            <p:txEl>
                                              <p:pRg st="1" end="1"/>
                                            </p:txEl>
                                          </p:spTgt>
                                        </p:tgtEl>
                                        <p:attrNameLst>
                                          <p:attrName>style.visibility</p:attrName>
                                        </p:attrNameLst>
                                      </p:cBhvr>
                                      <p:to>
                                        <p:strVal val="visible"/>
                                      </p:to>
                                    </p:set>
                                    <p:animEffect transition="in" filter="checkerboard(across)">
                                      <p:cBhvr>
                                        <p:cTn id="7" dur="500"/>
                                        <p:tgtEl>
                                          <p:spTgt spid="686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8614">
                                            <p:txEl>
                                              <p:pRg st="4" end="4"/>
                                            </p:txEl>
                                          </p:spTgt>
                                        </p:tgtEl>
                                        <p:attrNameLst>
                                          <p:attrName>style.visibility</p:attrName>
                                        </p:attrNameLst>
                                      </p:cBhvr>
                                      <p:to>
                                        <p:strVal val="visible"/>
                                      </p:to>
                                    </p:set>
                                    <p:animEffect transition="in" filter="checkerboard(across)">
                                      <p:cBhvr>
                                        <p:cTn id="12" dur="500"/>
                                        <p:tgtEl>
                                          <p:spTgt spid="6861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8614">
                                            <p:txEl>
                                              <p:pRg st="6" end="6"/>
                                            </p:txEl>
                                          </p:spTgt>
                                        </p:tgtEl>
                                        <p:attrNameLst>
                                          <p:attrName>style.visibility</p:attrName>
                                        </p:attrNameLst>
                                      </p:cBhvr>
                                      <p:to>
                                        <p:strVal val="visible"/>
                                      </p:to>
                                    </p:set>
                                    <p:animEffect transition="in" filter="checkerboard(across)">
                                      <p:cBhvr>
                                        <p:cTn id="17" dur="500"/>
                                        <p:tgtEl>
                                          <p:spTgt spid="6861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8614">
                                            <p:txEl>
                                              <p:pRg st="8" end="8"/>
                                            </p:txEl>
                                          </p:spTgt>
                                        </p:tgtEl>
                                        <p:attrNameLst>
                                          <p:attrName>style.visibility</p:attrName>
                                        </p:attrNameLst>
                                      </p:cBhvr>
                                      <p:to>
                                        <p:strVal val="visible"/>
                                      </p:to>
                                    </p:set>
                                    <p:animEffect transition="in" filter="checkerboard(across)">
                                      <p:cBhvr>
                                        <p:cTn id="22" dur="500"/>
                                        <p:tgtEl>
                                          <p:spTgt spid="6861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8614">
                                            <p:txEl>
                                              <p:pRg st="10" end="10"/>
                                            </p:txEl>
                                          </p:spTgt>
                                        </p:tgtEl>
                                        <p:attrNameLst>
                                          <p:attrName>style.visibility</p:attrName>
                                        </p:attrNameLst>
                                      </p:cBhvr>
                                      <p:to>
                                        <p:strVal val="visible"/>
                                      </p:to>
                                    </p:set>
                                    <p:animEffect transition="in" filter="checkerboard(across)">
                                      <p:cBhvr>
                                        <p:cTn id="27" dur="500"/>
                                        <p:tgtEl>
                                          <p:spTgt spid="68614">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68614">
                                            <p:txEl>
                                              <p:pRg st="13" end="13"/>
                                            </p:txEl>
                                          </p:spTgt>
                                        </p:tgtEl>
                                        <p:attrNameLst>
                                          <p:attrName>style.visibility</p:attrName>
                                        </p:attrNameLst>
                                      </p:cBhvr>
                                      <p:to>
                                        <p:strVal val="visible"/>
                                      </p:to>
                                    </p:set>
                                    <p:animEffect transition="in" filter="checkerboard(across)">
                                      <p:cBhvr>
                                        <p:cTn id="32" dur="500"/>
                                        <p:tgtEl>
                                          <p:spTgt spid="6861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p:txBody>
          <a:bodyPr/>
          <a:lstStyle/>
          <a:p>
            <a:pPr>
              <a:defRPr/>
            </a:pPr>
            <a:r>
              <a:rPr lang="fr-FR" smtClean="0"/>
              <a:t>GF</a:t>
            </a:r>
            <a:endParaRPr lang="fr-FR"/>
          </a:p>
        </p:txBody>
      </p:sp>
      <p:sp>
        <p:nvSpPr>
          <p:cNvPr id="5" name="ZoneTexte 4"/>
          <p:cNvSpPr txBox="1"/>
          <p:nvPr/>
        </p:nvSpPr>
        <p:spPr>
          <a:xfrm>
            <a:off x="2674972" y="585082"/>
            <a:ext cx="3414649" cy="393265"/>
          </a:xfrm>
          <a:prstGeom prst="rect">
            <a:avLst/>
          </a:prstGeom>
          <a:noFill/>
        </p:spPr>
        <p:txBody>
          <a:bodyPr wrap="square" lIns="100341" tIns="50171" rIns="100341" bIns="50171" rtlCol="0">
            <a:spAutoFit/>
          </a:bodyPr>
          <a:lstStyle/>
          <a:p>
            <a:pPr>
              <a:buFont typeface="Wingdings" pitchFamily="2" charset="2"/>
              <a:buChar char="Ø"/>
            </a:pPr>
            <a:r>
              <a:rPr lang="fr-FR" b="1" dirty="0" smtClean="0"/>
              <a:t>Les effets négatifs ( les limites) </a:t>
            </a:r>
            <a:endParaRPr lang="fr-FR" b="1" dirty="0"/>
          </a:p>
        </p:txBody>
      </p:sp>
      <p:cxnSp>
        <p:nvCxnSpPr>
          <p:cNvPr id="7" name="Connecteur droit avec flèche 6"/>
          <p:cNvCxnSpPr/>
          <p:nvPr/>
        </p:nvCxnSpPr>
        <p:spPr>
          <a:xfrm flipH="1">
            <a:off x="2067923" y="1086948"/>
            <a:ext cx="1821146" cy="5855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889070" y="1086950"/>
            <a:ext cx="2200552" cy="6691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26182" y="2007040"/>
            <a:ext cx="2883482" cy="1251299"/>
          </a:xfrm>
          <a:prstGeom prst="rect">
            <a:avLst/>
          </a:prstGeom>
        </p:spPr>
        <p:style>
          <a:lnRef idx="2">
            <a:schemeClr val="accent1"/>
          </a:lnRef>
          <a:fillRef idx="1">
            <a:schemeClr val="lt1"/>
          </a:fillRef>
          <a:effectRef idx="0">
            <a:schemeClr val="accent1"/>
          </a:effectRef>
          <a:fontRef idx="minor">
            <a:schemeClr val="dk1"/>
          </a:fontRef>
        </p:style>
        <p:txBody>
          <a:bodyPr wrap="square" lIns="100341" tIns="50171" rIns="100341" bIns="50171" rtlCol="0">
            <a:spAutoFit/>
          </a:bodyPr>
          <a:lstStyle/>
          <a:p>
            <a:r>
              <a:rPr lang="fr-FR" b="1" dirty="0" smtClean="0">
                <a:latin typeface="Times New Roman" pitchFamily="18" charset="0"/>
                <a:cs typeface="Times New Roman" pitchFamily="18" charset="0"/>
              </a:rPr>
              <a:t>Augmentation des dépenses sociales =&gt; accroissement des déficits =&gt; de la dette publique</a:t>
            </a:r>
            <a:endParaRPr lang="fr-FR" b="1" dirty="0">
              <a:latin typeface="Times New Roman" pitchFamily="18" charset="0"/>
              <a:cs typeface="Times New Roman" pitchFamily="18" charset="0"/>
            </a:endParaRPr>
          </a:p>
        </p:txBody>
      </p:sp>
      <p:sp>
        <p:nvSpPr>
          <p:cNvPr id="11" name="ZoneTexte 10"/>
          <p:cNvSpPr txBox="1"/>
          <p:nvPr/>
        </p:nvSpPr>
        <p:spPr>
          <a:xfrm>
            <a:off x="4647882" y="2007040"/>
            <a:ext cx="3794055" cy="2681350"/>
          </a:xfrm>
          <a:prstGeom prst="rect">
            <a:avLst/>
          </a:prstGeom>
        </p:spPr>
        <p:style>
          <a:lnRef idx="2">
            <a:schemeClr val="accent1"/>
          </a:lnRef>
          <a:fillRef idx="1">
            <a:schemeClr val="lt1"/>
          </a:fillRef>
          <a:effectRef idx="0">
            <a:schemeClr val="accent1"/>
          </a:effectRef>
          <a:fontRef idx="minor">
            <a:schemeClr val="dk1"/>
          </a:fontRef>
        </p:style>
        <p:txBody>
          <a:bodyPr wrap="square" lIns="100341" tIns="50171" rIns="100341" bIns="50171" rtlCol="0">
            <a:spAutoFit/>
          </a:bodyPr>
          <a:lstStyle/>
          <a:p>
            <a:r>
              <a:rPr lang="fr-FR" b="1" dirty="0" smtClean="0">
                <a:latin typeface="Times New Roman" pitchFamily="18" charset="0"/>
                <a:cs typeface="Times New Roman" pitchFamily="18" charset="0"/>
              </a:rPr>
              <a:t>Augmentation des prélèvements obligatoires donc de la pression fiscale =&gt; affaiblit la compétitivité =&gt; encourage les délocalisations =&gt; aggrave le chômage.</a:t>
            </a:r>
          </a:p>
          <a:p>
            <a:r>
              <a:rPr lang="fr-FR" b="1" dirty="0" smtClean="0">
                <a:latin typeface="Times New Roman" pitchFamily="18" charset="0"/>
                <a:cs typeface="Times New Roman" pitchFamily="18" charset="0"/>
              </a:rPr>
              <a:t>Amoindrit les marges des entreprises =&gt; freine leurs investissements=&gt; moins de croissance=&gt; plus de chômage.</a:t>
            </a:r>
            <a:endParaRPr lang="fr-FR" b="1" dirty="0">
              <a:latin typeface="Times New Roman" pitchFamily="18" charset="0"/>
              <a:cs typeface="Times New Roman" pitchFamily="18" charset="0"/>
            </a:endParaRPr>
          </a:p>
        </p:txBody>
      </p:sp>
      <p:sp>
        <p:nvSpPr>
          <p:cNvPr id="12" name="Bouton d'action : Document 11">
            <a:hlinkClick r:id="" action="ppaction://noaction" highlightClick="1"/>
          </p:cNvPr>
          <p:cNvSpPr/>
          <p:nvPr/>
        </p:nvSpPr>
        <p:spPr>
          <a:xfrm>
            <a:off x="7531362" y="417791"/>
            <a:ext cx="455287" cy="585513"/>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lIns="100341" tIns="50171" rIns="100341" bIns="50171" rtlCol="0" anchor="ctr"/>
          <a:lstStyle/>
          <a:p>
            <a:pPr algn="ctr"/>
            <a:endParaRPr lang="fr-FR"/>
          </a:p>
        </p:txBody>
      </p:sp>
      <p:sp>
        <p:nvSpPr>
          <p:cNvPr id="13" name="Bouton d'action : Suivant 12">
            <a:hlinkClick r:id="" action="ppaction://noaction" highlightClick="1"/>
          </p:cNvPr>
          <p:cNvSpPr/>
          <p:nvPr/>
        </p:nvSpPr>
        <p:spPr>
          <a:xfrm>
            <a:off x="8062531" y="5771050"/>
            <a:ext cx="455287" cy="41822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lIns="100341" tIns="50171" rIns="100341" bIns="50171" rtlCol="0" anchor="ctr"/>
          <a:lstStyle/>
          <a:p>
            <a:pPr algn="ctr"/>
            <a:endParaRPr lang="fr-FR"/>
          </a:p>
        </p:txBody>
      </p:sp>
      <p:sp>
        <p:nvSpPr>
          <p:cNvPr id="14" name="Rectangle 13"/>
          <p:cNvSpPr/>
          <p:nvPr/>
        </p:nvSpPr>
        <p:spPr>
          <a:xfrm>
            <a:off x="550301" y="2"/>
            <a:ext cx="8271040" cy="679276"/>
          </a:xfrm>
          <a:prstGeom prst="rect">
            <a:avLst/>
          </a:prstGeom>
        </p:spPr>
        <p:txBody>
          <a:bodyPr wrap="square" lIns="100341" tIns="50171" rIns="100341" bIns="50171">
            <a:spAutoFit/>
          </a:bodyPr>
          <a:lstStyle/>
          <a:p>
            <a:r>
              <a:rPr lang="fr-FR" b="1" dirty="0" smtClean="0"/>
              <a:t>L’efficacité de la redistribution se heurte cependant à des limites et des contraintes importantes.</a:t>
            </a:r>
            <a:endParaRPr lang="fr-FR" dirty="0"/>
          </a:p>
        </p:txBody>
      </p:sp>
      <p:sp>
        <p:nvSpPr>
          <p:cNvPr id="15" name="ZoneTexte 14"/>
          <p:cNvSpPr txBox="1"/>
          <p:nvPr/>
        </p:nvSpPr>
        <p:spPr>
          <a:xfrm>
            <a:off x="7227838" y="1086949"/>
            <a:ext cx="1669384" cy="285988"/>
          </a:xfrm>
          <a:prstGeom prst="rect">
            <a:avLst/>
          </a:prstGeom>
          <a:noFill/>
        </p:spPr>
        <p:txBody>
          <a:bodyPr wrap="square" lIns="100341" tIns="50171" rIns="100341" bIns="50171" rtlCol="0">
            <a:spAutoFit/>
          </a:bodyPr>
          <a:lstStyle/>
          <a:p>
            <a:r>
              <a:rPr lang="fr-FR" sz="1200" dirty="0" smtClean="0"/>
              <a:t>Delagrave p 123</a:t>
            </a:r>
            <a:endParaRPr lang="fr-FR"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1403355" y="196120"/>
            <a:ext cx="4335315" cy="369257"/>
          </a:xfrm>
          <a:prstGeom prst="rect">
            <a:avLst/>
          </a:prstGeom>
          <a:noFill/>
          <a:ln w="9525">
            <a:noFill/>
            <a:miter lim="800000"/>
            <a:headEnd/>
            <a:tailEnd/>
          </a:ln>
        </p:spPr>
        <p:txBody>
          <a:bodyPr wrap="none" lIns="91357" tIns="45683" rIns="91357" bIns="45683" anchor="ctr">
            <a:spAutoFit/>
          </a:bodyPr>
          <a:lstStyle/>
          <a:p>
            <a:r>
              <a:rPr lang="fr-FR" b="1" dirty="0" smtClean="0">
                <a:latin typeface="Times New Roman" pitchFamily="18" charset="0"/>
                <a:cs typeface="Times New Roman" pitchFamily="18" charset="0"/>
              </a:rPr>
              <a:t>3.Les </a:t>
            </a:r>
            <a:r>
              <a:rPr lang="fr-FR" b="1" dirty="0">
                <a:latin typeface="Times New Roman" pitchFamily="18" charset="0"/>
                <a:cs typeface="Times New Roman" pitchFamily="18" charset="0"/>
              </a:rPr>
              <a:t>limites de l’intermédiation bancaire</a:t>
            </a:r>
            <a:r>
              <a:rPr lang="fr-FR" dirty="0">
                <a:latin typeface="Times New Roman" pitchFamily="18" charset="0"/>
                <a:cs typeface="Times New Roman" pitchFamily="18" charset="0"/>
              </a:rPr>
              <a:t> </a:t>
            </a:r>
          </a:p>
        </p:txBody>
      </p:sp>
      <p:sp>
        <p:nvSpPr>
          <p:cNvPr id="69637" name="Rectangle 5"/>
          <p:cNvSpPr>
            <a:spLocks noChangeArrowheads="1"/>
          </p:cNvSpPr>
          <p:nvPr/>
        </p:nvSpPr>
        <p:spPr bwMode="auto">
          <a:xfrm>
            <a:off x="468317" y="1196984"/>
            <a:ext cx="8297862" cy="324381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1357" tIns="45683" rIns="91357" bIns="45683" anchor="ctr">
            <a:spAutoFit/>
          </a:bodyPr>
          <a:lstStyle/>
          <a:p>
            <a:endParaRPr lang="fr-FR" b="1" dirty="0">
              <a:solidFill>
                <a:srgbClr val="000000"/>
              </a:solidFill>
              <a:latin typeface="Times New Roman" pitchFamily="18" charset="0"/>
              <a:cs typeface="Times New Roman" pitchFamily="18" charset="0"/>
            </a:endParaRPr>
          </a:p>
          <a:p>
            <a:pPr>
              <a:buFontTx/>
              <a:buChar char="•"/>
            </a:pPr>
            <a:r>
              <a:rPr lang="fr-FR" b="1" dirty="0">
                <a:solidFill>
                  <a:srgbClr val="000000"/>
                </a:solidFill>
                <a:latin typeface="Times New Roman" pitchFamily="18" charset="0"/>
                <a:cs typeface="Times New Roman" pitchFamily="18" charset="0"/>
              </a:rPr>
              <a:t>Elle accroît la dépendance des agents économiques à son égard, ce qui peut freiner la croissance.</a:t>
            </a:r>
          </a:p>
          <a:p>
            <a:endParaRPr lang="fr-FR" b="1" dirty="0">
              <a:solidFill>
                <a:srgbClr val="000000"/>
              </a:solidFill>
              <a:latin typeface="Times New Roman" pitchFamily="18" charset="0"/>
              <a:cs typeface="Times New Roman" pitchFamily="18" charset="0"/>
            </a:endParaRPr>
          </a:p>
          <a:p>
            <a:pPr>
              <a:buFontTx/>
              <a:buChar char="•"/>
            </a:pPr>
            <a:r>
              <a:rPr lang="fr-FR" b="1" dirty="0">
                <a:solidFill>
                  <a:srgbClr val="000000"/>
                </a:solidFill>
                <a:latin typeface="Times New Roman" pitchFamily="18" charset="0"/>
                <a:cs typeface="Times New Roman" pitchFamily="18" charset="0"/>
              </a:rPr>
              <a:t>Elle peut provoquer un risque d’excès de liquidités pouvant conduire à </a:t>
            </a:r>
            <a:r>
              <a:rPr lang="fr-FR" b="1" dirty="0" smtClean="0">
                <a:solidFill>
                  <a:srgbClr val="000000"/>
                </a:solidFill>
                <a:latin typeface="Times New Roman" pitchFamily="18" charset="0"/>
                <a:cs typeface="Times New Roman" pitchFamily="18" charset="0"/>
              </a:rPr>
              <a:t>l’inflation=&gt; </a:t>
            </a:r>
            <a:r>
              <a:rPr lang="fr-FR" b="1" dirty="0">
                <a:solidFill>
                  <a:srgbClr val="000000"/>
                </a:solidFill>
                <a:latin typeface="Times New Roman" pitchFamily="18" charset="0"/>
                <a:cs typeface="Times New Roman" pitchFamily="18" charset="0"/>
              </a:rPr>
              <a:t>MM&gt; PIB</a:t>
            </a:r>
          </a:p>
          <a:p>
            <a:endParaRPr lang="fr-FR" b="1" dirty="0">
              <a:solidFill>
                <a:srgbClr val="000000"/>
              </a:solidFill>
              <a:latin typeface="Times New Roman" pitchFamily="18" charset="0"/>
              <a:cs typeface="Times New Roman" pitchFamily="18" charset="0"/>
            </a:endParaRPr>
          </a:p>
          <a:p>
            <a:pPr>
              <a:buFontTx/>
              <a:buChar char="•"/>
            </a:pPr>
            <a:r>
              <a:rPr lang="fr-FR" b="1" dirty="0">
                <a:solidFill>
                  <a:srgbClr val="000000"/>
                </a:solidFill>
                <a:latin typeface="Times New Roman" pitchFamily="18" charset="0"/>
                <a:cs typeface="Times New Roman" pitchFamily="18" charset="0"/>
              </a:rPr>
              <a:t>Elle peut, au contraire, provoquer un manque de liquidité à cause d’un rationnement du crédit suite à un refinancement sur le marché monétaire trop coûteux (crédit </a:t>
            </a:r>
            <a:r>
              <a:rPr lang="fr-FR" b="1" dirty="0" err="1" smtClean="0">
                <a:solidFill>
                  <a:srgbClr val="000000"/>
                </a:solidFill>
                <a:latin typeface="Times New Roman" pitchFamily="18" charset="0"/>
                <a:cs typeface="Times New Roman" pitchFamily="18" charset="0"/>
              </a:rPr>
              <a:t>crunch</a:t>
            </a:r>
            <a:r>
              <a:rPr lang="fr-FR" b="1" dirty="0" smtClean="0">
                <a:solidFill>
                  <a:srgbClr val="000000"/>
                </a:solidFill>
                <a:latin typeface="Times New Roman" pitchFamily="18" charset="0"/>
                <a:cs typeface="Times New Roman" pitchFamily="18" charset="0"/>
              </a:rPr>
              <a:t> lors de la crise financière de 2007/2008).</a:t>
            </a:r>
            <a:endParaRPr lang="fr-FR" b="1" dirty="0">
              <a:solidFill>
                <a:srgbClr val="000000"/>
              </a:solidFill>
              <a:latin typeface="Times New Roman" pitchFamily="18" charset="0"/>
              <a:cs typeface="Times New Roman" pitchFamily="18" charset="0"/>
            </a:endParaRPr>
          </a:p>
          <a:p>
            <a:pPr eaLnBrk="0" hangingPunct="0"/>
            <a:endParaRPr lang="fr-FR" b="1" dirty="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9637">
                                            <p:txEl>
                                              <p:pRg st="1" end="1"/>
                                            </p:txEl>
                                          </p:spTgt>
                                        </p:tgtEl>
                                        <p:attrNameLst>
                                          <p:attrName>style.visibility</p:attrName>
                                        </p:attrNameLst>
                                      </p:cBhvr>
                                      <p:to>
                                        <p:strVal val="visible"/>
                                      </p:to>
                                    </p:set>
                                    <p:animEffect transition="in" filter="checkerboard(across)">
                                      <p:cBhvr>
                                        <p:cTn id="7" dur="500"/>
                                        <p:tgtEl>
                                          <p:spTgt spid="696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9637">
                                            <p:txEl>
                                              <p:pRg st="3" end="3"/>
                                            </p:txEl>
                                          </p:spTgt>
                                        </p:tgtEl>
                                        <p:attrNameLst>
                                          <p:attrName>style.visibility</p:attrName>
                                        </p:attrNameLst>
                                      </p:cBhvr>
                                      <p:to>
                                        <p:strVal val="visible"/>
                                      </p:to>
                                    </p:set>
                                    <p:animEffect transition="in" filter="checkerboard(across)">
                                      <p:cBhvr>
                                        <p:cTn id="12" dur="500"/>
                                        <p:tgtEl>
                                          <p:spTgt spid="6963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9637">
                                            <p:txEl>
                                              <p:pRg st="5" end="5"/>
                                            </p:txEl>
                                          </p:spTgt>
                                        </p:tgtEl>
                                        <p:attrNameLst>
                                          <p:attrName>style.visibility</p:attrName>
                                        </p:attrNameLst>
                                      </p:cBhvr>
                                      <p:to>
                                        <p:strVal val="visible"/>
                                      </p:to>
                                    </p:set>
                                    <p:animEffect transition="in" filter="checkerboard(across)">
                                      <p:cBhvr>
                                        <p:cTn id="17" dur="500"/>
                                        <p:tgtEl>
                                          <p:spTgt spid="696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0" y="188640"/>
            <a:ext cx="1087438" cy="742950"/>
          </a:xfrm>
          <a:prstGeom prst="rect">
            <a:avLst/>
          </a:prstGeom>
          <a:noFill/>
          <a:ln w="9525">
            <a:noFill/>
            <a:miter lim="800000"/>
            <a:headEnd/>
            <a:tailEnd/>
          </a:ln>
        </p:spPr>
      </p:pic>
      <p:sp>
        <p:nvSpPr>
          <p:cNvPr id="3" name="Text Box 10"/>
          <p:cNvSpPr txBox="1">
            <a:spLocks noChangeArrowheads="1"/>
          </p:cNvSpPr>
          <p:nvPr/>
        </p:nvSpPr>
        <p:spPr bwMode="auto">
          <a:xfrm>
            <a:off x="150570" y="1077258"/>
            <a:ext cx="1685126" cy="383699"/>
          </a:xfrm>
          <a:prstGeom prst="rect">
            <a:avLst/>
          </a:prstGeom>
          <a:noFill/>
          <a:ln w="9525">
            <a:noFill/>
            <a:miter lim="800000"/>
            <a:headEnd/>
            <a:tailEnd/>
          </a:ln>
        </p:spPr>
        <p:txBody>
          <a:bodyPr wrap="square" lIns="91357" tIns="45683" rIns="91357" bIns="45683">
            <a:spAutoFit/>
          </a:bodyPr>
          <a:lstStyle/>
          <a:p>
            <a:pPr>
              <a:spcBef>
                <a:spcPct val="50000"/>
              </a:spcBef>
            </a:pPr>
            <a:r>
              <a:rPr lang="fr-FR" dirty="0">
                <a:latin typeface="Times New Roman" pitchFamily="18" charset="0"/>
                <a:cs typeface="Times New Roman" pitchFamily="18" charset="0"/>
              </a:rPr>
              <a:t>Application </a:t>
            </a:r>
          </a:p>
        </p:txBody>
      </p:sp>
      <p:pic>
        <p:nvPicPr>
          <p:cNvPr id="5" name="Image 4" descr="financement risques.jpeg"/>
          <p:cNvPicPr>
            <a:picLocks noChangeAspect="1"/>
          </p:cNvPicPr>
          <p:nvPr/>
        </p:nvPicPr>
        <p:blipFill>
          <a:blip r:embed="rId4" cstate="print"/>
          <a:srcRect l="3791" t="41600" b="8001"/>
          <a:stretch>
            <a:fillRect/>
          </a:stretch>
        </p:blipFill>
        <p:spPr>
          <a:xfrm>
            <a:off x="1475658" y="0"/>
            <a:ext cx="6496671" cy="4680522"/>
          </a:xfrm>
          <a:prstGeom prst="rect">
            <a:avLst/>
          </a:prstGeom>
        </p:spPr>
      </p:pic>
      <p:sp>
        <p:nvSpPr>
          <p:cNvPr id="6" name="Rectangle 5"/>
          <p:cNvSpPr/>
          <p:nvPr/>
        </p:nvSpPr>
        <p:spPr>
          <a:xfrm>
            <a:off x="251527" y="4549679"/>
            <a:ext cx="8892480" cy="2308294"/>
          </a:xfrm>
          <a:prstGeom prst="rect">
            <a:avLst/>
          </a:prstGeom>
        </p:spPr>
        <p:txBody>
          <a:bodyPr wrap="square" lIns="91409" tIns="45705" rIns="91409" bIns="45705">
            <a:spAutoFit/>
          </a:bodyPr>
          <a:lstStyle/>
          <a:p>
            <a:pPr algn="just"/>
            <a:r>
              <a:rPr lang="fr-FR" dirty="0" smtClean="0">
                <a:latin typeface="Times New Roman" pitchFamily="18" charset="0"/>
                <a:cs typeface="Times New Roman" pitchFamily="18" charset="0"/>
              </a:rPr>
              <a:t>L’intermédiaire financier limite le </a:t>
            </a:r>
            <a:r>
              <a:rPr lang="fr-FR" b="1" dirty="0" smtClean="0">
                <a:latin typeface="Times New Roman" pitchFamily="18" charset="0"/>
                <a:cs typeface="Times New Roman" pitchFamily="18" charset="0"/>
              </a:rPr>
              <a:t>risque d’insolvabilité </a:t>
            </a:r>
            <a:r>
              <a:rPr lang="fr-FR" dirty="0" smtClean="0">
                <a:latin typeface="Times New Roman" pitchFamily="18" charset="0"/>
                <a:cs typeface="Times New Roman" pitchFamily="18" charset="0"/>
              </a:rPr>
              <a:t>couru par le prêteur de capitaux. La multiplicité des débiteurs de l’intermédiaire fait que les défaillances des uns sont compensées par les remboursements des autres. La répartition des actifs entraîne donc une compensation des risques.</a:t>
            </a:r>
          </a:p>
          <a:p>
            <a:pPr algn="just"/>
            <a:endParaRPr lang="fr-FR" dirty="0" smtClean="0">
              <a:latin typeface="Times New Roman" pitchFamily="18" charset="0"/>
              <a:cs typeface="Times New Roman" pitchFamily="18" charset="0"/>
            </a:endParaRPr>
          </a:p>
          <a:p>
            <a:pPr algn="just"/>
            <a:r>
              <a:rPr lang="fr-FR" dirty="0" smtClean="0">
                <a:latin typeface="Times New Roman" pitchFamily="18" charset="0"/>
                <a:cs typeface="Times New Roman" pitchFamily="18" charset="0"/>
              </a:rPr>
              <a:t>De plus, du fait qu’il sélectionne les emprunteurs et grâce à ses procédures de contrôle, l’intermédiaire financier limite les </a:t>
            </a:r>
            <a:r>
              <a:rPr lang="fr-FR" b="1" dirty="0" smtClean="0">
                <a:latin typeface="Times New Roman" pitchFamily="18" charset="0"/>
                <a:cs typeface="Times New Roman" pitchFamily="18" charset="0"/>
              </a:rPr>
              <a:t>problèmes d’information </a:t>
            </a:r>
            <a:r>
              <a:rPr lang="fr-FR" dirty="0" smtClean="0">
                <a:latin typeface="Times New Roman" pitchFamily="18" charset="0"/>
                <a:cs typeface="Times New Roman" pitchFamily="18" charset="0"/>
              </a:rPr>
              <a:t>liés à la qualité des projets à financer.</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amond(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amond(in)">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7" y="1052741"/>
            <a:ext cx="8352928" cy="4093398"/>
          </a:xfrm>
          <a:prstGeom prst="rect">
            <a:avLst/>
          </a:prstGeom>
        </p:spPr>
        <p:txBody>
          <a:bodyPr wrap="square" lIns="91409" tIns="45705" rIns="91409" bIns="45705">
            <a:spAutoFit/>
          </a:bodyPr>
          <a:lstStyle/>
          <a:p>
            <a:pPr algn="just"/>
            <a:r>
              <a:rPr lang="fr-FR" sz="2000" dirty="0" smtClean="0">
                <a:latin typeface="Times New Roman" pitchFamily="18" charset="0"/>
                <a:cs typeface="Times New Roman" pitchFamily="18" charset="0"/>
              </a:rPr>
              <a:t>– elle assume mieux le risque d’insolvabilité : ayant de nombreux débiteurs, la banque peut compenser assez facilement l’insolvabilité de l’un d’eux ;</a:t>
            </a:r>
          </a:p>
          <a:p>
            <a:pPr algn="just"/>
            <a:endParaRPr lang="fr-FR" sz="2000" dirty="0" smtClean="0">
              <a:latin typeface="Times New Roman" pitchFamily="18" charset="0"/>
              <a:cs typeface="Times New Roman" pitchFamily="18" charset="0"/>
            </a:endParaRPr>
          </a:p>
          <a:p>
            <a:pPr algn="just"/>
            <a:r>
              <a:rPr lang="fr-FR" sz="2000" dirty="0" smtClean="0">
                <a:latin typeface="Times New Roman" pitchFamily="18" charset="0"/>
                <a:cs typeface="Times New Roman" pitchFamily="18" charset="0"/>
              </a:rPr>
              <a:t>– du fait de sa connaissance des emprunteurs, elle réduit le risque de sélectionner des emprunteurs potentiellement défaillants ;</a:t>
            </a:r>
          </a:p>
          <a:p>
            <a:pPr algn="just"/>
            <a:endParaRPr lang="fr-FR" sz="2000" dirty="0" smtClean="0">
              <a:latin typeface="Times New Roman" pitchFamily="18" charset="0"/>
              <a:cs typeface="Times New Roman" pitchFamily="18" charset="0"/>
            </a:endParaRPr>
          </a:p>
          <a:p>
            <a:pPr algn="just"/>
            <a:endParaRPr lang="fr-FR" sz="2000" dirty="0" smtClean="0">
              <a:latin typeface="Times New Roman" pitchFamily="18" charset="0"/>
              <a:cs typeface="Times New Roman" pitchFamily="18" charset="0"/>
            </a:endParaRPr>
          </a:p>
          <a:p>
            <a:pPr algn="just"/>
            <a:r>
              <a:rPr lang="fr-FR" sz="2000" dirty="0" smtClean="0">
                <a:latin typeface="Times New Roman" pitchFamily="18" charset="0"/>
                <a:cs typeface="Times New Roman" pitchFamily="18" charset="0"/>
              </a:rPr>
              <a:t>– elle connaît mieux la qualité des projets d’investissement à financer ;</a:t>
            </a:r>
          </a:p>
          <a:p>
            <a:pPr algn="just"/>
            <a:endParaRPr lang="fr-FR" sz="2000" dirty="0" smtClean="0">
              <a:latin typeface="Times New Roman" pitchFamily="18" charset="0"/>
              <a:cs typeface="Times New Roman" pitchFamily="18" charset="0"/>
            </a:endParaRPr>
          </a:p>
          <a:p>
            <a:pPr algn="just"/>
            <a:r>
              <a:rPr lang="fr-FR" sz="2000" dirty="0" smtClean="0">
                <a:latin typeface="Times New Roman" pitchFamily="18" charset="0"/>
                <a:cs typeface="Times New Roman" pitchFamily="18" charset="0"/>
              </a:rPr>
              <a:t>– elle applique une procédure de contrôle et de suivi des emprunteurs jusqu’au remboursement complet du prêt. </a:t>
            </a:r>
          </a:p>
          <a:p>
            <a:pPr algn="just"/>
            <a:r>
              <a:rPr lang="fr-FR" sz="2000" dirty="0" smtClean="0">
                <a:latin typeface="Times New Roman" pitchFamily="18" charset="0"/>
                <a:cs typeface="Times New Roman" pitchFamily="18" charset="0"/>
              </a:rPr>
              <a:t/>
            </a:r>
            <a:br>
              <a:rPr lang="fr-FR" sz="2000" dirty="0" smtClean="0">
                <a:latin typeface="Times New Roman" pitchFamily="18" charset="0"/>
                <a:cs typeface="Times New Roman" pitchFamily="18" charset="0"/>
              </a:rPr>
            </a:br>
            <a:endParaRPr lang="fr-F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amond(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amond(in)">
                                      <p:cBhvr>
                                        <p:cTn id="12" dur="2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diamond(in)">
                                      <p:cBhvr>
                                        <p:cTn id="17" dur="20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7" end="7"/>
                                            </p:txEl>
                                          </p:spTgt>
                                        </p:tgtEl>
                                        <p:attrNameLst>
                                          <p:attrName>style.visibility</p:attrName>
                                        </p:attrNameLst>
                                      </p:cBhvr>
                                      <p:to>
                                        <p:strVal val="visible"/>
                                      </p:to>
                                    </p:set>
                                    <p:animEffect transition="in" filter="diamond(in)">
                                      <p:cBhvr>
                                        <p:cTn id="22" dur="2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408390" y="267561"/>
            <a:ext cx="2018334" cy="369257"/>
          </a:xfrm>
          <a:prstGeom prst="rect">
            <a:avLst/>
          </a:prstGeom>
          <a:noFill/>
          <a:ln w="9525">
            <a:noFill/>
            <a:miter lim="800000"/>
            <a:headEnd/>
            <a:tailEnd/>
          </a:ln>
        </p:spPr>
        <p:txBody>
          <a:bodyPr wrap="none" lIns="91357" tIns="45683" rIns="91357" bIns="45683" anchor="ctr">
            <a:spAutoFit/>
          </a:bodyPr>
          <a:lstStyle/>
          <a:p>
            <a:pPr algn="just"/>
            <a:r>
              <a:rPr lang="fr-FR" b="1" u="sng">
                <a:latin typeface="Verdana" pitchFamily="34" charset="0"/>
              </a:rPr>
              <a:t>CONCLUSION:</a:t>
            </a:r>
          </a:p>
        </p:txBody>
      </p:sp>
      <p:pic>
        <p:nvPicPr>
          <p:cNvPr id="50179" name="Picture 5" descr="Sans titre">
            <a:hlinkClick r:id="rId2" action="ppaction://hlinksldjump"/>
          </p:cNvPr>
          <p:cNvPicPr>
            <a:picLocks noChangeAspect="1" noChangeArrowheads="1"/>
          </p:cNvPicPr>
          <p:nvPr/>
        </p:nvPicPr>
        <p:blipFill>
          <a:blip r:embed="rId3" cstate="print"/>
          <a:srcRect l="28468" t="24930" r="36476" b="15935"/>
          <a:stretch>
            <a:fillRect/>
          </a:stretch>
        </p:blipFill>
        <p:spPr bwMode="auto">
          <a:xfrm>
            <a:off x="538169" y="908050"/>
            <a:ext cx="992187" cy="1247775"/>
          </a:xfrm>
          <a:prstGeom prst="rect">
            <a:avLst/>
          </a:prstGeom>
          <a:noFill/>
          <a:ln w="9525">
            <a:noFill/>
            <a:miter lim="800000"/>
            <a:headEnd/>
            <a:tailEnd/>
          </a:ln>
        </p:spPr>
      </p:pic>
      <p:sp>
        <p:nvSpPr>
          <p:cNvPr id="50180" name="Rectangle 7"/>
          <p:cNvSpPr>
            <a:spLocks noChangeArrowheads="1"/>
          </p:cNvSpPr>
          <p:nvPr/>
        </p:nvSpPr>
        <p:spPr bwMode="auto">
          <a:xfrm>
            <a:off x="-4676774" y="2783747"/>
            <a:ext cx="184660" cy="369296"/>
          </a:xfrm>
          <a:prstGeom prst="rect">
            <a:avLst/>
          </a:prstGeom>
          <a:noFill/>
          <a:ln w="9525">
            <a:noFill/>
            <a:miter lim="800000"/>
            <a:headEnd/>
            <a:tailEnd/>
          </a:ln>
        </p:spPr>
        <p:txBody>
          <a:bodyPr wrap="none" lIns="91405" tIns="45702" rIns="91405" bIns="45702" anchor="ctr">
            <a:spAutoFit/>
          </a:bodyPr>
          <a:lstStyle/>
          <a:p>
            <a:endParaRPr lang="fr-FR"/>
          </a:p>
        </p:txBody>
      </p:sp>
      <p:pic>
        <p:nvPicPr>
          <p:cNvPr id="50181" name="Picture 6" descr="Sans titre"/>
          <p:cNvPicPr>
            <a:picLocks noChangeAspect="1" noChangeArrowheads="1"/>
          </p:cNvPicPr>
          <p:nvPr/>
        </p:nvPicPr>
        <p:blipFill>
          <a:blip r:embed="rId4" cstate="print"/>
          <a:srcRect l="28468" t="24930" r="36476" b="15935"/>
          <a:stretch>
            <a:fillRect/>
          </a:stretch>
        </p:blipFill>
        <p:spPr bwMode="auto">
          <a:xfrm>
            <a:off x="-4676775" y="2835275"/>
            <a:ext cx="990600" cy="1246188"/>
          </a:xfrm>
          <a:prstGeom prst="rect">
            <a:avLst/>
          </a:prstGeom>
          <a:noFill/>
          <a:ln w="9525">
            <a:noFill/>
            <a:miter lim="800000"/>
            <a:headEnd/>
            <a:tailEnd/>
          </a:ln>
        </p:spPr>
      </p:pic>
      <p:sp>
        <p:nvSpPr>
          <p:cNvPr id="70664" name="Rectangle 8"/>
          <p:cNvSpPr>
            <a:spLocks noChangeArrowheads="1"/>
          </p:cNvSpPr>
          <p:nvPr/>
        </p:nvSpPr>
        <p:spPr bwMode="auto">
          <a:xfrm>
            <a:off x="1547822" y="612959"/>
            <a:ext cx="6910387" cy="5016683"/>
          </a:xfrm>
          <a:prstGeom prst="rect">
            <a:avLst/>
          </a:prstGeom>
          <a:noFill/>
          <a:ln w="9525">
            <a:noFill/>
            <a:miter lim="800000"/>
            <a:headEnd/>
            <a:tailEnd/>
          </a:ln>
        </p:spPr>
        <p:txBody>
          <a:bodyPr lIns="91357" tIns="45683" rIns="91357" bIns="45683" anchor="ctr">
            <a:spAutoFit/>
          </a:bodyPr>
          <a:lstStyle/>
          <a:p>
            <a:pPr algn="just"/>
            <a:endParaRPr lang="fr-FR" sz="2000" dirty="0">
              <a:latin typeface="Times New Roman" pitchFamily="18" charset="0"/>
              <a:cs typeface="Times New Roman" pitchFamily="18" charset="0"/>
            </a:endParaRPr>
          </a:p>
          <a:p>
            <a:pPr algn="just"/>
            <a:r>
              <a:rPr lang="fr-FR" sz="2000" dirty="0">
                <a:latin typeface="Times New Roman" pitchFamily="18" charset="0"/>
                <a:cs typeface="Times New Roman" pitchFamily="18" charset="0"/>
              </a:rPr>
              <a:t>Depuis la fin des années 80, la libéralisation financière a transféré ce pouvoir bancaire sur le marché financier grâce à la titrisation de leurs crédits. </a:t>
            </a:r>
          </a:p>
          <a:p>
            <a:pPr algn="just"/>
            <a:endParaRPr lang="fr-FR" sz="2000" dirty="0">
              <a:latin typeface="Times New Roman" pitchFamily="18" charset="0"/>
              <a:cs typeface="Times New Roman" pitchFamily="18" charset="0"/>
            </a:endParaRPr>
          </a:p>
          <a:p>
            <a:pPr algn="just" eaLnBrk="0" hangingPunct="0"/>
            <a:r>
              <a:rPr lang="fr-FR" sz="2000" dirty="0">
                <a:latin typeface="Times New Roman" pitchFamily="18" charset="0"/>
                <a:cs typeface="Times New Roman" pitchFamily="18" charset="0"/>
              </a:rPr>
              <a:t>Par ce mécanisme les banques transforment sur le marché financier des crédits bancaires en titres négociables cessibles à des tiers. En les vendant elles obtiennent des liquidités et transfèrent les risques d’insolvabilité aux tiers et peuvent ainsi distribuer davantage de crédit.</a:t>
            </a:r>
          </a:p>
          <a:p>
            <a:pPr algn="just" eaLnBrk="0" hangingPunct="0"/>
            <a:endParaRPr lang="fr-FR" sz="2000" dirty="0">
              <a:latin typeface="Times New Roman" pitchFamily="18" charset="0"/>
              <a:cs typeface="Times New Roman" pitchFamily="18" charset="0"/>
            </a:endParaRPr>
          </a:p>
          <a:p>
            <a:pPr algn="just" eaLnBrk="0" hangingPunct="0"/>
            <a:r>
              <a:rPr lang="fr-FR" sz="2000" dirty="0">
                <a:latin typeface="Times New Roman" pitchFamily="18" charset="0"/>
                <a:cs typeface="Times New Roman" pitchFamily="18" charset="0"/>
              </a:rPr>
              <a:t> La crise des </a:t>
            </a:r>
            <a:r>
              <a:rPr lang="fr-FR" sz="2000" i="1" dirty="0" err="1">
                <a:latin typeface="Times New Roman" pitchFamily="18" charset="0"/>
                <a:cs typeface="Times New Roman" pitchFamily="18" charset="0"/>
              </a:rPr>
              <a:t>subprimes</a:t>
            </a:r>
            <a:r>
              <a:rPr lang="fr-FR" sz="2000" dirty="0">
                <a:latin typeface="Times New Roman" pitchFamily="18" charset="0"/>
                <a:cs typeface="Times New Roman" pitchFamily="18" charset="0"/>
              </a:rPr>
              <a:t> de 2007 a mis en lumière les risques de l’utilisation de la titrisation des créances immobilières. Les banques font désormais de plus en plus souvent appel au marché financier pour se procurer des ressources dont elles ont besoin. Comment se caractérise ce deuxième circuit de financement  ?</a:t>
            </a:r>
          </a:p>
        </p:txBody>
      </p:sp>
      <p:sp>
        <p:nvSpPr>
          <p:cNvPr id="50185" name="AutoShape 11">
            <a:hlinkClick r:id="rId5" action="ppaction://hlinksldjump" highlightClick="1"/>
          </p:cNvPr>
          <p:cNvSpPr>
            <a:spLocks noChangeArrowheads="1"/>
          </p:cNvSpPr>
          <p:nvPr/>
        </p:nvSpPr>
        <p:spPr bwMode="auto">
          <a:xfrm>
            <a:off x="2124075" y="6092826"/>
            <a:ext cx="719138" cy="504825"/>
          </a:xfrm>
          <a:prstGeom prst="actionButtonForwardNext">
            <a:avLst/>
          </a:prstGeom>
          <a:solidFill>
            <a:schemeClr val="accent1"/>
          </a:solidFill>
          <a:ln w="9525">
            <a:noFill/>
            <a:miter lim="800000"/>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0664">
                                            <p:txEl>
                                              <p:pRg st="1" end="1"/>
                                            </p:txEl>
                                          </p:spTgt>
                                        </p:tgtEl>
                                        <p:attrNameLst>
                                          <p:attrName>style.visibility</p:attrName>
                                        </p:attrNameLst>
                                      </p:cBhvr>
                                      <p:to>
                                        <p:strVal val="visible"/>
                                      </p:to>
                                    </p:set>
                                    <p:animEffect transition="in" filter="checkerboard(across)">
                                      <p:cBhvr>
                                        <p:cTn id="7" dur="500"/>
                                        <p:tgtEl>
                                          <p:spTgt spid="7066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0664">
                                            <p:txEl>
                                              <p:pRg st="3" end="3"/>
                                            </p:txEl>
                                          </p:spTgt>
                                        </p:tgtEl>
                                        <p:attrNameLst>
                                          <p:attrName>style.visibility</p:attrName>
                                        </p:attrNameLst>
                                      </p:cBhvr>
                                      <p:to>
                                        <p:strVal val="visible"/>
                                      </p:to>
                                    </p:set>
                                    <p:animEffect transition="in" filter="checkerboard(across)">
                                      <p:cBhvr>
                                        <p:cTn id="12" dur="500"/>
                                        <p:tgtEl>
                                          <p:spTgt spid="7066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0664">
                                            <p:txEl>
                                              <p:pRg st="5" end="5"/>
                                            </p:txEl>
                                          </p:spTgt>
                                        </p:tgtEl>
                                        <p:attrNameLst>
                                          <p:attrName>style.visibility</p:attrName>
                                        </p:attrNameLst>
                                      </p:cBhvr>
                                      <p:to>
                                        <p:strVal val="visible"/>
                                      </p:to>
                                    </p:set>
                                    <p:animEffect transition="in" filter="checkerboard(across)">
                                      <p:cBhvr>
                                        <p:cTn id="17" dur="500"/>
                                        <p:tgtEl>
                                          <p:spTgt spid="7066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Scan0035"/>
          <p:cNvPicPr>
            <a:picLocks noChangeAspect="1" noChangeArrowheads="1"/>
          </p:cNvPicPr>
          <p:nvPr/>
        </p:nvPicPr>
        <p:blipFill>
          <a:blip r:embed="rId2" cstate="print"/>
          <a:srcRect l="3407" t="8009" r="844"/>
          <a:stretch>
            <a:fillRect/>
          </a:stretch>
        </p:blipFill>
        <p:spPr bwMode="auto">
          <a:xfrm>
            <a:off x="-50794" y="4"/>
            <a:ext cx="4838700" cy="6858000"/>
          </a:xfrm>
          <a:prstGeom prst="rect">
            <a:avLst/>
          </a:prstGeom>
          <a:noFill/>
          <a:ln w="9525">
            <a:noFill/>
            <a:miter lim="800000"/>
            <a:headEnd/>
            <a:tailEnd/>
          </a:ln>
        </p:spPr>
      </p:pic>
      <p:sp>
        <p:nvSpPr>
          <p:cNvPr id="51204" name="Text Box 6"/>
          <p:cNvSpPr txBox="1">
            <a:spLocks noChangeArrowheads="1"/>
          </p:cNvSpPr>
          <p:nvPr/>
        </p:nvSpPr>
        <p:spPr bwMode="auto">
          <a:xfrm>
            <a:off x="6084888" y="9"/>
            <a:ext cx="1439862" cy="383699"/>
          </a:xfrm>
          <a:prstGeom prst="rect">
            <a:avLst/>
          </a:prstGeom>
          <a:noFill/>
          <a:ln w="9525">
            <a:noFill/>
            <a:miter lim="800000"/>
            <a:headEnd/>
            <a:tailEnd/>
          </a:ln>
        </p:spPr>
        <p:txBody>
          <a:bodyPr lIns="91357" tIns="45683" rIns="91357" bIns="45683">
            <a:spAutoFit/>
          </a:bodyPr>
          <a:lstStyle/>
          <a:p>
            <a:pPr>
              <a:spcBef>
                <a:spcPct val="50000"/>
              </a:spcBef>
            </a:pPr>
            <a:r>
              <a:rPr lang="fr-FR" dirty="0">
                <a:solidFill>
                  <a:srgbClr val="000000"/>
                </a:solidFill>
                <a:latin typeface="Verdana" pitchFamily="34" charset="0"/>
              </a:rPr>
              <a:t>Au tableau </a:t>
            </a:r>
          </a:p>
        </p:txBody>
      </p:sp>
      <p:sp>
        <p:nvSpPr>
          <p:cNvPr id="5" name="Rectangle 4"/>
          <p:cNvSpPr/>
          <p:nvPr/>
        </p:nvSpPr>
        <p:spPr>
          <a:xfrm>
            <a:off x="4932047" y="188650"/>
            <a:ext cx="3794055" cy="1763287"/>
          </a:xfrm>
          <a:prstGeom prst="rect">
            <a:avLst/>
          </a:prstGeom>
        </p:spPr>
        <p:txBody>
          <a:bodyPr wrap="square" lIns="100312" tIns="50157" rIns="100312" bIns="50157">
            <a:spAutoFit/>
          </a:bodyPr>
          <a:lstStyle/>
          <a:p>
            <a:r>
              <a:rPr lang="fr-FR" b="1" dirty="0" smtClean="0"/>
              <a:t>1.	Pourquoi les banques craignent-elles la concurrence des marchés financiers ?</a:t>
            </a:r>
          </a:p>
          <a:p>
            <a:r>
              <a:rPr lang="fr-FR" dirty="0" smtClean="0"/>
              <a:t>Les banques craignent que les marchés financiers captent l’épargne des ménages</a:t>
            </a:r>
            <a:endParaRPr lang="fr-FR" dirty="0"/>
          </a:p>
        </p:txBody>
      </p:sp>
      <p:sp>
        <p:nvSpPr>
          <p:cNvPr id="6" name="Rectangle 5"/>
          <p:cNvSpPr/>
          <p:nvPr/>
        </p:nvSpPr>
        <p:spPr>
          <a:xfrm>
            <a:off x="4875524" y="1839751"/>
            <a:ext cx="4268476" cy="2395344"/>
          </a:xfrm>
          <a:prstGeom prst="rect">
            <a:avLst/>
          </a:prstGeom>
        </p:spPr>
        <p:txBody>
          <a:bodyPr wrap="square" lIns="100312" tIns="50157" rIns="100312" bIns="50157">
            <a:spAutoFit/>
          </a:bodyPr>
          <a:lstStyle/>
          <a:p>
            <a:r>
              <a:rPr lang="fr-FR" b="1" dirty="0" smtClean="0"/>
              <a:t>2.	Comment a évolué la part des crédits dans le total des financements des agents économiques ?</a:t>
            </a:r>
          </a:p>
          <a:p>
            <a:r>
              <a:rPr lang="fr-FR" dirty="0" smtClean="0"/>
              <a:t>On observe une baisse de la part des crédits dans le total des financements des agents, de 55 % du total en décembre 1994 à 43 % en décembre 2008, après être descendue en dessous de 40 % en 2002-03.</a:t>
            </a:r>
            <a:endParaRPr lang="fr-FR" dirty="0"/>
          </a:p>
        </p:txBody>
      </p:sp>
      <p:sp>
        <p:nvSpPr>
          <p:cNvPr id="7" name="Rectangle 6"/>
          <p:cNvSpPr/>
          <p:nvPr/>
        </p:nvSpPr>
        <p:spPr>
          <a:xfrm>
            <a:off x="4951409" y="4516380"/>
            <a:ext cx="3954547" cy="2109328"/>
          </a:xfrm>
          <a:prstGeom prst="rect">
            <a:avLst/>
          </a:prstGeom>
        </p:spPr>
        <p:txBody>
          <a:bodyPr wrap="square" lIns="100312" tIns="50157" rIns="100312" bIns="50157">
            <a:spAutoFit/>
          </a:bodyPr>
          <a:lstStyle/>
          <a:p>
            <a:r>
              <a:rPr lang="fr-FR" b="1" dirty="0" smtClean="0"/>
              <a:t>3.	Par quel autre moyen les banques participent-elles au financement des agents économiques ?</a:t>
            </a:r>
          </a:p>
          <a:p>
            <a:r>
              <a:rPr lang="fr-FR" dirty="0" smtClean="0"/>
              <a:t>Les banques souscrivent aux augmentations de capital des sociétés : elles achètent des titres sur le marché financier.</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1042998" y="198610"/>
            <a:ext cx="6907493" cy="400035"/>
          </a:xfrm>
          <a:prstGeom prst="rect">
            <a:avLst/>
          </a:prstGeom>
          <a:noFill/>
          <a:ln w="9525">
            <a:noFill/>
            <a:miter lim="800000"/>
            <a:headEnd/>
            <a:tailEnd/>
          </a:ln>
        </p:spPr>
        <p:txBody>
          <a:bodyPr wrap="none" lIns="91357" tIns="45683" rIns="91357" bIns="45683" anchor="ctr">
            <a:spAutoFit/>
          </a:bodyPr>
          <a:lstStyle/>
          <a:p>
            <a:r>
              <a:rPr lang="fr-FR" sz="2000" b="1" u="sng" dirty="0" smtClean="0">
                <a:latin typeface="Verdana" pitchFamily="34" charset="0"/>
              </a:rPr>
              <a:t>2/ </a:t>
            </a:r>
            <a:r>
              <a:rPr lang="fr-FR" sz="2000" b="1" u="sng" dirty="0">
                <a:latin typeface="Verdana" pitchFamily="34" charset="0"/>
              </a:rPr>
              <a:t>Le financement direct : le marché financier</a:t>
            </a:r>
            <a:r>
              <a:rPr lang="fr-FR" sz="2000" b="1" dirty="0">
                <a:latin typeface="Verdana" pitchFamily="34" charset="0"/>
              </a:rPr>
              <a:t> </a:t>
            </a:r>
          </a:p>
        </p:txBody>
      </p:sp>
      <p:sp>
        <p:nvSpPr>
          <p:cNvPr id="52227" name="Rectangle 5"/>
          <p:cNvSpPr>
            <a:spLocks noChangeArrowheads="1"/>
          </p:cNvSpPr>
          <p:nvPr/>
        </p:nvSpPr>
        <p:spPr bwMode="auto">
          <a:xfrm>
            <a:off x="1281754" y="1177802"/>
            <a:ext cx="5814245" cy="369257"/>
          </a:xfrm>
          <a:prstGeom prst="rect">
            <a:avLst/>
          </a:prstGeom>
          <a:noFill/>
          <a:ln w="9525">
            <a:noFill/>
            <a:miter lim="800000"/>
            <a:headEnd/>
            <a:tailEnd/>
          </a:ln>
        </p:spPr>
        <p:txBody>
          <a:bodyPr wrap="none" lIns="91357" tIns="45683" rIns="91357" bIns="45683" anchor="ctr">
            <a:spAutoFit/>
          </a:bodyPr>
          <a:lstStyle/>
          <a:p>
            <a:pPr algn="just"/>
            <a:r>
              <a:rPr lang="fr-FR" b="1" i="1" dirty="0">
                <a:latin typeface="Verdana" pitchFamily="34" charset="0"/>
              </a:rPr>
              <a:t>« L’économie est au service de la finance »</a:t>
            </a:r>
          </a:p>
        </p:txBody>
      </p:sp>
      <p:sp>
        <p:nvSpPr>
          <p:cNvPr id="52228" name="Rectangle 6"/>
          <p:cNvSpPr>
            <a:spLocks noChangeArrowheads="1"/>
          </p:cNvSpPr>
          <p:nvPr/>
        </p:nvSpPr>
        <p:spPr bwMode="auto">
          <a:xfrm>
            <a:off x="1261570" y="2265185"/>
            <a:ext cx="5812642" cy="369257"/>
          </a:xfrm>
          <a:prstGeom prst="rect">
            <a:avLst/>
          </a:prstGeom>
          <a:noFill/>
          <a:ln w="9525">
            <a:noFill/>
            <a:miter lim="800000"/>
            <a:headEnd/>
            <a:tailEnd/>
          </a:ln>
        </p:spPr>
        <p:txBody>
          <a:bodyPr wrap="none" lIns="91357" tIns="45683" rIns="91357" bIns="45683" anchor="ctr">
            <a:spAutoFit/>
          </a:bodyPr>
          <a:lstStyle/>
          <a:p>
            <a:pPr algn="just"/>
            <a:r>
              <a:rPr lang="fr-FR" b="1" u="sng" dirty="0" smtClean="0">
                <a:latin typeface="Verdana" pitchFamily="34" charset="0"/>
              </a:rPr>
              <a:t>a)Organisation </a:t>
            </a:r>
            <a:r>
              <a:rPr lang="fr-FR" b="1" u="sng" dirty="0">
                <a:latin typeface="Verdana" pitchFamily="34" charset="0"/>
              </a:rPr>
              <a:t>et rôle du marché financier</a:t>
            </a:r>
            <a:r>
              <a:rPr lang="fr-FR" dirty="0">
                <a:latin typeface="Verdana" pitchFamily="34" charset="0"/>
              </a:rPr>
              <a:t> </a:t>
            </a:r>
          </a:p>
        </p:txBody>
      </p:sp>
      <p:sp>
        <p:nvSpPr>
          <p:cNvPr id="52235" name="Rectangle 15"/>
          <p:cNvSpPr>
            <a:spLocks noChangeArrowheads="1"/>
          </p:cNvSpPr>
          <p:nvPr/>
        </p:nvSpPr>
        <p:spPr bwMode="auto">
          <a:xfrm>
            <a:off x="1612642" y="3436207"/>
            <a:ext cx="5123351" cy="369257"/>
          </a:xfrm>
          <a:prstGeom prst="rect">
            <a:avLst/>
          </a:prstGeom>
          <a:noFill/>
          <a:ln w="9525">
            <a:noFill/>
            <a:miter lim="800000"/>
            <a:headEnd/>
            <a:tailEnd/>
          </a:ln>
        </p:spPr>
        <p:txBody>
          <a:bodyPr wrap="none" lIns="91357" tIns="45683" rIns="91357" bIns="45683" anchor="ctr">
            <a:spAutoFit/>
          </a:bodyPr>
          <a:lstStyle/>
          <a:p>
            <a:r>
              <a:rPr lang="fr-FR" b="1" u="sng" dirty="0" smtClean="0">
                <a:latin typeface="Verdana" pitchFamily="34" charset="0"/>
              </a:rPr>
              <a:t>1.L’organisation </a:t>
            </a:r>
            <a:r>
              <a:rPr lang="fr-FR" b="1" u="sng" dirty="0">
                <a:latin typeface="Verdana" pitchFamily="34" charset="0"/>
              </a:rPr>
              <a:t>du marché financier </a:t>
            </a:r>
            <a:r>
              <a:rPr lang="fr-FR" dirty="0">
                <a:latin typeface="Verdana" pitchFamily="34" charset="0"/>
              </a:rPr>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ans titre59"/>
          <p:cNvPicPr>
            <a:picLocks noChangeAspect="1" noChangeArrowheads="1"/>
          </p:cNvPicPr>
          <p:nvPr/>
        </p:nvPicPr>
        <p:blipFill>
          <a:blip r:embed="rId3" cstate="print"/>
          <a:srcRect/>
          <a:stretch>
            <a:fillRect/>
          </a:stretch>
        </p:blipFill>
        <p:spPr bwMode="auto">
          <a:xfrm>
            <a:off x="142844" y="0"/>
            <a:ext cx="9001156" cy="6757317"/>
          </a:xfrm>
          <a:prstGeom prst="rect">
            <a:avLst/>
          </a:prstGeom>
          <a:noFill/>
          <a:ln w="9525">
            <a:noFill/>
            <a:miter lim="800000"/>
            <a:headEnd/>
            <a:tailEnd/>
          </a:ln>
        </p:spPr>
      </p:pic>
      <p:pic>
        <p:nvPicPr>
          <p:cNvPr id="3" name="Comment fonctionne la bourse _.mp4">
            <a:hlinkClick r:id="" action="ppaction://media"/>
          </p:cNvPr>
          <p:cNvPicPr>
            <a:picLocks noRot="1" noChangeAspect="1"/>
          </p:cNvPicPr>
          <p:nvPr>
            <a:videoFile r:link="rId1"/>
          </p:nvPr>
        </p:nvPicPr>
        <p:blipFill>
          <a:blip r:embed="rId4" cstate="print"/>
          <a:stretch>
            <a:fillRect/>
          </a:stretch>
        </p:blipFill>
        <p:spPr>
          <a:xfrm>
            <a:off x="2643182" y="3714754"/>
            <a:ext cx="3429024" cy="1928826"/>
          </a:xfrm>
          <a:prstGeom prst="rect">
            <a:avLst/>
          </a:prstGeom>
        </p:spPr>
      </p:pic>
      <p:sp>
        <p:nvSpPr>
          <p:cNvPr id="4" name="ZoneTexte 3"/>
          <p:cNvSpPr txBox="1"/>
          <p:nvPr/>
        </p:nvSpPr>
        <p:spPr>
          <a:xfrm>
            <a:off x="3571868" y="5572140"/>
            <a:ext cx="2214578" cy="669752"/>
          </a:xfrm>
          <a:prstGeom prst="rect">
            <a:avLst/>
          </a:prstGeom>
          <a:noFill/>
        </p:spPr>
        <p:txBody>
          <a:bodyPr wrap="square" lIns="91405" tIns="45702" rIns="91405" bIns="45702" rtlCol="0">
            <a:spAutoFit/>
          </a:bodyPr>
          <a:lstStyle/>
          <a:p>
            <a:r>
              <a:rPr lang="fr-FR" dirty="0" smtClean="0"/>
              <a:t>Lien</a:t>
            </a:r>
          </a:p>
          <a:p>
            <a:endParaRPr lang="fr-FR" dirty="0"/>
          </a:p>
        </p:txBody>
      </p:sp>
      <p:sp>
        <p:nvSpPr>
          <p:cNvPr id="5" name="ZoneTexte 4"/>
          <p:cNvSpPr txBox="1"/>
          <p:nvPr/>
        </p:nvSpPr>
        <p:spPr>
          <a:xfrm>
            <a:off x="0" y="1"/>
            <a:ext cx="2643206" cy="461628"/>
          </a:xfrm>
          <a:prstGeom prst="rect">
            <a:avLst/>
          </a:prstGeom>
          <a:noFill/>
        </p:spPr>
        <p:txBody>
          <a:bodyPr wrap="square" lIns="91405" tIns="45702" rIns="91405" bIns="45702" rtlCol="0">
            <a:spAutoFit/>
          </a:bodyPr>
          <a:lstStyle/>
          <a:p>
            <a:pPr>
              <a:buFont typeface="Arial" pitchFamily="34" charset="0"/>
              <a:buChar char="•"/>
            </a:pPr>
            <a:r>
              <a:rPr lang="fr-FR" sz="2400" dirty="0"/>
              <a:t>Marché financier ?</a:t>
            </a:r>
          </a:p>
        </p:txBody>
      </p:sp>
      <p:sp>
        <p:nvSpPr>
          <p:cNvPr id="6" name="Rectangle 5"/>
          <p:cNvSpPr/>
          <p:nvPr/>
        </p:nvSpPr>
        <p:spPr>
          <a:xfrm>
            <a:off x="500034" y="2357430"/>
            <a:ext cx="1143008" cy="1500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143768" y="2285992"/>
            <a:ext cx="1785950" cy="1500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57158" y="6000768"/>
            <a:ext cx="3143272"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572132" y="5929330"/>
            <a:ext cx="3143272" cy="714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ans titre59"/>
          <p:cNvPicPr>
            <a:picLocks noChangeAspect="1" noChangeArrowheads="1"/>
          </p:cNvPicPr>
          <p:nvPr/>
        </p:nvPicPr>
        <p:blipFill>
          <a:blip r:embed="rId3" cstate="print"/>
          <a:srcRect/>
          <a:stretch>
            <a:fillRect/>
          </a:stretch>
        </p:blipFill>
        <p:spPr bwMode="auto">
          <a:xfrm>
            <a:off x="142844" y="9"/>
            <a:ext cx="9001156" cy="6757317"/>
          </a:xfrm>
          <a:prstGeom prst="rect">
            <a:avLst/>
          </a:prstGeom>
          <a:noFill/>
          <a:ln w="9525">
            <a:noFill/>
            <a:miter lim="800000"/>
            <a:headEnd/>
            <a:tailEnd/>
          </a:ln>
        </p:spPr>
      </p:pic>
      <p:pic>
        <p:nvPicPr>
          <p:cNvPr id="3" name="Comment fonctionne la bourse _.mp4">
            <a:hlinkClick r:id="" action="ppaction://media"/>
          </p:cNvPr>
          <p:cNvPicPr>
            <a:picLocks noRot="1" noChangeAspect="1"/>
          </p:cNvPicPr>
          <p:nvPr>
            <a:videoFile r:link="rId1"/>
          </p:nvPr>
        </p:nvPicPr>
        <p:blipFill>
          <a:blip r:embed="rId4" cstate="print"/>
          <a:stretch>
            <a:fillRect/>
          </a:stretch>
        </p:blipFill>
        <p:spPr>
          <a:xfrm>
            <a:off x="2643182" y="3714754"/>
            <a:ext cx="3429024" cy="1928826"/>
          </a:xfrm>
          <a:prstGeom prst="rect">
            <a:avLst/>
          </a:prstGeom>
        </p:spPr>
      </p:pic>
      <p:sp>
        <p:nvSpPr>
          <p:cNvPr id="4" name="ZoneTexte 3"/>
          <p:cNvSpPr txBox="1"/>
          <p:nvPr/>
        </p:nvSpPr>
        <p:spPr>
          <a:xfrm>
            <a:off x="3571868" y="5572141"/>
            <a:ext cx="2214578" cy="669752"/>
          </a:xfrm>
          <a:prstGeom prst="rect">
            <a:avLst/>
          </a:prstGeom>
          <a:noFill/>
        </p:spPr>
        <p:txBody>
          <a:bodyPr wrap="square" lIns="91405" tIns="45702" rIns="91405" bIns="45702" rtlCol="0">
            <a:spAutoFit/>
          </a:bodyPr>
          <a:lstStyle/>
          <a:p>
            <a:r>
              <a:rPr lang="fr-FR" dirty="0" smtClean="0"/>
              <a:t>Lien</a:t>
            </a:r>
          </a:p>
          <a:p>
            <a:endParaRPr lang="fr-FR" dirty="0"/>
          </a:p>
        </p:txBody>
      </p:sp>
      <p:sp>
        <p:nvSpPr>
          <p:cNvPr id="5" name="ZoneTexte 4"/>
          <p:cNvSpPr txBox="1"/>
          <p:nvPr/>
        </p:nvSpPr>
        <p:spPr>
          <a:xfrm>
            <a:off x="0" y="1"/>
            <a:ext cx="2643206" cy="461628"/>
          </a:xfrm>
          <a:prstGeom prst="rect">
            <a:avLst/>
          </a:prstGeom>
          <a:noFill/>
        </p:spPr>
        <p:txBody>
          <a:bodyPr wrap="square" lIns="91405" tIns="45702" rIns="91405" bIns="45702" rtlCol="0">
            <a:spAutoFit/>
          </a:bodyPr>
          <a:lstStyle/>
          <a:p>
            <a:pPr>
              <a:buFont typeface="Arial" pitchFamily="34" charset="0"/>
              <a:buChar char="•"/>
            </a:pPr>
            <a:r>
              <a:rPr lang="fr-FR" sz="2400" dirty="0"/>
              <a:t>Marché financier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ChangeArrowheads="1"/>
          </p:cNvSpPr>
          <p:nvPr/>
        </p:nvSpPr>
        <p:spPr bwMode="auto">
          <a:xfrm>
            <a:off x="755576" y="188641"/>
            <a:ext cx="4896544" cy="1527740"/>
          </a:xfrm>
          <a:prstGeom prst="rect">
            <a:avLst/>
          </a:prstGeom>
          <a:noFill/>
          <a:ln w="9525">
            <a:noFill/>
            <a:miter lim="800000"/>
            <a:headEnd/>
            <a:tailEnd/>
          </a:ln>
        </p:spPr>
        <p:txBody>
          <a:bodyPr wrap="square" lIns="91357" tIns="45683" rIns="91357" bIns="45683" anchor="ctr">
            <a:spAutoFit/>
          </a:bodyPr>
          <a:lstStyle/>
          <a:p>
            <a:endParaRPr lang="fr-FR" dirty="0">
              <a:latin typeface="Times New Roman" pitchFamily="18" charset="0"/>
              <a:cs typeface="Times New Roman" pitchFamily="18" charset="0"/>
            </a:endParaRPr>
          </a:p>
          <a:p>
            <a:pPr eaLnBrk="0" hangingPunct="0">
              <a:buSzPct val="100000"/>
              <a:buFont typeface="Wingdings" pitchFamily="2" charset="2"/>
              <a:buChar char="Ø"/>
            </a:pPr>
            <a:r>
              <a:rPr lang="fr-FR" b="1" u="sng" dirty="0">
                <a:latin typeface="Times New Roman" pitchFamily="18" charset="0"/>
                <a:cs typeface="Times New Roman" pitchFamily="18" charset="0"/>
              </a:rPr>
              <a:t>Marché financier : définition et </a:t>
            </a:r>
            <a:r>
              <a:rPr lang="fr-FR" b="1" u="sng" dirty="0" smtClean="0">
                <a:latin typeface="Times New Roman" pitchFamily="18" charset="0"/>
                <a:cs typeface="Times New Roman" pitchFamily="18" charset="0"/>
              </a:rPr>
              <a:t>composition</a:t>
            </a:r>
          </a:p>
          <a:p>
            <a:pPr eaLnBrk="0" hangingPunct="0">
              <a:buSzPct val="100000"/>
              <a:buFont typeface="Wingdings" pitchFamily="2" charset="2"/>
              <a:buChar char="Ø"/>
            </a:pPr>
            <a:endParaRPr lang="fr-FR" dirty="0">
              <a:latin typeface="Times New Roman" pitchFamily="18" charset="0"/>
              <a:cs typeface="Times New Roman" pitchFamily="18" charset="0"/>
            </a:endParaRPr>
          </a:p>
          <a:p>
            <a:pPr eaLnBrk="0" hangingPunct="0">
              <a:buFont typeface="Symbol" pitchFamily="18" charset="2"/>
              <a:buChar char=""/>
            </a:pPr>
            <a:r>
              <a:rPr lang="fr-FR" b="1" dirty="0">
                <a:latin typeface="Times New Roman" pitchFamily="18" charset="0"/>
                <a:cs typeface="Times New Roman" pitchFamily="18" charset="0"/>
              </a:rPr>
              <a:t>Définition :</a:t>
            </a:r>
            <a:endParaRPr lang="fr-FR" dirty="0">
              <a:latin typeface="Times New Roman" pitchFamily="18" charset="0"/>
              <a:cs typeface="Times New Roman" pitchFamily="18" charset="0"/>
            </a:endParaRPr>
          </a:p>
          <a:p>
            <a:pPr eaLnBrk="0" hangingPunct="0"/>
            <a:endParaRPr lang="fr-FR" dirty="0">
              <a:latin typeface="Times New Roman" pitchFamily="18" charset="0"/>
              <a:cs typeface="Times New Roman" pitchFamily="18" charset="0"/>
            </a:endParaRPr>
          </a:p>
        </p:txBody>
      </p:sp>
      <p:pic>
        <p:nvPicPr>
          <p:cNvPr id="53251" name="Picture 4" descr="Sans titre"/>
          <p:cNvPicPr>
            <a:picLocks noChangeAspect="1" noChangeArrowheads="1"/>
          </p:cNvPicPr>
          <p:nvPr/>
        </p:nvPicPr>
        <p:blipFill>
          <a:blip r:embed="rId2" cstate="print"/>
          <a:srcRect l="28468" t="24930" r="36476" b="15935"/>
          <a:stretch>
            <a:fillRect/>
          </a:stretch>
        </p:blipFill>
        <p:spPr bwMode="auto">
          <a:xfrm>
            <a:off x="-4056063" y="3438526"/>
            <a:ext cx="990600" cy="1133475"/>
          </a:xfrm>
          <a:prstGeom prst="rect">
            <a:avLst/>
          </a:prstGeom>
          <a:noFill/>
          <a:ln w="9525">
            <a:noFill/>
            <a:miter lim="800000"/>
            <a:headEnd/>
            <a:tailEnd/>
          </a:ln>
        </p:spPr>
      </p:pic>
      <p:sp>
        <p:nvSpPr>
          <p:cNvPr id="53252" name="Rectangle 6"/>
          <p:cNvSpPr>
            <a:spLocks noChangeArrowheads="1"/>
          </p:cNvSpPr>
          <p:nvPr/>
        </p:nvSpPr>
        <p:spPr bwMode="auto">
          <a:xfrm>
            <a:off x="468313" y="2241863"/>
            <a:ext cx="7813675" cy="2246694"/>
          </a:xfrm>
          <a:prstGeom prst="rect">
            <a:avLst/>
          </a:prstGeom>
          <a:noFill/>
          <a:ln w="9525">
            <a:noFill/>
            <a:miter lim="800000"/>
            <a:headEnd/>
            <a:tailEnd/>
          </a:ln>
        </p:spPr>
        <p:txBody>
          <a:bodyPr lIns="91357" tIns="45683" rIns="91357" bIns="45683" anchor="ctr">
            <a:spAutoFit/>
          </a:bodyPr>
          <a:lstStyle/>
          <a:p>
            <a:pPr algn="just"/>
            <a:r>
              <a:rPr lang="fr-FR" sz="2000" dirty="0">
                <a:latin typeface="Arial" charset="0"/>
                <a:cs typeface="Times New Roman" pitchFamily="18" charset="0"/>
              </a:rPr>
              <a:t>C’est un marché où s’effectue l’ensemble des opérations financières, c’est le lieu où se confrontent les demandes de capitaux émanant des agents économiques ayant des besoins de financement (entreprises, Etat), et les offres de capitaux émanant des agents économiques ayant des capacités de financement (entreprises, ménages) moyennant un prix (taux d’intérêt) fixé librement à partir de cette confrontation.</a:t>
            </a:r>
            <a:endParaRPr lang="fr-FR" sz="2000" dirty="0">
              <a:latin typeface="Arial" charset="0"/>
            </a:endParaRPr>
          </a:p>
        </p:txBody>
      </p:sp>
      <p:pic>
        <p:nvPicPr>
          <p:cNvPr id="53254" name="Picture 8" descr="Sans titre"/>
          <p:cNvPicPr>
            <a:picLocks noChangeAspect="1" noChangeArrowheads="1"/>
          </p:cNvPicPr>
          <p:nvPr/>
        </p:nvPicPr>
        <p:blipFill>
          <a:blip r:embed="rId2" cstate="print"/>
          <a:srcRect l="28468" t="24930" r="36476" b="15935"/>
          <a:stretch>
            <a:fillRect/>
          </a:stretch>
        </p:blipFill>
        <p:spPr bwMode="auto">
          <a:xfrm>
            <a:off x="6588125" y="981078"/>
            <a:ext cx="990600" cy="1133475"/>
          </a:xfrm>
          <a:prstGeom prst="rect">
            <a:avLst/>
          </a:prstGeom>
          <a:noFill/>
          <a:ln w="9525">
            <a:noFill/>
            <a:miter lim="800000"/>
            <a:headEnd/>
            <a:tailEnd/>
          </a:ln>
        </p:spPr>
      </p:pic>
      <p:sp>
        <p:nvSpPr>
          <p:cNvPr id="53255" name="Rectangle 9"/>
          <p:cNvSpPr>
            <a:spLocks noChangeArrowheads="1"/>
          </p:cNvSpPr>
          <p:nvPr/>
        </p:nvSpPr>
        <p:spPr bwMode="auto">
          <a:xfrm>
            <a:off x="323850" y="2276476"/>
            <a:ext cx="8134350" cy="2449513"/>
          </a:xfrm>
          <a:prstGeom prst="rect">
            <a:avLst/>
          </a:prstGeom>
          <a:noFill/>
          <a:ln>
            <a:headEnd/>
            <a:tailEnd/>
          </a:ln>
        </p:spPr>
        <p:style>
          <a:lnRef idx="2">
            <a:schemeClr val="accent2"/>
          </a:lnRef>
          <a:fillRef idx="1">
            <a:schemeClr val="lt1"/>
          </a:fillRef>
          <a:effectRef idx="0">
            <a:schemeClr val="accent2"/>
          </a:effectRef>
          <a:fontRef idx="minor">
            <a:schemeClr val="dk1"/>
          </a:fontRef>
        </p:style>
        <p:txBody>
          <a:bodyPr wrap="none" lIns="91405" tIns="45702" rIns="91405" bIns="45702" anchor="ctr"/>
          <a:lstStyle/>
          <a:p>
            <a:endParaRPr lang="fr-FR"/>
          </a:p>
        </p:txBody>
      </p:sp>
      <p:pic>
        <p:nvPicPr>
          <p:cNvPr id="8" name="Picture 2" descr="C:\Users\Fonouni\Desktop\001.jpg"/>
          <p:cNvPicPr>
            <a:picLocks noChangeAspect="1" noChangeArrowheads="1"/>
          </p:cNvPicPr>
          <p:nvPr/>
        </p:nvPicPr>
        <p:blipFill>
          <a:blip r:embed="rId3" cstate="print"/>
          <a:srcRect l="28692" t="16989" r="4603" b="72232"/>
          <a:stretch>
            <a:fillRect/>
          </a:stretch>
        </p:blipFill>
        <p:spPr bwMode="auto">
          <a:xfrm>
            <a:off x="322662" y="4850528"/>
            <a:ext cx="8195159" cy="200747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0" y="642918"/>
            <a:ext cx="1087437" cy="742950"/>
          </a:xfrm>
          <a:prstGeom prst="rect">
            <a:avLst/>
          </a:prstGeom>
          <a:noFill/>
          <a:ln w="9525">
            <a:noFill/>
            <a:miter lim="800000"/>
            <a:headEnd/>
            <a:tailEnd/>
          </a:ln>
        </p:spPr>
      </p:pic>
      <p:sp>
        <p:nvSpPr>
          <p:cNvPr id="3" name="ZoneTexte 2"/>
          <p:cNvSpPr txBox="1"/>
          <p:nvPr/>
        </p:nvSpPr>
        <p:spPr>
          <a:xfrm>
            <a:off x="928662" y="785794"/>
            <a:ext cx="6072230" cy="369332"/>
          </a:xfrm>
          <a:prstGeom prst="rect">
            <a:avLst/>
          </a:prstGeom>
          <a:noFill/>
        </p:spPr>
        <p:txBody>
          <a:bodyPr wrap="square" rtlCol="0">
            <a:spAutoFit/>
          </a:bodyPr>
          <a:lstStyle/>
          <a:p>
            <a:r>
              <a:rPr lang="fr-FR" b="1" dirty="0" smtClean="0"/>
              <a:t>Phrase du jour </a:t>
            </a:r>
            <a:r>
              <a:rPr lang="fr-FR" dirty="0" smtClean="0"/>
              <a:t>:</a:t>
            </a:r>
            <a:endParaRPr lang="fr-FR" dirty="0"/>
          </a:p>
        </p:txBody>
      </p:sp>
      <p:sp>
        <p:nvSpPr>
          <p:cNvPr id="4" name="ZoneTexte 3"/>
          <p:cNvSpPr txBox="1"/>
          <p:nvPr/>
        </p:nvSpPr>
        <p:spPr>
          <a:xfrm>
            <a:off x="214282" y="1643050"/>
            <a:ext cx="8929718" cy="369332"/>
          </a:xfrm>
          <a:prstGeom prst="rect">
            <a:avLst/>
          </a:prstGeom>
          <a:noFill/>
        </p:spPr>
        <p:txBody>
          <a:bodyPr wrap="square" rtlCol="0">
            <a:spAutoFit/>
          </a:bodyPr>
          <a:lstStyle/>
          <a:p>
            <a:r>
              <a:rPr lang="fr-FR" dirty="0" smtClean="0"/>
              <a:t>« </a:t>
            </a:r>
            <a:r>
              <a:rPr lang="fr-FR" b="1" i="1" dirty="0" smtClean="0"/>
              <a:t>quand le passé n’éclaire plus l’avenir, l’esprit marche dans les ténèbres</a:t>
            </a:r>
            <a:r>
              <a:rPr lang="fr-FR" dirty="0" smtClean="0"/>
              <a:t> » A. de Tocqueville</a:t>
            </a:r>
            <a:endParaRPr lang="fr-F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pic>
        <p:nvPicPr>
          <p:cNvPr id="717826" name="Picture 2" descr="C:\Users\Fonouni\Pictures\2014-09-08\001.jpg"/>
          <p:cNvPicPr>
            <a:picLocks noChangeAspect="1" noChangeArrowheads="1"/>
          </p:cNvPicPr>
          <p:nvPr/>
        </p:nvPicPr>
        <p:blipFill>
          <a:blip r:embed="rId2" cstate="print"/>
          <a:srcRect l="10162" t="6884" r="8309" b="13621"/>
          <a:stretch>
            <a:fillRect/>
          </a:stretch>
        </p:blipFill>
        <p:spPr bwMode="auto">
          <a:xfrm>
            <a:off x="1" y="-12034"/>
            <a:ext cx="4647881" cy="6870035"/>
          </a:xfrm>
          <a:prstGeom prst="rect">
            <a:avLst/>
          </a:prstGeom>
          <a:noFill/>
        </p:spPr>
      </p:pic>
      <p:sp>
        <p:nvSpPr>
          <p:cNvPr id="4" name="ZoneTexte 3"/>
          <p:cNvSpPr txBox="1"/>
          <p:nvPr/>
        </p:nvSpPr>
        <p:spPr>
          <a:xfrm>
            <a:off x="4875524" y="752370"/>
            <a:ext cx="3338768" cy="393265"/>
          </a:xfrm>
          <a:prstGeom prst="rect">
            <a:avLst/>
          </a:prstGeom>
          <a:noFill/>
        </p:spPr>
        <p:txBody>
          <a:bodyPr wrap="square" lIns="100341" tIns="50171" rIns="100341" bIns="50171" rtlCol="0">
            <a:spAutoFit/>
          </a:bodyPr>
          <a:lstStyle/>
          <a:p>
            <a:r>
              <a:rPr lang="fr-FR" dirty="0" smtClean="0"/>
              <a:t>1.</a:t>
            </a:r>
            <a:endParaRPr lang="fr-FR" dirty="0"/>
          </a:p>
        </p:txBody>
      </p:sp>
      <p:sp>
        <p:nvSpPr>
          <p:cNvPr id="5" name="Rectangle 4"/>
          <p:cNvSpPr/>
          <p:nvPr/>
        </p:nvSpPr>
        <p:spPr>
          <a:xfrm>
            <a:off x="4573674" y="1086950"/>
            <a:ext cx="4570327" cy="2040314"/>
          </a:xfrm>
          <a:prstGeom prst="rect">
            <a:avLst/>
          </a:prstGeom>
        </p:spPr>
        <p:txBody>
          <a:bodyPr lIns="100341" tIns="50171" rIns="100341" bIns="50171">
            <a:spAutoFit/>
          </a:bodyPr>
          <a:lstStyle/>
          <a:p>
            <a:r>
              <a:rPr lang="fr-FR" dirty="0" smtClean="0"/>
              <a:t>Elle énonce ainsi qu’un taux d’imposition trop élevé pousse les individus à mettre en place des stratégies pour échapper à l’impôt (réduction du temps de travail pour minimiser les impôts, mais aussi exil fiscal, fraude…), ce qui conduit à une réduction des rentrées fiscales de l’État. </a:t>
            </a:r>
            <a:endParaRPr lang="fr-FR" dirty="0"/>
          </a:p>
        </p:txBody>
      </p:sp>
      <p:sp>
        <p:nvSpPr>
          <p:cNvPr id="6" name="ZoneTexte 5"/>
          <p:cNvSpPr txBox="1"/>
          <p:nvPr/>
        </p:nvSpPr>
        <p:spPr>
          <a:xfrm>
            <a:off x="4723762" y="3094422"/>
            <a:ext cx="2883482" cy="393265"/>
          </a:xfrm>
          <a:prstGeom prst="rect">
            <a:avLst/>
          </a:prstGeom>
          <a:noFill/>
        </p:spPr>
        <p:txBody>
          <a:bodyPr wrap="square" lIns="100341" tIns="50171" rIns="100341" bIns="50171" rtlCol="0">
            <a:spAutoFit/>
          </a:bodyPr>
          <a:lstStyle/>
          <a:p>
            <a:r>
              <a:rPr lang="fr-FR" dirty="0" smtClean="0"/>
              <a:t>2.</a:t>
            </a:r>
            <a:endParaRPr lang="fr-FR" dirty="0"/>
          </a:p>
        </p:txBody>
      </p:sp>
      <p:sp>
        <p:nvSpPr>
          <p:cNvPr id="7" name="Rectangle 6"/>
          <p:cNvSpPr/>
          <p:nvPr/>
        </p:nvSpPr>
        <p:spPr>
          <a:xfrm>
            <a:off x="4723763" y="3429000"/>
            <a:ext cx="4570327" cy="2409646"/>
          </a:xfrm>
          <a:prstGeom prst="rect">
            <a:avLst/>
          </a:prstGeom>
        </p:spPr>
        <p:txBody>
          <a:bodyPr lIns="100341" tIns="50171" rIns="100341" bIns="50171">
            <a:spAutoFit/>
          </a:bodyPr>
          <a:lstStyle/>
          <a:p>
            <a:r>
              <a:rPr lang="fr-FR" sz="1500" dirty="0" smtClean="0"/>
              <a:t>Lorsque le taux d’imposition augmente, les individus préfèrent prendre le risque d’une sanction en ne déclarant pas une partie de leurs revenus. Considérant que le niveau de prélèvement n’est de toute façon pas légitime, ils trouvent donc logique de ne pas respecter à leur tour les règles de la société.</a:t>
            </a:r>
          </a:p>
          <a:p>
            <a:r>
              <a:rPr lang="fr-FR" sz="1500" dirty="0" smtClean="0"/>
              <a:t>De même, certains agents économiques préfèrent placer leurs capitaux dans des pays où les prélèvements sont moindres. Ils optimisent ainsi le rendement de leur patrimoine. </a:t>
            </a:r>
            <a:endParaRPr lang="fr-FR" sz="15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val 4"/>
          <p:cNvSpPr>
            <a:spLocks noChangeArrowheads="1"/>
          </p:cNvSpPr>
          <p:nvPr/>
        </p:nvSpPr>
        <p:spPr bwMode="auto">
          <a:xfrm>
            <a:off x="2195521" y="1484322"/>
            <a:ext cx="4695825" cy="4270375"/>
          </a:xfrm>
          <a:prstGeom prst="ellipse">
            <a:avLst/>
          </a:prstGeom>
          <a:solidFill>
            <a:srgbClr val="FFFFFF"/>
          </a:solidFill>
          <a:ln w="19050">
            <a:solidFill>
              <a:srgbClr val="008000"/>
            </a:solidFill>
            <a:prstDash val="lgDashDotDot"/>
            <a:round/>
            <a:headEnd/>
            <a:tailEnd/>
          </a:ln>
        </p:spPr>
        <p:txBody>
          <a:bodyPr lIns="91405" tIns="45702" rIns="91405" bIns="45702"/>
          <a:lstStyle/>
          <a:p>
            <a:endParaRPr lang="fr-FR"/>
          </a:p>
        </p:txBody>
      </p:sp>
      <p:sp>
        <p:nvSpPr>
          <p:cNvPr id="54275" name="Text Box 5"/>
          <p:cNvSpPr txBox="1">
            <a:spLocks noChangeArrowheads="1"/>
          </p:cNvSpPr>
          <p:nvPr/>
        </p:nvSpPr>
        <p:spPr bwMode="auto">
          <a:xfrm>
            <a:off x="2882901" y="2355849"/>
            <a:ext cx="2708275" cy="1138238"/>
          </a:xfrm>
          <a:prstGeom prst="rect">
            <a:avLst/>
          </a:prstGeom>
          <a:noFill/>
          <a:ln w="9525">
            <a:noFill/>
            <a:miter lim="800000"/>
            <a:headEnd/>
            <a:tailEnd/>
          </a:ln>
        </p:spPr>
        <p:txBody>
          <a:bodyPr lIns="91357" tIns="45683" rIns="91357" bIns="45683"/>
          <a:lstStyle/>
          <a:p>
            <a:r>
              <a:rPr lang="fr-FR" sz="1600" dirty="0">
                <a:solidFill>
                  <a:srgbClr val="FF0000"/>
                </a:solidFill>
                <a:latin typeface="Verdana" pitchFamily="34" charset="0"/>
              </a:rPr>
              <a:t>Marché primaire </a:t>
            </a:r>
            <a:endParaRPr lang="fr-FR" dirty="0">
              <a:latin typeface="Verdana" pitchFamily="34" charset="0"/>
            </a:endParaRPr>
          </a:p>
        </p:txBody>
      </p:sp>
      <p:sp>
        <p:nvSpPr>
          <p:cNvPr id="54276" name="Text Box 6"/>
          <p:cNvSpPr txBox="1">
            <a:spLocks noChangeArrowheads="1"/>
          </p:cNvSpPr>
          <p:nvPr/>
        </p:nvSpPr>
        <p:spPr bwMode="auto">
          <a:xfrm>
            <a:off x="2986097" y="3933825"/>
            <a:ext cx="3055937" cy="431800"/>
          </a:xfrm>
          <a:prstGeom prst="rect">
            <a:avLst/>
          </a:prstGeom>
          <a:noFill/>
          <a:ln w="9525">
            <a:noFill/>
            <a:miter lim="800000"/>
            <a:headEnd/>
            <a:tailEnd/>
          </a:ln>
        </p:spPr>
        <p:txBody>
          <a:bodyPr lIns="91357" tIns="45683" rIns="91357" bIns="45683"/>
          <a:lstStyle/>
          <a:p>
            <a:r>
              <a:rPr lang="fr-FR" sz="1600" dirty="0">
                <a:solidFill>
                  <a:srgbClr val="FF0000"/>
                </a:solidFill>
                <a:latin typeface="Verdana" pitchFamily="34" charset="0"/>
              </a:rPr>
              <a:t>Marché secondaire  </a:t>
            </a:r>
            <a:endParaRPr lang="fr-FR" dirty="0">
              <a:latin typeface="Verdana" pitchFamily="34" charset="0"/>
            </a:endParaRPr>
          </a:p>
        </p:txBody>
      </p:sp>
      <p:pic>
        <p:nvPicPr>
          <p:cNvPr id="54277" name="Picture 7" descr="21700a-societe_generale_le_gendarme_boursier_ouvre_une_enquete[1]"/>
          <p:cNvPicPr>
            <a:picLocks noChangeAspect="1" noChangeArrowheads="1"/>
          </p:cNvPicPr>
          <p:nvPr/>
        </p:nvPicPr>
        <p:blipFill>
          <a:blip r:embed="rId2" cstate="print"/>
          <a:srcRect b="33333"/>
          <a:stretch>
            <a:fillRect/>
          </a:stretch>
        </p:blipFill>
        <p:spPr bwMode="auto">
          <a:xfrm>
            <a:off x="5168908" y="3159125"/>
            <a:ext cx="3074987" cy="1849438"/>
          </a:xfrm>
          <a:prstGeom prst="rect">
            <a:avLst/>
          </a:prstGeom>
          <a:noFill/>
          <a:ln w="9525">
            <a:noFill/>
            <a:miter lim="800000"/>
            <a:headEnd/>
            <a:tailEnd/>
          </a:ln>
        </p:spPr>
      </p:pic>
      <p:sp>
        <p:nvSpPr>
          <p:cNvPr id="54278" name="Line 8"/>
          <p:cNvSpPr>
            <a:spLocks noChangeShapeType="1"/>
          </p:cNvSpPr>
          <p:nvPr/>
        </p:nvSpPr>
        <p:spPr bwMode="auto">
          <a:xfrm flipV="1">
            <a:off x="5434013" y="2276475"/>
            <a:ext cx="938212" cy="431800"/>
          </a:xfrm>
          <a:prstGeom prst="line">
            <a:avLst/>
          </a:prstGeom>
          <a:noFill/>
          <a:ln w="9525">
            <a:solidFill>
              <a:srgbClr val="000000"/>
            </a:solidFill>
            <a:round/>
            <a:headEnd type="triangle" w="med" len="med"/>
            <a:tailEnd/>
          </a:ln>
        </p:spPr>
        <p:txBody>
          <a:bodyPr lIns="91405" tIns="45702" rIns="91405" bIns="45702"/>
          <a:lstStyle/>
          <a:p>
            <a:endParaRPr lang="fr-FR"/>
          </a:p>
        </p:txBody>
      </p:sp>
      <p:sp>
        <p:nvSpPr>
          <p:cNvPr id="54279" name="Line 9"/>
          <p:cNvSpPr>
            <a:spLocks noChangeShapeType="1"/>
          </p:cNvSpPr>
          <p:nvPr/>
        </p:nvSpPr>
        <p:spPr bwMode="auto">
          <a:xfrm>
            <a:off x="6372233" y="2276475"/>
            <a:ext cx="55563" cy="2174875"/>
          </a:xfrm>
          <a:prstGeom prst="line">
            <a:avLst/>
          </a:prstGeom>
          <a:noFill/>
          <a:ln w="9525">
            <a:solidFill>
              <a:srgbClr val="000000"/>
            </a:solidFill>
            <a:round/>
            <a:headEnd/>
            <a:tailEnd/>
          </a:ln>
        </p:spPr>
        <p:txBody>
          <a:bodyPr lIns="91405" tIns="45702" rIns="91405" bIns="45702"/>
          <a:lstStyle/>
          <a:p>
            <a:endParaRPr lang="fr-FR"/>
          </a:p>
        </p:txBody>
      </p:sp>
      <p:sp>
        <p:nvSpPr>
          <p:cNvPr id="54280" name="Text Box 10"/>
          <p:cNvSpPr txBox="1">
            <a:spLocks noChangeArrowheads="1"/>
          </p:cNvSpPr>
          <p:nvPr/>
        </p:nvSpPr>
        <p:spPr bwMode="auto">
          <a:xfrm>
            <a:off x="6731008" y="2565400"/>
            <a:ext cx="1808163" cy="1973263"/>
          </a:xfrm>
          <a:prstGeom prst="rect">
            <a:avLst/>
          </a:prstGeom>
          <a:noFill/>
          <a:ln w="9525">
            <a:noFill/>
            <a:miter lim="800000"/>
            <a:headEnd/>
            <a:tailEnd/>
          </a:ln>
        </p:spPr>
        <p:txBody>
          <a:bodyPr lIns="91357" tIns="45683" rIns="91357" bIns="45683"/>
          <a:lstStyle/>
          <a:p>
            <a:r>
              <a:rPr lang="fr-FR" sz="1600" dirty="0">
                <a:latin typeface="Verdana" pitchFamily="34" charset="0"/>
              </a:rPr>
              <a:t>Contrôle et sanctionne</a:t>
            </a:r>
            <a:endParaRPr lang="fr-FR" dirty="0">
              <a:latin typeface="Verdana" pitchFamily="34" charset="0"/>
            </a:endParaRPr>
          </a:p>
        </p:txBody>
      </p:sp>
      <p:pic>
        <p:nvPicPr>
          <p:cNvPr id="54281" name="Picture 11"/>
          <p:cNvPicPr>
            <a:picLocks noChangeAspect="1" noChangeArrowheads="1"/>
          </p:cNvPicPr>
          <p:nvPr/>
        </p:nvPicPr>
        <p:blipFill>
          <a:blip r:embed="rId3" cstate="print"/>
          <a:srcRect t="26183" r="33333"/>
          <a:stretch>
            <a:fillRect/>
          </a:stretch>
        </p:blipFill>
        <p:spPr bwMode="auto">
          <a:xfrm>
            <a:off x="1052513" y="2625726"/>
            <a:ext cx="1503362" cy="2009776"/>
          </a:xfrm>
          <a:prstGeom prst="rect">
            <a:avLst/>
          </a:prstGeom>
          <a:noFill/>
          <a:ln w="9525">
            <a:noFill/>
            <a:miter lim="800000"/>
            <a:headEnd/>
            <a:tailEnd/>
          </a:ln>
        </p:spPr>
      </p:pic>
      <p:sp>
        <p:nvSpPr>
          <p:cNvPr id="54282" name="Line 12"/>
          <p:cNvSpPr>
            <a:spLocks noChangeShapeType="1"/>
          </p:cNvSpPr>
          <p:nvPr/>
        </p:nvSpPr>
        <p:spPr bwMode="auto">
          <a:xfrm>
            <a:off x="2771783" y="3068638"/>
            <a:ext cx="3240089" cy="0"/>
          </a:xfrm>
          <a:prstGeom prst="line">
            <a:avLst/>
          </a:prstGeom>
          <a:noFill/>
          <a:ln w="9525">
            <a:solidFill>
              <a:srgbClr val="000000"/>
            </a:solidFill>
            <a:prstDash val="dash"/>
            <a:round/>
            <a:headEnd/>
            <a:tailEnd/>
          </a:ln>
        </p:spPr>
        <p:txBody>
          <a:bodyPr lIns="91405" tIns="45702" rIns="91405" bIns="45702"/>
          <a:lstStyle/>
          <a:p>
            <a:endParaRPr lang="fr-FR"/>
          </a:p>
        </p:txBody>
      </p:sp>
      <p:pic>
        <p:nvPicPr>
          <p:cNvPr id="54283" name="Picture 14" descr="argent_64"/>
          <p:cNvPicPr>
            <a:picLocks noChangeAspect="1" noChangeArrowheads="1" noCrop="1"/>
          </p:cNvPicPr>
          <p:nvPr/>
        </p:nvPicPr>
        <p:blipFill>
          <a:blip r:embed="rId4" cstate="print"/>
          <a:srcRect/>
          <a:stretch>
            <a:fillRect/>
          </a:stretch>
        </p:blipFill>
        <p:spPr bwMode="auto">
          <a:xfrm>
            <a:off x="3563946" y="4292600"/>
            <a:ext cx="1512887" cy="1289050"/>
          </a:xfrm>
          <a:prstGeom prst="rect">
            <a:avLst/>
          </a:prstGeom>
          <a:noFill/>
          <a:ln w="9525">
            <a:noFill/>
            <a:miter lim="800000"/>
            <a:headEnd/>
            <a:tailEnd/>
          </a:ln>
        </p:spPr>
      </p:pic>
      <p:sp>
        <p:nvSpPr>
          <p:cNvPr id="54284" name="Rectangle 15"/>
          <p:cNvSpPr>
            <a:spLocks noChangeArrowheads="1"/>
          </p:cNvSpPr>
          <p:nvPr/>
        </p:nvSpPr>
        <p:spPr bwMode="auto">
          <a:xfrm>
            <a:off x="1911157" y="425538"/>
            <a:ext cx="4527034" cy="1200254"/>
          </a:xfrm>
          <a:prstGeom prst="rect">
            <a:avLst/>
          </a:prstGeom>
          <a:noFill/>
          <a:ln w="9525">
            <a:noFill/>
            <a:miter lim="800000"/>
            <a:headEnd/>
            <a:tailEnd/>
          </a:ln>
        </p:spPr>
        <p:txBody>
          <a:bodyPr wrap="none" lIns="91357" tIns="45683" rIns="91357" bIns="45683" anchor="ctr">
            <a:spAutoFit/>
          </a:bodyPr>
          <a:lstStyle/>
          <a:p>
            <a:pPr marL="341177" indent="-341177" algn="ctr"/>
            <a:endParaRPr lang="fr-FR" dirty="0">
              <a:latin typeface="Verdana" pitchFamily="34" charset="0"/>
            </a:endParaRPr>
          </a:p>
          <a:p>
            <a:pPr marL="341177" indent="-341177" algn="ctr">
              <a:buFont typeface="Arial" pitchFamily="34" charset="0"/>
              <a:buChar char="•"/>
            </a:pPr>
            <a:r>
              <a:rPr lang="fr-FR" b="1" u="sng" dirty="0" smtClean="0">
                <a:latin typeface="Verdana" pitchFamily="34" charset="0"/>
              </a:rPr>
              <a:t>Marché </a:t>
            </a:r>
            <a:r>
              <a:rPr lang="fr-FR" b="1" u="sng" dirty="0">
                <a:latin typeface="Verdana" pitchFamily="34" charset="0"/>
              </a:rPr>
              <a:t>financier : </a:t>
            </a:r>
            <a:r>
              <a:rPr lang="fr-FR" b="1" dirty="0">
                <a:latin typeface="Verdana" pitchFamily="34" charset="0"/>
              </a:rPr>
              <a:t>Composition</a:t>
            </a:r>
          </a:p>
          <a:p>
            <a:pPr marL="341177" indent="-341177" algn="ctr"/>
            <a:endParaRPr lang="fr-FR" b="1" dirty="0">
              <a:latin typeface="Verdana" pitchFamily="34" charset="0"/>
            </a:endParaRPr>
          </a:p>
          <a:p>
            <a:pPr marL="341177" indent="-341177" algn="ctr" eaLnBrk="0" hangingPunct="0"/>
            <a:endParaRPr lang="fr-FR" dirty="0">
              <a:latin typeface="Arial"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ChangeArrowheads="1"/>
          </p:cNvSpPr>
          <p:nvPr/>
        </p:nvSpPr>
        <p:spPr bwMode="auto">
          <a:xfrm>
            <a:off x="323850" y="315369"/>
            <a:ext cx="8432800" cy="203125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357" tIns="45683" rIns="91357" bIns="45683" anchor="ctr">
            <a:spAutoFit/>
          </a:bodyPr>
          <a:lstStyle/>
          <a:p>
            <a:pPr algn="just"/>
            <a:r>
              <a:rPr lang="fr-FR" b="1" i="1" dirty="0">
                <a:latin typeface="Times New Roman" pitchFamily="18" charset="0"/>
                <a:cs typeface="Times New Roman" pitchFamily="18" charset="0"/>
              </a:rPr>
              <a:t>Le marché primaire</a:t>
            </a:r>
            <a:r>
              <a:rPr lang="fr-FR" dirty="0">
                <a:latin typeface="Times New Roman" pitchFamily="18" charset="0"/>
                <a:cs typeface="Times New Roman" pitchFamily="18" charset="0"/>
              </a:rPr>
              <a:t> : est le marché du « neuf », celui des émissions de titres. Il met en relation ceux qui ont des capacités de financement et ceux qui ont des besoins de financement.</a:t>
            </a:r>
          </a:p>
          <a:p>
            <a:pPr algn="just"/>
            <a:endParaRPr lang="fr-FR" dirty="0">
              <a:latin typeface="Times New Roman" pitchFamily="18" charset="0"/>
              <a:cs typeface="Times New Roman" pitchFamily="18" charset="0"/>
            </a:endParaRPr>
          </a:p>
          <a:p>
            <a:pPr algn="just"/>
            <a:r>
              <a:rPr lang="fr-FR" dirty="0">
                <a:latin typeface="Times New Roman" pitchFamily="18" charset="0"/>
                <a:cs typeface="Times New Roman" pitchFamily="18" charset="0"/>
              </a:rPr>
              <a:t>C’est donc sur ce marché que sont émis pour la </a:t>
            </a:r>
            <a:r>
              <a:rPr lang="fr-FR" b="1" dirty="0">
                <a:latin typeface="Times New Roman" pitchFamily="18" charset="0"/>
                <a:cs typeface="Times New Roman" pitchFamily="18" charset="0"/>
              </a:rPr>
              <a:t>première fois les titres financiers </a:t>
            </a:r>
            <a:r>
              <a:rPr lang="fr-FR" dirty="0">
                <a:latin typeface="Times New Roman" pitchFamily="18" charset="0"/>
                <a:cs typeface="Times New Roman" pitchFamily="18" charset="0"/>
              </a:rPr>
              <a:t>(émissions d’actions de la part d’une entreprise, ou émission d’un emprunt par l’Etat par exemple). Ce compartiment remplit la fonction de financement de l’activité économique.</a:t>
            </a:r>
          </a:p>
        </p:txBody>
      </p:sp>
      <p:sp>
        <p:nvSpPr>
          <p:cNvPr id="55299" name="Oval 5"/>
          <p:cNvSpPr>
            <a:spLocks noChangeArrowheads="1"/>
          </p:cNvSpPr>
          <p:nvPr/>
        </p:nvSpPr>
        <p:spPr bwMode="auto">
          <a:xfrm>
            <a:off x="2555875" y="3284548"/>
            <a:ext cx="3313113" cy="2592387"/>
          </a:xfrm>
          <a:prstGeom prst="ellipse">
            <a:avLst/>
          </a:prstGeom>
          <a:solidFill>
            <a:schemeClr val="accent1"/>
          </a:solidFill>
          <a:ln w="9525">
            <a:solidFill>
              <a:schemeClr val="tx1"/>
            </a:solidFill>
            <a:round/>
            <a:headEnd/>
            <a:tailEnd/>
          </a:ln>
        </p:spPr>
        <p:txBody>
          <a:bodyPr wrap="none" lIns="91405" tIns="45702" rIns="91405" bIns="45702" anchor="ctr"/>
          <a:lstStyle/>
          <a:p>
            <a:endParaRPr lang="fr-FR"/>
          </a:p>
        </p:txBody>
      </p:sp>
      <p:pic>
        <p:nvPicPr>
          <p:cNvPr id="55300" name="Picture 6"/>
          <p:cNvPicPr>
            <a:picLocks noChangeAspect="1" noChangeArrowheads="1"/>
          </p:cNvPicPr>
          <p:nvPr/>
        </p:nvPicPr>
        <p:blipFill>
          <a:blip r:embed="rId2" cstate="print"/>
          <a:srcRect t="26183" r="33333"/>
          <a:stretch>
            <a:fillRect/>
          </a:stretch>
        </p:blipFill>
        <p:spPr bwMode="auto">
          <a:xfrm>
            <a:off x="3492500" y="3716342"/>
            <a:ext cx="1441450" cy="1657350"/>
          </a:xfrm>
          <a:prstGeom prst="rect">
            <a:avLst/>
          </a:prstGeom>
          <a:noFill/>
          <a:ln w="9525">
            <a:noFill/>
            <a:miter lim="800000"/>
            <a:headEnd/>
            <a:tailEnd/>
          </a:ln>
        </p:spPr>
      </p:pic>
      <p:sp>
        <p:nvSpPr>
          <p:cNvPr id="55301" name="Line 7"/>
          <p:cNvSpPr>
            <a:spLocks noChangeShapeType="1"/>
          </p:cNvSpPr>
          <p:nvPr/>
        </p:nvSpPr>
        <p:spPr bwMode="auto">
          <a:xfrm>
            <a:off x="1331913" y="4581525"/>
            <a:ext cx="1081088"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55302" name="Line 8"/>
          <p:cNvSpPr>
            <a:spLocks noChangeShapeType="1"/>
          </p:cNvSpPr>
          <p:nvPr/>
        </p:nvSpPr>
        <p:spPr bwMode="auto">
          <a:xfrm>
            <a:off x="1331913" y="4581525"/>
            <a:ext cx="0" cy="288925"/>
          </a:xfrm>
          <a:prstGeom prst="line">
            <a:avLst/>
          </a:prstGeom>
          <a:noFill/>
          <a:ln w="9525">
            <a:solidFill>
              <a:schemeClr val="tx1"/>
            </a:solidFill>
            <a:round/>
            <a:headEnd/>
            <a:tailEnd/>
          </a:ln>
        </p:spPr>
        <p:txBody>
          <a:bodyPr lIns="91405" tIns="45702" rIns="91405" bIns="45702"/>
          <a:lstStyle/>
          <a:p>
            <a:endParaRPr lang="fr-FR"/>
          </a:p>
        </p:txBody>
      </p:sp>
      <p:sp>
        <p:nvSpPr>
          <p:cNvPr id="75785" name="Text Box 9"/>
          <p:cNvSpPr txBox="1">
            <a:spLocks noChangeArrowheads="1"/>
          </p:cNvSpPr>
          <p:nvPr/>
        </p:nvSpPr>
        <p:spPr bwMode="auto">
          <a:xfrm>
            <a:off x="323850" y="4843463"/>
            <a:ext cx="2199360" cy="124172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91357" tIns="45683" rIns="91357" bIns="45683">
            <a:spAutoFit/>
          </a:bodyPr>
          <a:lstStyle/>
          <a:p>
            <a:pPr>
              <a:spcBef>
                <a:spcPct val="50000"/>
              </a:spcBef>
            </a:pPr>
            <a:r>
              <a:rPr lang="fr-FR" dirty="0">
                <a:solidFill>
                  <a:srgbClr val="000000"/>
                </a:solidFill>
                <a:latin typeface="Times New Roman" pitchFamily="18" charset="0"/>
                <a:cs typeface="Times New Roman" pitchFamily="18" charset="0"/>
              </a:rPr>
              <a:t>Agents économiques qui ont des capacités de financement donc de l’épargne</a:t>
            </a:r>
          </a:p>
        </p:txBody>
      </p:sp>
      <p:sp>
        <p:nvSpPr>
          <p:cNvPr id="55304" name="Text Box 10"/>
          <p:cNvSpPr txBox="1">
            <a:spLocks noChangeArrowheads="1"/>
          </p:cNvSpPr>
          <p:nvPr/>
        </p:nvSpPr>
        <p:spPr bwMode="auto">
          <a:xfrm>
            <a:off x="3059840" y="2852944"/>
            <a:ext cx="3240089" cy="383699"/>
          </a:xfrm>
          <a:prstGeom prst="rect">
            <a:avLst/>
          </a:prstGeom>
          <a:noFill/>
          <a:ln w="9525">
            <a:noFill/>
            <a:miter lim="800000"/>
            <a:headEnd/>
            <a:tailEnd/>
          </a:ln>
        </p:spPr>
        <p:txBody>
          <a:bodyPr lIns="91357" tIns="45683" rIns="91357" bIns="45683">
            <a:spAutoFit/>
          </a:bodyPr>
          <a:lstStyle/>
          <a:p>
            <a:pPr>
              <a:spcBef>
                <a:spcPct val="50000"/>
              </a:spcBef>
            </a:pPr>
            <a:r>
              <a:rPr lang="fr-FR" b="1" dirty="0">
                <a:latin typeface="Times New Roman" pitchFamily="18" charset="0"/>
                <a:cs typeface="Times New Roman" pitchFamily="18" charset="0"/>
              </a:rPr>
              <a:t>Marché financier primaire</a:t>
            </a:r>
          </a:p>
        </p:txBody>
      </p:sp>
      <p:sp>
        <p:nvSpPr>
          <p:cNvPr id="55305" name="Text Box 11"/>
          <p:cNvSpPr txBox="1">
            <a:spLocks noChangeArrowheads="1"/>
          </p:cNvSpPr>
          <p:nvPr/>
        </p:nvSpPr>
        <p:spPr bwMode="auto">
          <a:xfrm>
            <a:off x="2986092" y="5300672"/>
            <a:ext cx="2593975" cy="383699"/>
          </a:xfrm>
          <a:prstGeom prst="rect">
            <a:avLst/>
          </a:prstGeom>
          <a:noFill/>
          <a:ln w="9525">
            <a:noFill/>
            <a:miter lim="800000"/>
            <a:headEnd/>
            <a:tailEnd/>
          </a:ln>
        </p:spPr>
        <p:txBody>
          <a:bodyPr lIns="91357" tIns="45683" rIns="91357" bIns="45683">
            <a:spAutoFit/>
          </a:bodyPr>
          <a:lstStyle/>
          <a:p>
            <a:pPr>
              <a:spcBef>
                <a:spcPct val="50000"/>
              </a:spcBef>
            </a:pPr>
            <a:r>
              <a:rPr lang="fr-FR">
                <a:solidFill>
                  <a:srgbClr val="000000"/>
                </a:solidFill>
                <a:latin typeface="Verdana" pitchFamily="34" charset="0"/>
              </a:rPr>
              <a:t>Capitaux ou titres</a:t>
            </a:r>
          </a:p>
        </p:txBody>
      </p:sp>
      <p:sp>
        <p:nvSpPr>
          <p:cNvPr id="55306" name="Line 12"/>
          <p:cNvSpPr>
            <a:spLocks noChangeShapeType="1"/>
          </p:cNvSpPr>
          <p:nvPr/>
        </p:nvSpPr>
        <p:spPr bwMode="auto">
          <a:xfrm>
            <a:off x="5940425" y="4506913"/>
            <a:ext cx="1441450" cy="0"/>
          </a:xfrm>
          <a:prstGeom prst="line">
            <a:avLst/>
          </a:prstGeom>
          <a:noFill/>
          <a:ln w="9525">
            <a:solidFill>
              <a:schemeClr val="tx1"/>
            </a:solidFill>
            <a:round/>
            <a:headEnd type="triangle" w="med" len="med"/>
            <a:tailEnd/>
          </a:ln>
        </p:spPr>
        <p:txBody>
          <a:bodyPr lIns="91405" tIns="45702" rIns="91405" bIns="45702"/>
          <a:lstStyle/>
          <a:p>
            <a:endParaRPr lang="fr-FR"/>
          </a:p>
        </p:txBody>
      </p:sp>
      <p:sp>
        <p:nvSpPr>
          <p:cNvPr id="55307" name="Line 13"/>
          <p:cNvSpPr>
            <a:spLocks noChangeShapeType="1"/>
          </p:cNvSpPr>
          <p:nvPr/>
        </p:nvSpPr>
        <p:spPr bwMode="auto">
          <a:xfrm>
            <a:off x="7381875" y="4506918"/>
            <a:ext cx="0" cy="652462"/>
          </a:xfrm>
          <a:prstGeom prst="line">
            <a:avLst/>
          </a:prstGeom>
          <a:noFill/>
          <a:ln w="9525">
            <a:solidFill>
              <a:schemeClr val="tx1"/>
            </a:solidFill>
            <a:round/>
            <a:headEnd/>
            <a:tailEnd/>
          </a:ln>
        </p:spPr>
        <p:txBody>
          <a:bodyPr lIns="91405" tIns="45702" rIns="91405" bIns="45702"/>
          <a:lstStyle/>
          <a:p>
            <a:endParaRPr lang="fr-FR"/>
          </a:p>
        </p:txBody>
      </p:sp>
      <p:sp>
        <p:nvSpPr>
          <p:cNvPr id="75790" name="Text Box 14"/>
          <p:cNvSpPr txBox="1">
            <a:spLocks noChangeArrowheads="1"/>
          </p:cNvSpPr>
          <p:nvPr/>
        </p:nvSpPr>
        <p:spPr bwMode="auto">
          <a:xfrm>
            <a:off x="6011863" y="5229233"/>
            <a:ext cx="2952750" cy="95571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Times New Roman" pitchFamily="18" charset="0"/>
                <a:cs typeface="Times New Roman" pitchFamily="18" charset="0"/>
              </a:rPr>
              <a:t>Agents économiques qui ont des besoins de financement : entreprises, Etat</a:t>
            </a:r>
          </a:p>
        </p:txBody>
      </p:sp>
      <p:sp>
        <p:nvSpPr>
          <p:cNvPr id="75791" name="Text Box 15"/>
          <p:cNvSpPr txBox="1">
            <a:spLocks noChangeArrowheads="1"/>
          </p:cNvSpPr>
          <p:nvPr/>
        </p:nvSpPr>
        <p:spPr bwMode="auto">
          <a:xfrm>
            <a:off x="1116014" y="4076710"/>
            <a:ext cx="1584325" cy="383699"/>
          </a:xfrm>
          <a:prstGeom prst="rect">
            <a:avLst/>
          </a:prstGeom>
          <a:noFill/>
          <a:ln w="9525">
            <a:noFill/>
            <a:miter lim="800000"/>
            <a:headEnd/>
            <a:tailEnd/>
          </a:ln>
        </p:spPr>
        <p:txBody>
          <a:bodyPr lIns="91357" tIns="45683" rIns="91357" bIns="45683">
            <a:spAutoFit/>
          </a:bodyPr>
          <a:lstStyle/>
          <a:p>
            <a:pPr>
              <a:spcBef>
                <a:spcPct val="50000"/>
              </a:spcBef>
            </a:pPr>
            <a:r>
              <a:rPr lang="fr-FR" dirty="0">
                <a:latin typeface="Times New Roman" pitchFamily="18" charset="0"/>
                <a:cs typeface="Times New Roman" pitchFamily="18" charset="0"/>
              </a:rPr>
              <a:t>Offrent </a:t>
            </a:r>
          </a:p>
        </p:txBody>
      </p:sp>
      <p:sp>
        <p:nvSpPr>
          <p:cNvPr id="75792" name="Text Box 16"/>
          <p:cNvSpPr txBox="1">
            <a:spLocks noChangeArrowheads="1"/>
          </p:cNvSpPr>
          <p:nvPr/>
        </p:nvSpPr>
        <p:spPr bwMode="auto">
          <a:xfrm>
            <a:off x="6011871" y="3573468"/>
            <a:ext cx="2808287" cy="923255"/>
          </a:xfrm>
          <a:prstGeom prst="rect">
            <a:avLst/>
          </a:prstGeom>
          <a:noFill/>
          <a:ln w="9525">
            <a:noFill/>
            <a:miter lim="800000"/>
            <a:headEnd/>
            <a:tailEnd/>
          </a:ln>
        </p:spPr>
        <p:txBody>
          <a:bodyPr lIns="91357" tIns="45683" rIns="91357" bIns="45683">
            <a:spAutoFit/>
          </a:bodyPr>
          <a:lstStyle/>
          <a:p>
            <a:pPr>
              <a:spcBef>
                <a:spcPct val="50000"/>
              </a:spcBef>
            </a:pPr>
            <a:r>
              <a:rPr lang="fr-FR" dirty="0">
                <a:latin typeface="Times New Roman" pitchFamily="18" charset="0"/>
                <a:cs typeface="Times New Roman" pitchFamily="18" charset="0"/>
              </a:rPr>
              <a:t>Demandent en émettant des titres ( obligations, 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Effect transition="in" filter="diamond(in)">
                                      <p:cBhvr>
                                        <p:cTn id="7" dur="2000"/>
                                        <p:tgtEl>
                                          <p:spTgt spid="757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5780">
                                            <p:txEl>
                                              <p:pRg st="2" end="2"/>
                                            </p:txEl>
                                          </p:spTgt>
                                        </p:tgtEl>
                                        <p:attrNameLst>
                                          <p:attrName>style.visibility</p:attrName>
                                        </p:attrNameLst>
                                      </p:cBhvr>
                                      <p:to>
                                        <p:strVal val="visible"/>
                                      </p:to>
                                    </p:set>
                                    <p:animEffect transition="in" filter="diamond(in)">
                                      <p:cBhvr>
                                        <p:cTn id="12" dur="2000"/>
                                        <p:tgtEl>
                                          <p:spTgt spid="757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ChangeArrowheads="1"/>
          </p:cNvSpPr>
          <p:nvPr/>
        </p:nvSpPr>
        <p:spPr bwMode="auto">
          <a:xfrm>
            <a:off x="0" y="-90736"/>
            <a:ext cx="9205913" cy="3139246"/>
          </a:xfrm>
          <a:prstGeom prst="rect">
            <a:avLst/>
          </a:prstGeom>
          <a:noFill/>
          <a:ln w="9525">
            <a:noFill/>
            <a:miter lim="800000"/>
            <a:headEnd/>
            <a:tailEnd/>
          </a:ln>
        </p:spPr>
        <p:txBody>
          <a:bodyPr lIns="91357" tIns="45683" rIns="91357" bIns="45683" anchor="ctr">
            <a:spAutoFit/>
          </a:bodyPr>
          <a:lstStyle/>
          <a:p>
            <a:pPr algn="just"/>
            <a:r>
              <a:rPr lang="fr-FR" b="1" u="sng" dirty="0">
                <a:latin typeface="Times New Roman" pitchFamily="18" charset="0"/>
                <a:cs typeface="Times New Roman" pitchFamily="18" charset="0"/>
              </a:rPr>
              <a:t>Le marché secondaire</a:t>
            </a:r>
            <a:r>
              <a:rPr lang="fr-FR" dirty="0">
                <a:latin typeface="Times New Roman" pitchFamily="18" charset="0"/>
                <a:cs typeface="Times New Roman" pitchFamily="18" charset="0"/>
              </a:rPr>
              <a:t> : est le marché de « l’occasion », celui de l’échange (achat/vente) de titres (actions, obligations) déjà existants ou déjà émis. Ce marché est représenté par la </a:t>
            </a:r>
            <a:r>
              <a:rPr lang="fr-FR" b="1" dirty="0">
                <a:latin typeface="Times New Roman" pitchFamily="18" charset="0"/>
                <a:cs typeface="Times New Roman" pitchFamily="18" charset="0"/>
              </a:rPr>
              <a:t>Bourse</a:t>
            </a:r>
            <a:r>
              <a:rPr lang="fr-FR" dirty="0" smtClean="0">
                <a:latin typeface="Times New Roman" pitchFamily="18" charset="0"/>
                <a:cs typeface="Times New Roman" pitchFamily="18" charset="0"/>
              </a:rPr>
              <a:t>. (</a:t>
            </a:r>
            <a:r>
              <a:rPr lang="fr-FR" i="1" dirty="0" smtClean="0">
                <a:latin typeface="Times New Roman" pitchFamily="18" charset="0"/>
                <a:cs typeface="Times New Roman" pitchFamily="18" charset="0"/>
                <a:hlinkClick r:id="rId2" action="ppaction://hlinkfile"/>
              </a:rPr>
              <a:t>vidéo</a:t>
            </a:r>
            <a:r>
              <a:rPr lang="fr-FR" dirty="0" smtClean="0">
                <a:latin typeface="Times New Roman" pitchFamily="18" charset="0"/>
                <a:cs typeface="Times New Roman" pitchFamily="18" charset="0"/>
              </a:rPr>
              <a:t>)</a:t>
            </a:r>
            <a:endParaRPr lang="fr-FR" dirty="0">
              <a:latin typeface="Times New Roman" pitchFamily="18" charset="0"/>
              <a:cs typeface="Times New Roman" pitchFamily="18" charset="0"/>
            </a:endParaRPr>
          </a:p>
          <a:p>
            <a:pPr algn="just"/>
            <a:endParaRPr lang="fr-FR" dirty="0">
              <a:latin typeface="Times New Roman" pitchFamily="18" charset="0"/>
              <a:cs typeface="Times New Roman" pitchFamily="18" charset="0"/>
            </a:endParaRPr>
          </a:p>
          <a:p>
            <a:pPr algn="just"/>
            <a:r>
              <a:rPr lang="fr-FR" dirty="0">
                <a:latin typeface="Times New Roman" pitchFamily="18" charset="0"/>
                <a:cs typeface="Times New Roman" pitchFamily="18" charset="0"/>
              </a:rPr>
              <a:t> C’est sur ce marché que s’effectue la cotation des titres donc l’évaluation des titres. Il permet de transformer les titres en monnaie. Il assure ainsi </a:t>
            </a:r>
            <a:r>
              <a:rPr lang="fr-FR" b="1" dirty="0">
                <a:latin typeface="Times New Roman" pitchFamily="18" charset="0"/>
                <a:cs typeface="Times New Roman" pitchFamily="18" charset="0"/>
              </a:rPr>
              <a:t>la liquidité des actifs financiers </a:t>
            </a:r>
            <a:r>
              <a:rPr lang="fr-FR" dirty="0">
                <a:latin typeface="Times New Roman" pitchFamily="18" charset="0"/>
                <a:cs typeface="Times New Roman" pitchFamily="18" charset="0"/>
              </a:rPr>
              <a:t>(titres). Les détenteurs de titres peuvent, en les vendant sur le marché boursier (secondaire), se procurer des liquidités.</a:t>
            </a:r>
          </a:p>
          <a:p>
            <a:pPr algn="just"/>
            <a:r>
              <a:rPr lang="fr-FR" dirty="0" smtClean="0">
                <a:latin typeface="Times New Roman" pitchFamily="18" charset="0"/>
                <a:cs typeface="Times New Roman" pitchFamily="18" charset="0"/>
              </a:rPr>
              <a:t>C’est </a:t>
            </a:r>
            <a:r>
              <a:rPr lang="fr-FR" dirty="0">
                <a:latin typeface="Times New Roman" pitchFamily="18" charset="0"/>
                <a:cs typeface="Times New Roman" pitchFamily="18" charset="0"/>
              </a:rPr>
              <a:t>donc sur ce marché que s’opère la spéculation en fonction du prix des produits financiers qui s’échangent. </a:t>
            </a:r>
            <a:r>
              <a:rPr lang="fr-FR" dirty="0" smtClean="0">
                <a:latin typeface="Times New Roman" pitchFamily="18" charset="0"/>
                <a:cs typeface="Times New Roman" pitchFamily="18" charset="0"/>
              </a:rPr>
              <a:t>Les cours des actions en Bourse sont le résultat des </a:t>
            </a:r>
            <a:r>
              <a:rPr lang="fr-FR" b="1" dirty="0" smtClean="0">
                <a:latin typeface="Times New Roman" pitchFamily="18" charset="0"/>
                <a:cs typeface="Times New Roman" pitchFamily="18" charset="0"/>
              </a:rPr>
              <a:t>anticipations des agents économiques</a:t>
            </a:r>
            <a:endParaRPr lang="fr-FR" b="1" dirty="0">
              <a:latin typeface="Times New Roman" pitchFamily="18" charset="0"/>
              <a:cs typeface="Times New Roman" pitchFamily="18" charset="0"/>
            </a:endParaRPr>
          </a:p>
          <a:p>
            <a:pPr algn="just" eaLnBrk="0" hangingPunct="0"/>
            <a:endParaRPr lang="fr-FR" dirty="0">
              <a:latin typeface="Times New Roman" pitchFamily="18" charset="0"/>
              <a:cs typeface="Times New Roman" pitchFamily="18" charset="0"/>
            </a:endParaRPr>
          </a:p>
        </p:txBody>
      </p:sp>
      <p:pic>
        <p:nvPicPr>
          <p:cNvPr id="56323" name="Picture 5"/>
          <p:cNvPicPr>
            <a:picLocks noChangeAspect="1" noChangeArrowheads="1"/>
          </p:cNvPicPr>
          <p:nvPr/>
        </p:nvPicPr>
        <p:blipFill>
          <a:blip r:embed="rId3" cstate="print"/>
          <a:srcRect t="26183" r="33333"/>
          <a:stretch>
            <a:fillRect/>
          </a:stretch>
        </p:blipFill>
        <p:spPr bwMode="auto">
          <a:xfrm>
            <a:off x="5651500" y="4651375"/>
            <a:ext cx="1439863" cy="1658938"/>
          </a:xfrm>
          <a:prstGeom prst="rect">
            <a:avLst/>
          </a:prstGeom>
          <a:noFill/>
          <a:ln w="9525">
            <a:noFill/>
            <a:miter lim="800000"/>
            <a:headEnd/>
            <a:tailEnd/>
          </a:ln>
        </p:spPr>
      </p:pic>
      <p:sp>
        <p:nvSpPr>
          <p:cNvPr id="56324" name="Rectangle 6"/>
          <p:cNvSpPr>
            <a:spLocks noChangeArrowheads="1"/>
          </p:cNvSpPr>
          <p:nvPr/>
        </p:nvSpPr>
        <p:spPr bwMode="auto">
          <a:xfrm>
            <a:off x="1476375" y="5014913"/>
            <a:ext cx="1512888" cy="93503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lIns="91405" tIns="45702" rIns="91405" bIns="45702" anchor="ctr"/>
          <a:lstStyle/>
          <a:p>
            <a:endParaRPr lang="fr-FR"/>
          </a:p>
        </p:txBody>
      </p:sp>
      <p:sp>
        <p:nvSpPr>
          <p:cNvPr id="56325" name="Text Box 7"/>
          <p:cNvSpPr txBox="1">
            <a:spLocks noChangeArrowheads="1"/>
          </p:cNvSpPr>
          <p:nvPr/>
        </p:nvSpPr>
        <p:spPr bwMode="auto">
          <a:xfrm>
            <a:off x="1762134" y="5300672"/>
            <a:ext cx="836965" cy="383699"/>
          </a:xfrm>
          <a:prstGeom prst="rect">
            <a:avLst/>
          </a:prstGeom>
          <a:solidFill>
            <a:srgbClr val="FFFF00"/>
          </a:solidFill>
          <a:ln w="9525">
            <a:noFill/>
            <a:miter lim="800000"/>
            <a:headEnd/>
            <a:tailEnd/>
          </a:ln>
        </p:spPr>
        <p:txBody>
          <a:bodyPr wrap="square" lIns="91357" tIns="45683" rIns="91357" bIns="45683">
            <a:spAutoFit/>
          </a:bodyPr>
          <a:lstStyle/>
          <a:p>
            <a:pPr>
              <a:spcBef>
                <a:spcPct val="50000"/>
              </a:spcBef>
            </a:pPr>
            <a:r>
              <a:rPr lang="fr-FR" b="1">
                <a:solidFill>
                  <a:srgbClr val="000000"/>
                </a:solidFill>
                <a:latin typeface="Verdana" pitchFamily="34" charset="0"/>
              </a:rPr>
              <a:t>Titre </a:t>
            </a:r>
          </a:p>
        </p:txBody>
      </p:sp>
      <p:sp>
        <p:nvSpPr>
          <p:cNvPr id="56326" name="Line 8"/>
          <p:cNvSpPr>
            <a:spLocks noChangeShapeType="1"/>
          </p:cNvSpPr>
          <p:nvPr/>
        </p:nvSpPr>
        <p:spPr bwMode="auto">
          <a:xfrm>
            <a:off x="3059113" y="5589588"/>
            <a:ext cx="2305050" cy="0"/>
          </a:xfrm>
          <a:prstGeom prst="line">
            <a:avLst/>
          </a:prstGeom>
          <a:noFill/>
          <a:ln w="9525">
            <a:solidFill>
              <a:schemeClr val="tx1"/>
            </a:solidFill>
            <a:round/>
            <a:headEnd type="triangle" w="med" len="med"/>
            <a:tailEnd type="triangle" w="med" len="med"/>
          </a:ln>
        </p:spPr>
        <p:txBody>
          <a:bodyPr lIns="91405" tIns="45702" rIns="91405" bIns="45702"/>
          <a:lstStyle/>
          <a:p>
            <a:endParaRPr lang="fr-FR"/>
          </a:p>
        </p:txBody>
      </p:sp>
      <p:sp>
        <p:nvSpPr>
          <p:cNvPr id="56327" name="Text Box 9"/>
          <p:cNvSpPr txBox="1">
            <a:spLocks noChangeArrowheads="1"/>
          </p:cNvSpPr>
          <p:nvPr/>
        </p:nvSpPr>
        <p:spPr bwMode="auto">
          <a:xfrm>
            <a:off x="5795971" y="6237297"/>
            <a:ext cx="2085975" cy="383699"/>
          </a:xfrm>
          <a:prstGeom prst="rect">
            <a:avLst/>
          </a:prstGeom>
          <a:noFill/>
          <a:ln w="9525">
            <a:noFill/>
            <a:miter lim="800000"/>
            <a:headEnd/>
            <a:tailEnd/>
          </a:ln>
        </p:spPr>
        <p:txBody>
          <a:bodyPr lIns="91357" tIns="45683" rIns="91357" bIns="45683">
            <a:spAutoFit/>
          </a:bodyPr>
          <a:lstStyle/>
          <a:p>
            <a:pPr>
              <a:spcBef>
                <a:spcPct val="50000"/>
              </a:spcBef>
            </a:pPr>
            <a:r>
              <a:rPr lang="fr-FR" dirty="0">
                <a:latin typeface="Verdana" pitchFamily="34" charset="0"/>
              </a:rPr>
              <a:t>Monnaie </a:t>
            </a:r>
          </a:p>
        </p:txBody>
      </p:sp>
      <p:sp>
        <p:nvSpPr>
          <p:cNvPr id="56328" name="AutoShape 10"/>
          <p:cNvSpPr>
            <a:spLocks noChangeArrowheads="1"/>
          </p:cNvSpPr>
          <p:nvPr/>
        </p:nvSpPr>
        <p:spPr bwMode="auto">
          <a:xfrm>
            <a:off x="2986096" y="4506913"/>
            <a:ext cx="2520951" cy="577850"/>
          </a:xfrm>
          <a:prstGeom prst="cloudCallout">
            <a:avLst>
              <a:gd name="adj1" fmla="val -44269"/>
              <a:gd name="adj2" fmla="val 70111"/>
            </a:avLst>
          </a:prstGeom>
          <a:solidFill>
            <a:schemeClr val="accent1"/>
          </a:solidFill>
          <a:ln w="9525">
            <a:solidFill>
              <a:schemeClr val="tx1"/>
            </a:solidFill>
            <a:round/>
            <a:headEnd/>
            <a:tailEnd/>
          </a:ln>
        </p:spPr>
        <p:txBody>
          <a:bodyPr lIns="91357" tIns="45683" rIns="91357" bIns="45683"/>
          <a:lstStyle/>
          <a:p>
            <a:pPr algn="ctr"/>
            <a:r>
              <a:rPr lang="fr-FR" sz="1400" dirty="0">
                <a:solidFill>
                  <a:srgbClr val="000000"/>
                </a:solidFill>
                <a:latin typeface="Verdana" pitchFamily="34" charset="0"/>
              </a:rPr>
              <a:t>Cours en bourse</a:t>
            </a:r>
          </a:p>
        </p:txBody>
      </p:sp>
      <p:sp>
        <p:nvSpPr>
          <p:cNvPr id="56329" name="Text Box 11"/>
          <p:cNvSpPr txBox="1">
            <a:spLocks noChangeArrowheads="1"/>
          </p:cNvSpPr>
          <p:nvPr/>
        </p:nvSpPr>
        <p:spPr bwMode="auto">
          <a:xfrm>
            <a:off x="3419476" y="5734050"/>
            <a:ext cx="1800226" cy="669710"/>
          </a:xfrm>
          <a:prstGeom prst="rect">
            <a:avLst/>
          </a:prstGeom>
          <a:noFill/>
          <a:ln w="9525">
            <a:noFill/>
            <a:miter lim="800000"/>
            <a:headEnd/>
            <a:tailEnd/>
          </a:ln>
        </p:spPr>
        <p:txBody>
          <a:bodyPr lIns="91357" tIns="45683" rIns="91357" bIns="45683">
            <a:spAutoFit/>
          </a:bodyPr>
          <a:lstStyle/>
          <a:p>
            <a:pPr>
              <a:spcBef>
                <a:spcPct val="50000"/>
              </a:spcBef>
            </a:pPr>
            <a:r>
              <a:rPr lang="fr-FR" b="1" dirty="0">
                <a:latin typeface="Times New Roman" pitchFamily="18" charset="0"/>
                <a:cs typeface="Times New Roman" pitchFamily="18" charset="0"/>
              </a:rPr>
              <a:t>Échange contre de la :</a:t>
            </a:r>
          </a:p>
        </p:txBody>
      </p:sp>
      <p:pic>
        <p:nvPicPr>
          <p:cNvPr id="11" name="Picture 20" descr="http://cache.20minutes.fr/img/photos/afp/2008-06/2008-06-26/article_photo_1214502413995-1-0.jpg">
            <a:hlinkClick r:id="rId4" action="ppaction://hlinkfile"/>
          </p:cNvPr>
          <p:cNvPicPr>
            <a:picLocks noChangeAspect="1" noChangeArrowheads="1"/>
          </p:cNvPicPr>
          <p:nvPr/>
        </p:nvPicPr>
        <p:blipFill>
          <a:blip r:embed="rId5" cstate="print"/>
          <a:srcRect/>
          <a:stretch>
            <a:fillRect/>
          </a:stretch>
        </p:blipFill>
        <p:spPr bwMode="auto">
          <a:xfrm>
            <a:off x="1309112" y="3839770"/>
            <a:ext cx="1593503" cy="1118839"/>
          </a:xfrm>
          <a:prstGeom prst="rect">
            <a:avLst/>
          </a:prstGeom>
          <a:noFill/>
        </p:spPr>
      </p:pic>
      <p:sp>
        <p:nvSpPr>
          <p:cNvPr id="12" name="Flèche vers le bas 11"/>
          <p:cNvSpPr/>
          <p:nvPr/>
        </p:nvSpPr>
        <p:spPr>
          <a:xfrm>
            <a:off x="4344357" y="2676197"/>
            <a:ext cx="455287" cy="5855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3" name="Rectangle 12"/>
          <p:cNvSpPr/>
          <p:nvPr/>
        </p:nvSpPr>
        <p:spPr>
          <a:xfrm>
            <a:off x="4799645" y="2708924"/>
            <a:ext cx="4344357" cy="1209289"/>
          </a:xfrm>
          <a:prstGeom prst="rect">
            <a:avLst/>
          </a:prstGeom>
        </p:spPr>
        <p:txBody>
          <a:bodyPr wrap="square" lIns="100312" tIns="50157" rIns="100312" bIns="50157">
            <a:spAutoFit/>
          </a:bodyPr>
          <a:lstStyle/>
          <a:p>
            <a:r>
              <a:rPr lang="fr-FR" dirty="0" smtClean="0">
                <a:latin typeface="Times New Roman" pitchFamily="18" charset="0"/>
                <a:cs typeface="Times New Roman" pitchFamily="18" charset="0"/>
              </a:rPr>
              <a:t>– la valeur intrinsèque de l’entreprise, calculée à partir de la situation nette comptable</a:t>
            </a:r>
          </a:p>
          <a:p>
            <a:endParaRPr lang="fr-FR" dirty="0">
              <a:latin typeface="Times New Roman" pitchFamily="18" charset="0"/>
              <a:cs typeface="Times New Roman" pitchFamily="18" charset="0"/>
            </a:endParaRPr>
          </a:p>
        </p:txBody>
      </p:sp>
      <p:sp>
        <p:nvSpPr>
          <p:cNvPr id="14" name="ZoneTexte 13"/>
          <p:cNvSpPr txBox="1"/>
          <p:nvPr/>
        </p:nvSpPr>
        <p:spPr>
          <a:xfrm>
            <a:off x="2483770" y="2996955"/>
            <a:ext cx="1860587" cy="393261"/>
          </a:xfrm>
          <a:prstGeom prst="rect">
            <a:avLst/>
          </a:prstGeom>
          <a:noFill/>
        </p:spPr>
        <p:txBody>
          <a:bodyPr wrap="square" lIns="100312" tIns="50157" rIns="100312" bIns="50157" rtlCol="0">
            <a:spAutoFit/>
          </a:bodyPr>
          <a:lstStyle/>
          <a:p>
            <a:r>
              <a:rPr lang="fr-FR" dirty="0" smtClean="0"/>
              <a:t>Elles dépendent :</a:t>
            </a:r>
            <a:endParaRPr lang="fr-FR" dirty="0"/>
          </a:p>
        </p:txBody>
      </p:sp>
      <p:sp>
        <p:nvSpPr>
          <p:cNvPr id="15" name="Rectangle 14"/>
          <p:cNvSpPr/>
          <p:nvPr/>
        </p:nvSpPr>
        <p:spPr>
          <a:xfrm>
            <a:off x="4875531" y="3512645"/>
            <a:ext cx="2702627" cy="378293"/>
          </a:xfrm>
          <a:prstGeom prst="rect">
            <a:avLst/>
          </a:prstGeom>
        </p:spPr>
        <p:txBody>
          <a:bodyPr wrap="none" lIns="100312" tIns="50157" rIns="100312" bIns="50157">
            <a:spAutoFit/>
          </a:bodyPr>
          <a:lstStyle/>
          <a:p>
            <a:r>
              <a:rPr lang="fr-FR" dirty="0" smtClean="0"/>
              <a:t>– la conjoncture nationale </a:t>
            </a:r>
            <a:endParaRPr lang="fr-FR" dirty="0"/>
          </a:p>
        </p:txBody>
      </p:sp>
      <p:sp>
        <p:nvSpPr>
          <p:cNvPr id="16" name="Rectangle 15"/>
          <p:cNvSpPr/>
          <p:nvPr/>
        </p:nvSpPr>
        <p:spPr>
          <a:xfrm>
            <a:off x="4799646" y="3847225"/>
            <a:ext cx="4577820" cy="378293"/>
          </a:xfrm>
          <a:prstGeom prst="rect">
            <a:avLst/>
          </a:prstGeom>
        </p:spPr>
        <p:txBody>
          <a:bodyPr wrap="none" lIns="100312" tIns="50157" rIns="100312" bIns="50157">
            <a:spAutoFit/>
          </a:bodyPr>
          <a:lstStyle/>
          <a:p>
            <a:r>
              <a:rPr lang="fr-FR" dirty="0" smtClean="0"/>
              <a:t>– la conjoncture et les tensions internationales</a:t>
            </a:r>
            <a:endParaRPr lang="fr-FR" dirty="0"/>
          </a:p>
        </p:txBody>
      </p:sp>
      <p:sp>
        <p:nvSpPr>
          <p:cNvPr id="17" name="ZoneTexte 16"/>
          <p:cNvSpPr txBox="1"/>
          <p:nvPr/>
        </p:nvSpPr>
        <p:spPr>
          <a:xfrm>
            <a:off x="0" y="2996956"/>
            <a:ext cx="1619672" cy="2317285"/>
          </a:xfrm>
          <a:prstGeom prst="rect">
            <a:avLst/>
          </a:prstGeom>
          <a:noFill/>
        </p:spPr>
        <p:txBody>
          <a:bodyPr wrap="square" lIns="100312" tIns="50157" rIns="100312" bIns="50157" rtlCol="0">
            <a:spAutoFit/>
          </a:bodyPr>
          <a:lstStyle/>
          <a:p>
            <a:r>
              <a:rPr lang="fr-FR" dirty="0" smtClean="0">
                <a:latin typeface="Times New Roman" pitchFamily="18" charset="0"/>
                <a:cs typeface="Times New Roman" pitchFamily="18" charset="0"/>
              </a:rPr>
              <a:t>Capitalisation boursière valeur en bourse de l’entreprise</a:t>
            </a:r>
          </a:p>
          <a:p>
            <a:r>
              <a:rPr lang="fr-FR" dirty="0" smtClean="0">
                <a:latin typeface="Times New Roman" pitchFamily="18" charset="0"/>
                <a:cs typeface="Times New Roman" pitchFamily="18" charset="0"/>
              </a:rPr>
              <a:t>Cours de l’action *</a:t>
            </a:r>
          </a:p>
          <a:p>
            <a:r>
              <a:rPr lang="fr-FR" dirty="0" err="1" smtClean="0">
                <a:latin typeface="Times New Roman" pitchFamily="18" charset="0"/>
                <a:cs typeface="Times New Roman" pitchFamily="18" charset="0"/>
              </a:rPr>
              <a:t>Nbre</a:t>
            </a:r>
            <a:r>
              <a:rPr lang="fr-FR" dirty="0" smtClean="0">
                <a:latin typeface="Times New Roman" pitchFamily="18" charset="0"/>
                <a:cs typeface="Times New Roman" pitchFamily="18" charset="0"/>
              </a:rPr>
              <a:t> d’actions</a:t>
            </a:r>
            <a:endParaRPr lang="fr-FR" dirty="0">
              <a:latin typeface="Times New Roman" pitchFamily="18" charset="0"/>
              <a:cs typeface="Times New Roman" pitchFamily="18" charset="0"/>
            </a:endParaRPr>
          </a:p>
        </p:txBody>
      </p:sp>
      <p:cxnSp>
        <p:nvCxnSpPr>
          <p:cNvPr id="19" name="Connecteur droit avec flèche 18"/>
          <p:cNvCxnSpPr/>
          <p:nvPr/>
        </p:nvCxnSpPr>
        <p:spPr>
          <a:xfrm>
            <a:off x="1259632" y="2636912"/>
            <a:ext cx="144016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6804">
                                            <p:txEl>
                                              <p:pRg st="0" end="0"/>
                                            </p:txEl>
                                          </p:spTgt>
                                        </p:tgtEl>
                                        <p:attrNameLst>
                                          <p:attrName>style.visibility</p:attrName>
                                        </p:attrNameLst>
                                      </p:cBhvr>
                                      <p:to>
                                        <p:strVal val="visible"/>
                                      </p:to>
                                    </p:set>
                                    <p:animEffect transition="in" filter="diamond(in)">
                                      <p:cBhvr>
                                        <p:cTn id="7" dur="2000"/>
                                        <p:tgtEl>
                                          <p:spTgt spid="768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6804">
                                            <p:txEl>
                                              <p:pRg st="2" end="2"/>
                                            </p:txEl>
                                          </p:spTgt>
                                        </p:tgtEl>
                                        <p:attrNameLst>
                                          <p:attrName>style.visibility</p:attrName>
                                        </p:attrNameLst>
                                      </p:cBhvr>
                                      <p:to>
                                        <p:strVal val="visible"/>
                                      </p:to>
                                    </p:set>
                                    <p:animEffect transition="in" filter="diamond(in)">
                                      <p:cBhvr>
                                        <p:cTn id="12" dur="2000"/>
                                        <p:tgtEl>
                                          <p:spTgt spid="7680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6804">
                                            <p:txEl>
                                              <p:pRg st="3" end="3"/>
                                            </p:txEl>
                                          </p:spTgt>
                                        </p:tgtEl>
                                        <p:attrNameLst>
                                          <p:attrName>style.visibility</p:attrName>
                                        </p:attrNameLst>
                                      </p:cBhvr>
                                      <p:to>
                                        <p:strVal val="visible"/>
                                      </p:to>
                                    </p:set>
                                    <p:animEffect transition="in" filter="diamond(in)">
                                      <p:cBhvr>
                                        <p:cTn id="17" dur="2000"/>
                                        <p:tgtEl>
                                          <p:spTgt spid="7680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amond(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amond(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56327"/>
                                        </p:tgtEl>
                                        <p:attrNameLst>
                                          <p:attrName>style.visibility</p:attrName>
                                        </p:attrNameLst>
                                      </p:cBhvr>
                                      <p:to>
                                        <p:strVal val="visible"/>
                                      </p:to>
                                    </p:set>
                                    <p:animEffect transition="in" filter="diamond(in)">
                                      <p:cBhvr>
                                        <p:cTn id="42" dur="2000"/>
                                        <p:tgtEl>
                                          <p:spTgt spid="56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p:bldP spid="13"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2413000" y="981084"/>
            <a:ext cx="3887788" cy="383699"/>
          </a:xfrm>
          <a:prstGeom prst="rect">
            <a:avLst/>
          </a:prstGeom>
          <a:noFill/>
          <a:ln w="9525">
            <a:noFill/>
            <a:miter lim="800000"/>
            <a:headEnd/>
            <a:tailEnd/>
          </a:ln>
        </p:spPr>
        <p:txBody>
          <a:bodyPr lIns="91357" tIns="45683" rIns="91357" bIns="45683">
            <a:spAutoFit/>
          </a:bodyPr>
          <a:lstStyle/>
          <a:p>
            <a:pPr>
              <a:spcBef>
                <a:spcPct val="50000"/>
              </a:spcBef>
            </a:pPr>
            <a:r>
              <a:rPr lang="fr-FR" b="1">
                <a:latin typeface="Verdana" pitchFamily="34" charset="0"/>
              </a:rPr>
              <a:t>Rôles du marché financier </a:t>
            </a:r>
          </a:p>
        </p:txBody>
      </p:sp>
      <p:sp>
        <p:nvSpPr>
          <p:cNvPr id="57347" name="Rectangle 5"/>
          <p:cNvSpPr>
            <a:spLocks noChangeArrowheads="1"/>
          </p:cNvSpPr>
          <p:nvPr/>
        </p:nvSpPr>
        <p:spPr bwMode="auto">
          <a:xfrm>
            <a:off x="2413004" y="981077"/>
            <a:ext cx="3741738" cy="503238"/>
          </a:xfrm>
          <a:prstGeom prst="rect">
            <a:avLst/>
          </a:prstGeom>
          <a:noFill/>
          <a:ln w="9525">
            <a:solidFill>
              <a:schemeClr val="tx1"/>
            </a:solidFill>
            <a:miter lim="800000"/>
            <a:headEnd/>
            <a:tailEnd/>
          </a:ln>
        </p:spPr>
        <p:txBody>
          <a:bodyPr wrap="none" lIns="91357" tIns="45683" rIns="91357" bIns="45683" anchor="ctr"/>
          <a:lstStyle/>
          <a:p>
            <a:pPr algn="ctr"/>
            <a:endParaRPr lang="fr-FR">
              <a:latin typeface="Verdana" pitchFamily="34" charset="0"/>
            </a:endParaRPr>
          </a:p>
        </p:txBody>
      </p:sp>
      <p:sp>
        <p:nvSpPr>
          <p:cNvPr id="57348" name="Line 6"/>
          <p:cNvSpPr>
            <a:spLocks noChangeShapeType="1"/>
          </p:cNvSpPr>
          <p:nvPr/>
        </p:nvSpPr>
        <p:spPr bwMode="auto">
          <a:xfrm flipH="1">
            <a:off x="1835150" y="1484313"/>
            <a:ext cx="720725" cy="358775"/>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57349" name="Line 7"/>
          <p:cNvSpPr>
            <a:spLocks noChangeShapeType="1"/>
          </p:cNvSpPr>
          <p:nvPr/>
        </p:nvSpPr>
        <p:spPr bwMode="auto">
          <a:xfrm>
            <a:off x="5292725" y="1484313"/>
            <a:ext cx="1727200" cy="358775"/>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78856" name="Text Box 8"/>
          <p:cNvSpPr txBox="1">
            <a:spLocks noChangeArrowheads="1"/>
          </p:cNvSpPr>
          <p:nvPr/>
        </p:nvSpPr>
        <p:spPr bwMode="auto">
          <a:xfrm>
            <a:off x="582141" y="1777719"/>
            <a:ext cx="3168650" cy="66970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Times New Roman" pitchFamily="18" charset="0"/>
                <a:cs typeface="Times New Roman" pitchFamily="18" charset="0"/>
              </a:rPr>
              <a:t>Il contribue au financement de l’activité économique </a:t>
            </a:r>
          </a:p>
        </p:txBody>
      </p:sp>
      <p:sp>
        <p:nvSpPr>
          <p:cNvPr id="78857" name="Rectangle 9"/>
          <p:cNvSpPr>
            <a:spLocks noChangeArrowheads="1"/>
          </p:cNvSpPr>
          <p:nvPr/>
        </p:nvSpPr>
        <p:spPr bwMode="auto">
          <a:xfrm>
            <a:off x="8" y="3320242"/>
            <a:ext cx="4392613" cy="203125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357" tIns="45683" rIns="91357" bIns="45683" anchor="ctr">
            <a:spAutoFit/>
          </a:bodyPr>
          <a:lstStyle/>
          <a:p>
            <a:pPr algn="just"/>
            <a:r>
              <a:rPr lang="fr-FR" dirty="0">
                <a:latin typeface="Times New Roman" pitchFamily="18" charset="0"/>
                <a:cs typeface="Times New Roman" pitchFamily="18" charset="0"/>
              </a:rPr>
              <a:t>C’est sur le marché financier  </a:t>
            </a:r>
            <a:r>
              <a:rPr lang="fr-FR" b="1" dirty="0">
                <a:latin typeface="Times New Roman" pitchFamily="18" charset="0"/>
                <a:cs typeface="Times New Roman" pitchFamily="18" charset="0"/>
              </a:rPr>
              <a:t>primaire</a:t>
            </a:r>
            <a:r>
              <a:rPr lang="fr-FR" dirty="0">
                <a:latin typeface="Times New Roman" pitchFamily="18" charset="0"/>
                <a:cs typeface="Times New Roman" pitchFamily="18" charset="0"/>
              </a:rPr>
              <a:t> que les entreprises et l’Etat trouvent directement les capitaux nécessaires pour financer leurs projets d’investissements ou pour financer le déficit public en émettant des actions ou des emprunts sous la forme d’obligations ou bons du trésor. </a:t>
            </a:r>
          </a:p>
        </p:txBody>
      </p:sp>
      <p:sp>
        <p:nvSpPr>
          <p:cNvPr id="57352" name="AutoShape 10"/>
          <p:cNvSpPr>
            <a:spLocks noChangeArrowheads="1"/>
          </p:cNvSpPr>
          <p:nvPr/>
        </p:nvSpPr>
        <p:spPr bwMode="auto">
          <a:xfrm>
            <a:off x="1691680" y="2564912"/>
            <a:ext cx="431800" cy="576263"/>
          </a:xfrm>
          <a:prstGeom prst="downArrow">
            <a:avLst>
              <a:gd name="adj1" fmla="val 50000"/>
              <a:gd name="adj2" fmla="val 33364"/>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78859" name="Text Box 11"/>
          <p:cNvSpPr txBox="1">
            <a:spLocks noChangeArrowheads="1"/>
          </p:cNvSpPr>
          <p:nvPr/>
        </p:nvSpPr>
        <p:spPr bwMode="auto">
          <a:xfrm>
            <a:off x="5404961" y="1852331"/>
            <a:ext cx="3530600" cy="6697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Times New Roman" pitchFamily="18" charset="0"/>
                <a:cs typeface="Times New Roman" pitchFamily="18" charset="0"/>
              </a:rPr>
              <a:t>Il assure la liquidité des titres financiers</a:t>
            </a:r>
          </a:p>
        </p:txBody>
      </p:sp>
      <p:sp>
        <p:nvSpPr>
          <p:cNvPr id="57354" name="AutoShape 12"/>
          <p:cNvSpPr>
            <a:spLocks noChangeArrowheads="1"/>
          </p:cNvSpPr>
          <p:nvPr/>
        </p:nvSpPr>
        <p:spPr bwMode="auto">
          <a:xfrm>
            <a:off x="6588125" y="2636837"/>
            <a:ext cx="431800" cy="576262"/>
          </a:xfrm>
          <a:prstGeom prst="downArrow">
            <a:avLst>
              <a:gd name="adj1" fmla="val 50000"/>
              <a:gd name="adj2" fmla="val 33364"/>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78861" name="Rectangle 13"/>
          <p:cNvSpPr>
            <a:spLocks noChangeArrowheads="1"/>
          </p:cNvSpPr>
          <p:nvPr/>
        </p:nvSpPr>
        <p:spPr bwMode="auto">
          <a:xfrm>
            <a:off x="5003806" y="3329255"/>
            <a:ext cx="3816350" cy="258524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357" tIns="45683" rIns="91357" bIns="45683" anchor="ctr">
            <a:spAutoFit/>
          </a:bodyPr>
          <a:lstStyle/>
          <a:p>
            <a:pPr algn="just"/>
            <a:r>
              <a:rPr lang="fr-FR" dirty="0">
                <a:latin typeface="Times New Roman" pitchFamily="18" charset="0"/>
                <a:cs typeface="Times New Roman" pitchFamily="18" charset="0"/>
              </a:rPr>
              <a:t>Cette fonction s’exerce sur le marché </a:t>
            </a:r>
            <a:r>
              <a:rPr lang="fr-FR" b="1" dirty="0">
                <a:latin typeface="Times New Roman" pitchFamily="18" charset="0"/>
                <a:cs typeface="Times New Roman" pitchFamily="18" charset="0"/>
              </a:rPr>
              <a:t>secondaire</a:t>
            </a:r>
            <a:r>
              <a:rPr lang="fr-FR" dirty="0">
                <a:latin typeface="Times New Roman" pitchFamily="18" charset="0"/>
                <a:cs typeface="Times New Roman" pitchFamily="18" charset="0"/>
              </a:rPr>
              <a:t> c'est-à-dire à  la Bourse. Le titulaire d’un titre financier (action, obligation…) peut donc à tout moment sur ce marché en cas de besoin de liquidité ou de recherche d’une plus-value vendre son titre contre de la monnaie en échange, donc obtenir de la liquidité. </a:t>
            </a:r>
          </a:p>
        </p:txBody>
      </p:sp>
      <p:sp>
        <p:nvSpPr>
          <p:cNvPr id="57356" name="Rectangle 14"/>
          <p:cNvSpPr>
            <a:spLocks noChangeArrowheads="1"/>
          </p:cNvSpPr>
          <p:nvPr/>
        </p:nvSpPr>
        <p:spPr bwMode="auto">
          <a:xfrm>
            <a:off x="250827" y="196120"/>
            <a:ext cx="4153534" cy="369257"/>
          </a:xfrm>
          <a:prstGeom prst="rect">
            <a:avLst/>
          </a:prstGeom>
          <a:noFill/>
          <a:ln w="9525">
            <a:noFill/>
            <a:miter lim="800000"/>
            <a:headEnd/>
            <a:tailEnd/>
          </a:ln>
        </p:spPr>
        <p:txBody>
          <a:bodyPr wrap="none" lIns="91357" tIns="45683" rIns="91357" bIns="45683" anchor="ctr">
            <a:spAutoFit/>
          </a:bodyPr>
          <a:lstStyle/>
          <a:p>
            <a:r>
              <a:rPr lang="fr-FR" b="1" u="sng" dirty="0" smtClean="0">
                <a:latin typeface="Verdana" pitchFamily="34" charset="0"/>
              </a:rPr>
              <a:t>2.Le </a:t>
            </a:r>
            <a:r>
              <a:rPr lang="fr-FR" b="1" u="sng" dirty="0">
                <a:latin typeface="Verdana" pitchFamily="34" charset="0"/>
              </a:rPr>
              <a:t>rôle du marché financier </a:t>
            </a:r>
            <a:r>
              <a:rPr lang="fr-FR" dirty="0">
                <a:latin typeface="Verdana"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8856"/>
                                        </p:tgtEl>
                                        <p:attrNameLst>
                                          <p:attrName>style.visibility</p:attrName>
                                        </p:attrNameLst>
                                      </p:cBhvr>
                                      <p:to>
                                        <p:strVal val="visible"/>
                                      </p:to>
                                    </p:set>
                                    <p:animEffect transition="in" filter="checkerboard(across)">
                                      <p:cBhvr>
                                        <p:cTn id="7" dur="500"/>
                                        <p:tgtEl>
                                          <p:spTgt spid="788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8857"/>
                                        </p:tgtEl>
                                        <p:attrNameLst>
                                          <p:attrName>style.visibility</p:attrName>
                                        </p:attrNameLst>
                                      </p:cBhvr>
                                      <p:to>
                                        <p:strVal val="visible"/>
                                      </p:to>
                                    </p:set>
                                    <p:animEffect transition="in" filter="checkerboard(across)">
                                      <p:cBhvr>
                                        <p:cTn id="12" dur="500"/>
                                        <p:tgtEl>
                                          <p:spTgt spid="7885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8859"/>
                                        </p:tgtEl>
                                        <p:attrNameLst>
                                          <p:attrName>style.visibility</p:attrName>
                                        </p:attrNameLst>
                                      </p:cBhvr>
                                      <p:to>
                                        <p:strVal val="visible"/>
                                      </p:to>
                                    </p:set>
                                    <p:animEffect transition="in" filter="checkerboard(across)">
                                      <p:cBhvr>
                                        <p:cTn id="17" dur="500"/>
                                        <p:tgtEl>
                                          <p:spTgt spid="7885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8861"/>
                                        </p:tgtEl>
                                        <p:attrNameLst>
                                          <p:attrName>style.visibility</p:attrName>
                                        </p:attrNameLst>
                                      </p:cBhvr>
                                      <p:to>
                                        <p:strVal val="visible"/>
                                      </p:to>
                                    </p:set>
                                    <p:animEffect transition="in" filter="checkerboard(across)">
                                      <p:cBhvr>
                                        <p:cTn id="22" dur="500"/>
                                        <p:tgtEl>
                                          <p:spTgt spid="78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6" grpId="0" animBg="1"/>
      <p:bldP spid="78857" grpId="0" animBg="1"/>
      <p:bldP spid="78859" grpId="0" animBg="1"/>
      <p:bldP spid="7886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6"/>
          <p:cNvSpPr txBox="1">
            <a:spLocks noChangeArrowheads="1"/>
          </p:cNvSpPr>
          <p:nvPr/>
        </p:nvSpPr>
        <p:spPr bwMode="auto">
          <a:xfrm>
            <a:off x="683569" y="3"/>
            <a:ext cx="3528392" cy="400035"/>
          </a:xfrm>
          <a:prstGeom prst="rect">
            <a:avLst/>
          </a:prstGeom>
          <a:noFill/>
          <a:ln w="9525">
            <a:noFill/>
            <a:miter lim="800000"/>
            <a:headEnd/>
            <a:tailEnd/>
          </a:ln>
        </p:spPr>
        <p:txBody>
          <a:bodyPr wrap="square" lIns="91357" tIns="45683" rIns="91357" bIns="45683">
            <a:spAutoFit/>
          </a:bodyPr>
          <a:lstStyle/>
          <a:p>
            <a:pPr>
              <a:spcBef>
                <a:spcPct val="50000"/>
              </a:spcBef>
            </a:pPr>
            <a:r>
              <a:rPr lang="fr-FR" sz="2000" dirty="0" smtClean="0">
                <a:latin typeface="Times New Roman" pitchFamily="18" charset="0"/>
                <a:cs typeface="Times New Roman" pitchFamily="18" charset="0"/>
              </a:rPr>
              <a:t>b) La </a:t>
            </a:r>
            <a:r>
              <a:rPr lang="fr-FR" sz="2000" dirty="0">
                <a:latin typeface="Times New Roman" pitchFamily="18" charset="0"/>
                <a:cs typeface="Times New Roman" pitchFamily="18" charset="0"/>
              </a:rPr>
              <a:t>globalisation financière</a:t>
            </a:r>
          </a:p>
        </p:txBody>
      </p:sp>
      <p:sp>
        <p:nvSpPr>
          <p:cNvPr id="58373" name="Rectangle 7"/>
          <p:cNvSpPr>
            <a:spLocks noChangeArrowheads="1"/>
          </p:cNvSpPr>
          <p:nvPr/>
        </p:nvSpPr>
        <p:spPr bwMode="auto">
          <a:xfrm>
            <a:off x="0" y="548684"/>
            <a:ext cx="4536504" cy="1077143"/>
          </a:xfrm>
          <a:prstGeom prst="rect">
            <a:avLst/>
          </a:prstGeom>
          <a:noFill/>
          <a:ln w="9525">
            <a:noFill/>
            <a:miter lim="800000"/>
            <a:headEnd/>
            <a:tailEnd/>
          </a:ln>
        </p:spPr>
        <p:txBody>
          <a:bodyPr wrap="square" lIns="91357" tIns="45683" rIns="91357" bIns="45683">
            <a:spAutoFit/>
          </a:bodyPr>
          <a:lstStyle/>
          <a:p>
            <a:r>
              <a:rPr lang="fr-FR" sz="1600" dirty="0">
                <a:latin typeface="Times New Roman" pitchFamily="18" charset="0"/>
                <a:cs typeface="Times New Roman" pitchFamily="18" charset="0"/>
              </a:rPr>
              <a:t>Avec la mondialisation de l’économie, la finance s’est mondialisée depuis la fin des années 80. </a:t>
            </a:r>
          </a:p>
          <a:p>
            <a:r>
              <a:rPr lang="fr-FR" sz="1600" dirty="0">
                <a:latin typeface="Times New Roman" pitchFamily="18" charset="0"/>
                <a:cs typeface="Times New Roman" pitchFamily="18" charset="0"/>
              </a:rPr>
              <a:t>Comment s’est fait ce passage, et quels en sont les effets ? </a:t>
            </a:r>
          </a:p>
        </p:txBody>
      </p:sp>
      <p:pic>
        <p:nvPicPr>
          <p:cNvPr id="79880" name="Picture 8"/>
          <p:cNvPicPr>
            <a:picLocks noChangeAspect="1" noChangeArrowheads="1"/>
          </p:cNvPicPr>
          <p:nvPr/>
        </p:nvPicPr>
        <p:blipFill>
          <a:blip r:embed="rId2" cstate="print"/>
          <a:srcRect l="226" b="4720"/>
          <a:stretch>
            <a:fillRect/>
          </a:stretch>
        </p:blipFill>
        <p:spPr bwMode="auto">
          <a:xfrm>
            <a:off x="4499992" y="620689"/>
            <a:ext cx="1925482" cy="1800200"/>
          </a:xfrm>
          <a:prstGeom prst="rect">
            <a:avLst/>
          </a:prstGeom>
          <a:noFill/>
          <a:ln w="9525">
            <a:noFill/>
            <a:miter lim="800000"/>
            <a:headEnd/>
            <a:tailEnd/>
          </a:ln>
        </p:spPr>
      </p:pic>
      <p:pic>
        <p:nvPicPr>
          <p:cNvPr id="7" name="Picture 2" descr="http://www.icone-gif.com/gif/monnaie/billets/tresor_billet35.gif"/>
          <p:cNvPicPr>
            <a:picLocks noChangeAspect="1" noChangeArrowheads="1" noCrop="1"/>
          </p:cNvPicPr>
          <p:nvPr/>
        </p:nvPicPr>
        <p:blipFill>
          <a:blip r:embed="rId3" cstate="print"/>
          <a:srcRect/>
          <a:stretch>
            <a:fillRect/>
          </a:stretch>
        </p:blipFill>
        <p:spPr bwMode="auto">
          <a:xfrm>
            <a:off x="5076063" y="0"/>
            <a:ext cx="1152128" cy="1341890"/>
          </a:xfrm>
          <a:prstGeom prst="rect">
            <a:avLst/>
          </a:prstGeom>
          <a:noFill/>
        </p:spPr>
      </p:pic>
      <p:pic>
        <p:nvPicPr>
          <p:cNvPr id="6" name="Picture 7" descr="Sans titre6"/>
          <p:cNvPicPr>
            <a:picLocks noChangeAspect="1" noChangeArrowheads="1"/>
          </p:cNvPicPr>
          <p:nvPr/>
        </p:nvPicPr>
        <p:blipFill>
          <a:blip r:embed="rId4" cstate="print"/>
          <a:srcRect t="18279" r="2400" b="38820"/>
          <a:stretch>
            <a:fillRect/>
          </a:stretch>
        </p:blipFill>
        <p:spPr bwMode="auto">
          <a:xfrm>
            <a:off x="1402138" y="5264938"/>
            <a:ext cx="5715000" cy="1484313"/>
          </a:xfrm>
          <a:prstGeom prst="rect">
            <a:avLst/>
          </a:prstGeom>
          <a:noFill/>
          <a:ln w="9525">
            <a:solidFill>
              <a:srgbClr val="000000"/>
            </a:solidFill>
            <a:prstDash val="dashDot"/>
            <a:miter lim="800000"/>
            <a:headEnd/>
            <a:tailEnd/>
          </a:ln>
        </p:spPr>
      </p:pic>
      <p:pic>
        <p:nvPicPr>
          <p:cNvPr id="8" name="Picture 13" descr="MCj02801280000[1]"/>
          <p:cNvPicPr>
            <a:picLocks noChangeAspect="1" noChangeArrowheads="1"/>
          </p:cNvPicPr>
          <p:nvPr/>
        </p:nvPicPr>
        <p:blipFill>
          <a:blip r:embed="rId5" cstate="print"/>
          <a:srcRect/>
          <a:stretch>
            <a:fillRect/>
          </a:stretch>
        </p:blipFill>
        <p:spPr bwMode="auto">
          <a:xfrm>
            <a:off x="1329109" y="3752042"/>
            <a:ext cx="585788" cy="766762"/>
          </a:xfrm>
          <a:prstGeom prst="rect">
            <a:avLst/>
          </a:prstGeom>
          <a:noFill/>
          <a:ln w="9525">
            <a:noFill/>
            <a:miter lim="800000"/>
            <a:headEnd/>
            <a:tailEnd/>
          </a:ln>
        </p:spPr>
      </p:pic>
      <p:sp>
        <p:nvSpPr>
          <p:cNvPr id="9" name="Text Box 30"/>
          <p:cNvSpPr txBox="1">
            <a:spLocks noChangeArrowheads="1"/>
          </p:cNvSpPr>
          <p:nvPr/>
        </p:nvSpPr>
        <p:spPr bwMode="auto">
          <a:xfrm>
            <a:off x="611567" y="3175785"/>
            <a:ext cx="1712913" cy="500904"/>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115060" tIns="57530" rIns="115060" bIns="57530">
            <a:spAutoFit/>
          </a:bodyPr>
          <a:lstStyle/>
          <a:p>
            <a:r>
              <a:rPr lang="fr-FR" sz="2500" dirty="0">
                <a:solidFill>
                  <a:srgbClr val="000000"/>
                </a:solidFill>
                <a:latin typeface="Times New Roman" pitchFamily="18" charset="0"/>
                <a:ea typeface="Times New Roman" pitchFamily="18" charset="0"/>
                <a:cs typeface="Times New Roman" pitchFamily="18" charset="0"/>
              </a:rPr>
              <a:t>BANQUE</a:t>
            </a:r>
            <a:endParaRPr lang="fr-FR" dirty="0">
              <a:latin typeface="Times New Roman" pitchFamily="18" charset="0"/>
              <a:ea typeface="Times New Roman" pitchFamily="18" charset="0"/>
              <a:cs typeface="Times New Roman" pitchFamily="18" charset="0"/>
            </a:endParaRPr>
          </a:p>
        </p:txBody>
      </p:sp>
      <p:sp>
        <p:nvSpPr>
          <p:cNvPr id="11" name="Text Box 16"/>
          <p:cNvSpPr txBox="1">
            <a:spLocks noChangeArrowheads="1"/>
          </p:cNvSpPr>
          <p:nvPr/>
        </p:nvSpPr>
        <p:spPr bwMode="auto">
          <a:xfrm>
            <a:off x="465311" y="3752364"/>
            <a:ext cx="798513" cy="576262"/>
          </a:xfrm>
          <a:prstGeom prst="rect">
            <a:avLst/>
          </a:prstGeom>
          <a:noFill/>
          <a:ln w="9525">
            <a:noFill/>
            <a:miter lim="800000"/>
            <a:headEnd/>
            <a:tailEnd/>
          </a:ln>
        </p:spPr>
        <p:txBody>
          <a:bodyPr lIns="91357" tIns="45683" rIns="91357" bIns="45683"/>
          <a:lstStyle/>
          <a:p>
            <a:endParaRPr lang="fr-FR" sz="1300" b="1" dirty="0">
              <a:latin typeface="Arial" charset="0"/>
              <a:cs typeface="Times New Roman" pitchFamily="18" charset="0"/>
            </a:endParaRPr>
          </a:p>
          <a:p>
            <a:pPr eaLnBrk="0" hangingPunct="0"/>
            <a:r>
              <a:rPr lang="fr-FR" sz="1300" b="1" dirty="0">
                <a:latin typeface="Arial" charset="0"/>
                <a:cs typeface="Times New Roman" pitchFamily="18" charset="0"/>
              </a:rPr>
              <a:t>CREDIT </a:t>
            </a:r>
            <a:endParaRPr lang="fr-FR" b="1" dirty="0">
              <a:latin typeface="Arial" charset="0"/>
            </a:endParaRPr>
          </a:p>
        </p:txBody>
      </p:sp>
      <p:sp>
        <p:nvSpPr>
          <p:cNvPr id="12" name="ZoneTexte 11"/>
          <p:cNvSpPr txBox="1"/>
          <p:nvPr/>
        </p:nvSpPr>
        <p:spPr>
          <a:xfrm>
            <a:off x="1473423" y="6416668"/>
            <a:ext cx="1656184" cy="383741"/>
          </a:xfrm>
          <a:prstGeom prst="rect">
            <a:avLst/>
          </a:prstGeom>
          <a:noFill/>
        </p:spPr>
        <p:txBody>
          <a:bodyPr wrap="square" lIns="91409" tIns="45705" rIns="91409" bIns="45705" rtlCol="0">
            <a:spAutoFit/>
          </a:bodyPr>
          <a:lstStyle/>
          <a:p>
            <a:r>
              <a:rPr lang="fr-FR" b="1" dirty="0" smtClean="0"/>
              <a:t>Production </a:t>
            </a:r>
            <a:endParaRPr lang="fr-FR" b="1" dirty="0"/>
          </a:p>
        </p:txBody>
      </p:sp>
      <p:sp>
        <p:nvSpPr>
          <p:cNvPr id="13" name="ZoneTexte 12"/>
          <p:cNvSpPr txBox="1"/>
          <p:nvPr/>
        </p:nvSpPr>
        <p:spPr>
          <a:xfrm>
            <a:off x="3201615" y="6488676"/>
            <a:ext cx="1656184" cy="383741"/>
          </a:xfrm>
          <a:prstGeom prst="rect">
            <a:avLst/>
          </a:prstGeom>
          <a:noFill/>
        </p:spPr>
        <p:txBody>
          <a:bodyPr wrap="square" lIns="91409" tIns="45705" rIns="91409" bIns="45705" rtlCol="0">
            <a:spAutoFit/>
          </a:bodyPr>
          <a:lstStyle/>
          <a:p>
            <a:r>
              <a:rPr lang="fr-FR" b="1" dirty="0" smtClean="0"/>
              <a:t>Répartition </a:t>
            </a:r>
            <a:endParaRPr lang="fr-FR" b="1" dirty="0"/>
          </a:p>
        </p:txBody>
      </p:sp>
      <p:sp>
        <p:nvSpPr>
          <p:cNvPr id="14" name="ZoneTexte 13"/>
          <p:cNvSpPr txBox="1"/>
          <p:nvPr/>
        </p:nvSpPr>
        <p:spPr>
          <a:xfrm>
            <a:off x="5217843" y="6488676"/>
            <a:ext cx="1800200" cy="383741"/>
          </a:xfrm>
          <a:prstGeom prst="rect">
            <a:avLst/>
          </a:prstGeom>
          <a:noFill/>
        </p:spPr>
        <p:txBody>
          <a:bodyPr wrap="square" lIns="91409" tIns="45705" rIns="91409" bIns="45705" rtlCol="0">
            <a:spAutoFit/>
          </a:bodyPr>
          <a:lstStyle/>
          <a:p>
            <a:r>
              <a:rPr lang="fr-FR" b="1" dirty="0" smtClean="0"/>
              <a:t>Consommation </a:t>
            </a:r>
            <a:endParaRPr lang="fr-FR" b="1" dirty="0"/>
          </a:p>
        </p:txBody>
      </p:sp>
      <p:sp>
        <p:nvSpPr>
          <p:cNvPr id="15" name="Rectangle 14"/>
          <p:cNvSpPr/>
          <p:nvPr/>
        </p:nvSpPr>
        <p:spPr>
          <a:xfrm>
            <a:off x="4" y="1628804"/>
            <a:ext cx="4497964" cy="369302"/>
          </a:xfrm>
          <a:prstGeom prst="rect">
            <a:avLst/>
          </a:prstGeom>
        </p:spPr>
        <p:txBody>
          <a:bodyPr wrap="none" lIns="91409" tIns="45705" rIns="91409" bIns="45705">
            <a:spAutoFit/>
          </a:bodyPr>
          <a:lstStyle/>
          <a:p>
            <a:pPr marL="341177" indent="-341177" algn="ctr"/>
            <a:r>
              <a:rPr lang="fr-FR" b="1" u="sng" dirty="0" smtClean="0">
                <a:latin typeface="Times New Roman" pitchFamily="18" charset="0"/>
                <a:cs typeface="Times New Roman" pitchFamily="18" charset="0"/>
              </a:rPr>
              <a:t>1.Le processus de la globalisation financière</a:t>
            </a:r>
            <a:endParaRPr lang="fr-FR" b="1" u="sng" dirty="0">
              <a:latin typeface="Times New Roman" pitchFamily="18" charset="0"/>
              <a:cs typeface="Times New Roman" pitchFamily="18" charset="0"/>
            </a:endParaRPr>
          </a:p>
        </p:txBody>
      </p:sp>
      <p:sp>
        <p:nvSpPr>
          <p:cNvPr id="16" name="Rectangle 15"/>
          <p:cNvSpPr/>
          <p:nvPr/>
        </p:nvSpPr>
        <p:spPr>
          <a:xfrm>
            <a:off x="395542" y="2276872"/>
            <a:ext cx="4572001" cy="669752"/>
          </a:xfrm>
          <a:prstGeom prst="rect">
            <a:avLst/>
          </a:prstGeom>
        </p:spPr>
        <p:txBody>
          <a:bodyPr lIns="91409" tIns="45705" rIns="91409" bIns="45705">
            <a:spAutoFit/>
          </a:bodyPr>
          <a:lstStyle/>
          <a:p>
            <a:pPr marL="341177" indent="-341177" algn="ctr">
              <a:buFont typeface="Wingdings" pitchFamily="2" charset="2"/>
              <a:buChar char="Ø"/>
            </a:pPr>
            <a:r>
              <a:rPr lang="fr-FR" b="1" u="sng" dirty="0" smtClean="0">
                <a:latin typeface="Times New Roman" pitchFamily="18" charset="0"/>
                <a:cs typeface="Times New Roman" pitchFamily="18" charset="0"/>
              </a:rPr>
              <a:t>Une économie d’endettement jusqu’à la fin des années 80 :</a:t>
            </a:r>
            <a:endParaRPr lang="fr-FR" b="1" u="sng" dirty="0">
              <a:latin typeface="Times New Roman" pitchFamily="18" charset="0"/>
              <a:cs typeface="Times New Roman" pitchFamily="18" charset="0"/>
            </a:endParaRPr>
          </a:p>
        </p:txBody>
      </p:sp>
      <p:sp>
        <p:nvSpPr>
          <p:cNvPr id="17" name="ZoneTexte 16"/>
          <p:cNvSpPr txBox="1"/>
          <p:nvPr/>
        </p:nvSpPr>
        <p:spPr>
          <a:xfrm>
            <a:off x="2571736" y="3500446"/>
            <a:ext cx="3286148" cy="383741"/>
          </a:xfrm>
          <a:prstGeom prst="rect">
            <a:avLst/>
          </a:prstGeom>
          <a:noFill/>
        </p:spPr>
        <p:txBody>
          <a:bodyPr wrap="square" lIns="91409" tIns="45705" rIns="91409" bIns="45705" rtlCol="0">
            <a:spAutoFit/>
          </a:bodyPr>
          <a:lstStyle/>
          <a:p>
            <a:r>
              <a:rPr lang="fr-FR" b="1" dirty="0" smtClean="0">
                <a:latin typeface="Times New Roman" pitchFamily="18" charset="0"/>
                <a:cs typeface="Times New Roman" pitchFamily="18" charset="0"/>
              </a:rPr>
              <a:t>Finance indirecte</a:t>
            </a:r>
            <a:endParaRPr lang="fr-FR" b="1" dirty="0">
              <a:latin typeface="Times New Roman" pitchFamily="18" charset="0"/>
              <a:cs typeface="Times New Roman" pitchFamily="18" charset="0"/>
            </a:endParaRPr>
          </a:p>
        </p:txBody>
      </p:sp>
      <p:pic>
        <p:nvPicPr>
          <p:cNvPr id="18" name="Picture 2" descr="http://www.icone-gif.com/gif/monnaie/billets/tresor_billet35.gif"/>
          <p:cNvPicPr>
            <a:picLocks noChangeAspect="1" noChangeArrowheads="1" noCrop="1"/>
          </p:cNvPicPr>
          <p:nvPr/>
        </p:nvPicPr>
        <p:blipFill>
          <a:blip r:embed="rId3" cstate="print"/>
          <a:srcRect/>
          <a:stretch>
            <a:fillRect/>
          </a:stretch>
        </p:blipFill>
        <p:spPr bwMode="auto">
          <a:xfrm rot="10800000">
            <a:off x="1357297" y="4000504"/>
            <a:ext cx="1152128" cy="1341890"/>
          </a:xfrm>
          <a:prstGeom prst="rect">
            <a:avLst/>
          </a:prstGeom>
          <a:noFill/>
        </p:spPr>
      </p:pic>
      <p:pic>
        <p:nvPicPr>
          <p:cNvPr id="91138" name="Picture 2" descr="Afficher l'image d'origine"/>
          <p:cNvPicPr>
            <a:picLocks noChangeAspect="1" noChangeArrowheads="1"/>
          </p:cNvPicPr>
          <p:nvPr/>
        </p:nvPicPr>
        <p:blipFill>
          <a:blip r:embed="rId6" cstate="print"/>
          <a:srcRect/>
          <a:stretch>
            <a:fillRect/>
          </a:stretch>
        </p:blipFill>
        <p:spPr bwMode="auto">
          <a:xfrm>
            <a:off x="6357957" y="4"/>
            <a:ext cx="2786050" cy="15682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9880"/>
                                        </p:tgtEl>
                                        <p:attrNameLst>
                                          <p:attrName>style.visibility</p:attrName>
                                        </p:attrNameLst>
                                      </p:cBhvr>
                                      <p:to>
                                        <p:strVal val="visible"/>
                                      </p:to>
                                    </p:set>
                                    <p:animEffect transition="in" filter="checkerboard(across)">
                                      <p:cBhvr>
                                        <p:cTn id="7" dur="500"/>
                                        <p:tgtEl>
                                          <p:spTgt spid="798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amond(in)">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ChangeArrowheads="1"/>
          </p:cNvSpPr>
          <p:nvPr/>
        </p:nvSpPr>
        <p:spPr bwMode="auto">
          <a:xfrm>
            <a:off x="179395" y="476677"/>
            <a:ext cx="8964612" cy="5016683"/>
          </a:xfrm>
          <a:prstGeom prst="rect">
            <a:avLst/>
          </a:prstGeom>
          <a:noFill/>
          <a:ln w="9525">
            <a:noFill/>
            <a:miter lim="800000"/>
            <a:headEnd/>
            <a:tailEnd/>
          </a:ln>
        </p:spPr>
        <p:txBody>
          <a:bodyPr lIns="91357" tIns="45683" rIns="91357" bIns="45683" anchor="ctr">
            <a:spAutoFit/>
          </a:bodyPr>
          <a:lstStyle/>
          <a:p>
            <a:pPr marL="341177" indent="-341177" algn="ctr"/>
            <a:endParaRPr lang="fr-FR" sz="2000" dirty="0">
              <a:latin typeface="Times New Roman" pitchFamily="18" charset="0"/>
              <a:cs typeface="Times New Roman" pitchFamily="18" charset="0"/>
            </a:endParaRPr>
          </a:p>
          <a:p>
            <a:pPr marL="341177" indent="-341177" algn="ctr"/>
            <a:endParaRPr lang="fr-FR" sz="2000" dirty="0">
              <a:latin typeface="Times New Roman" pitchFamily="18" charset="0"/>
              <a:cs typeface="Times New Roman" pitchFamily="18" charset="0"/>
            </a:endParaRPr>
          </a:p>
          <a:p>
            <a:pPr marL="341177" indent="-341177"/>
            <a:r>
              <a:rPr lang="fr-FR" sz="2000" dirty="0">
                <a:latin typeface="Times New Roman" pitchFamily="18" charset="0"/>
                <a:cs typeface="Times New Roman" pitchFamily="18" charset="0"/>
              </a:rPr>
              <a:t>On parle d’économie d’endettement car l’économie était </a:t>
            </a:r>
            <a:r>
              <a:rPr lang="fr-FR" sz="2000" dirty="0">
                <a:solidFill>
                  <a:srgbClr val="FF0000"/>
                </a:solidFill>
                <a:latin typeface="Times New Roman" pitchFamily="18" charset="0"/>
                <a:cs typeface="Times New Roman" pitchFamily="18" charset="0"/>
              </a:rPr>
              <a:t>financée par le système bancaire</a:t>
            </a:r>
            <a:r>
              <a:rPr lang="fr-FR" sz="2000" dirty="0">
                <a:latin typeface="Times New Roman" pitchFamily="18" charset="0"/>
                <a:cs typeface="Times New Roman" pitchFamily="18" charset="0"/>
              </a:rPr>
              <a:t>. Les banques assuraient le financement des activités des agents économiques.</a:t>
            </a:r>
          </a:p>
          <a:p>
            <a:pPr marL="341177" indent="-341177"/>
            <a:endParaRPr lang="fr-FR" sz="2000" dirty="0">
              <a:latin typeface="Times New Roman" pitchFamily="18" charset="0"/>
              <a:cs typeface="Times New Roman" pitchFamily="18" charset="0"/>
            </a:endParaRPr>
          </a:p>
          <a:p>
            <a:pPr marL="341177" indent="-341177"/>
            <a:r>
              <a:rPr lang="fr-FR" sz="2000" dirty="0">
                <a:latin typeface="Times New Roman" pitchFamily="18" charset="0"/>
                <a:cs typeface="Times New Roman" pitchFamily="18" charset="0"/>
              </a:rPr>
              <a:t>Cette économie était caractérisée par :</a:t>
            </a:r>
          </a:p>
          <a:p>
            <a:pPr marL="341177" indent="-341177"/>
            <a:endParaRPr lang="fr-FR" sz="2000" dirty="0">
              <a:latin typeface="Times New Roman" pitchFamily="18" charset="0"/>
              <a:cs typeface="Times New Roman" pitchFamily="18" charset="0"/>
            </a:endParaRPr>
          </a:p>
          <a:p>
            <a:pPr marL="341177" indent="-341177"/>
            <a:r>
              <a:rPr lang="fr-FR" sz="2000" dirty="0">
                <a:latin typeface="Times New Roman" pitchFamily="18" charset="0"/>
                <a:cs typeface="Times New Roman" pitchFamily="18" charset="0"/>
              </a:rPr>
              <a:t>Un </a:t>
            </a:r>
            <a:r>
              <a:rPr lang="fr-FR" sz="2000" b="1" dirty="0">
                <a:latin typeface="Times New Roman" pitchFamily="18" charset="0"/>
                <a:cs typeface="Times New Roman" pitchFamily="18" charset="0"/>
              </a:rPr>
              <a:t>autofinancement </a:t>
            </a:r>
            <a:r>
              <a:rPr lang="fr-FR" sz="2000" dirty="0">
                <a:latin typeface="Times New Roman" pitchFamily="18" charset="0"/>
                <a:cs typeface="Times New Roman" pitchFamily="18" charset="0"/>
              </a:rPr>
              <a:t>faible des entreprises, ce qui les obligeait à recourir au crédit pour financer leurs investissements.</a:t>
            </a:r>
          </a:p>
          <a:p>
            <a:pPr marL="341177" indent="-341177"/>
            <a:r>
              <a:rPr lang="fr-FR" sz="2000" dirty="0">
                <a:latin typeface="Times New Roman" pitchFamily="18" charset="0"/>
                <a:cs typeface="Times New Roman" pitchFamily="18" charset="0"/>
              </a:rPr>
              <a:t>Le financement se faisait principalement par le </a:t>
            </a:r>
            <a:r>
              <a:rPr lang="fr-FR" sz="2000" b="1" dirty="0">
                <a:latin typeface="Times New Roman" pitchFamily="18" charset="0"/>
                <a:cs typeface="Times New Roman" pitchFamily="18" charset="0"/>
              </a:rPr>
              <a:t>crédit</a:t>
            </a:r>
            <a:r>
              <a:rPr lang="fr-FR" sz="2000" dirty="0">
                <a:latin typeface="Times New Roman" pitchFamily="18" charset="0"/>
                <a:cs typeface="Times New Roman" pitchFamily="18" charset="0"/>
              </a:rPr>
              <a:t> donc par la création de monnaie avec de gros risques inflationnistes.</a:t>
            </a:r>
          </a:p>
          <a:p>
            <a:pPr marL="341177" indent="-341177"/>
            <a:r>
              <a:rPr lang="fr-FR" sz="2000" dirty="0">
                <a:latin typeface="Times New Roman" pitchFamily="18" charset="0"/>
                <a:cs typeface="Times New Roman" pitchFamily="18" charset="0"/>
              </a:rPr>
              <a:t>Ce type de financement était sous le contrôle de la Banque de France, qui pouvait agir sur la quantité de monnaie.</a:t>
            </a:r>
          </a:p>
          <a:p>
            <a:pPr marL="341177" indent="-341177"/>
            <a:r>
              <a:rPr lang="fr-FR" sz="2000" dirty="0">
                <a:latin typeface="Times New Roman" pitchFamily="18" charset="0"/>
                <a:cs typeface="Times New Roman" pitchFamily="18" charset="0"/>
              </a:rPr>
              <a:t>Déficits budgétaires des </a:t>
            </a:r>
            <a:r>
              <a:rPr lang="fr-FR" sz="2000" dirty="0" smtClean="0">
                <a:latin typeface="Times New Roman" pitchFamily="18" charset="0"/>
                <a:cs typeface="Times New Roman" pitchFamily="18" charset="0"/>
              </a:rPr>
              <a:t>Etats étaient </a:t>
            </a:r>
            <a:r>
              <a:rPr lang="fr-FR" sz="2000" dirty="0">
                <a:latin typeface="Times New Roman" pitchFamily="18" charset="0"/>
                <a:cs typeface="Times New Roman" pitchFamily="18" charset="0"/>
              </a:rPr>
              <a:t>récurrents </a:t>
            </a:r>
            <a:r>
              <a:rPr lang="fr-FR" sz="2000" dirty="0" smtClean="0">
                <a:latin typeface="Times New Roman" pitchFamily="18" charset="0"/>
                <a:cs typeface="Times New Roman" pitchFamily="18" charset="0"/>
              </a:rPr>
              <a:t> donc=&gt; </a:t>
            </a:r>
            <a:r>
              <a:rPr lang="fr-FR" sz="2000" b="1" dirty="0" err="1">
                <a:latin typeface="Times New Roman" pitchFamily="18" charset="0"/>
                <a:cs typeface="Times New Roman" pitchFamily="18" charset="0"/>
              </a:rPr>
              <a:t>tjs</a:t>
            </a:r>
            <a:r>
              <a:rPr lang="fr-FR" sz="2000" b="1" dirty="0">
                <a:latin typeface="Times New Roman" pitchFamily="18" charset="0"/>
                <a:cs typeface="Times New Roman" pitchFamily="18" charset="0"/>
              </a:rPr>
              <a:t> + de crédit =&gt; inflation et taux d’intérêt élevés.</a:t>
            </a:r>
          </a:p>
        </p:txBody>
      </p:sp>
      <p:sp>
        <p:nvSpPr>
          <p:cNvPr id="59395" name="Rectangle 5"/>
          <p:cNvSpPr>
            <a:spLocks noChangeArrowheads="1"/>
          </p:cNvSpPr>
          <p:nvPr/>
        </p:nvSpPr>
        <p:spPr bwMode="auto">
          <a:xfrm>
            <a:off x="250833" y="2924948"/>
            <a:ext cx="8893175" cy="2881312"/>
          </a:xfrm>
          <a:prstGeom prst="rect">
            <a:avLst/>
          </a:prstGeom>
          <a:noFill/>
          <a:ln w="28575">
            <a:solidFill>
              <a:schemeClr val="accent1"/>
            </a:solidFill>
            <a:miter lim="800000"/>
            <a:headEnd/>
            <a:tailEnd/>
          </a:ln>
        </p:spPr>
        <p:txBody>
          <a:bodyPr wrap="none" lIns="91405" tIns="45702" rIns="91405" bIns="45702" anchor="ctr"/>
          <a:lstStyle/>
          <a:p>
            <a:endParaRPr lang="fr-FR" b="1" dirty="0"/>
          </a:p>
        </p:txBody>
      </p:sp>
      <p:sp>
        <p:nvSpPr>
          <p:cNvPr id="84998" name="AutoShape 6"/>
          <p:cNvSpPr>
            <a:spLocks noChangeArrowheads="1"/>
          </p:cNvSpPr>
          <p:nvPr/>
        </p:nvSpPr>
        <p:spPr bwMode="auto">
          <a:xfrm>
            <a:off x="3707908" y="5517232"/>
            <a:ext cx="357187" cy="692150"/>
          </a:xfrm>
          <a:prstGeom prst="downArrow">
            <a:avLst>
              <a:gd name="adj1" fmla="val 50000"/>
              <a:gd name="adj2" fmla="val 48445"/>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84999" name="Text Box 7"/>
          <p:cNvSpPr txBox="1">
            <a:spLocks noChangeArrowheads="1"/>
          </p:cNvSpPr>
          <p:nvPr/>
        </p:nvSpPr>
        <p:spPr bwMode="auto">
          <a:xfrm>
            <a:off x="4211966" y="6093304"/>
            <a:ext cx="2017713" cy="383699"/>
          </a:xfrm>
          <a:prstGeom prst="rect">
            <a:avLst/>
          </a:prstGeom>
          <a:noFill/>
          <a:ln w="9525">
            <a:noFill/>
            <a:miter lim="800000"/>
            <a:headEnd/>
            <a:tailEnd/>
          </a:ln>
        </p:spPr>
        <p:txBody>
          <a:bodyPr lIns="91357" tIns="45683" rIns="91357" bIns="45683">
            <a:spAutoFit/>
          </a:bodyPr>
          <a:lstStyle/>
          <a:p>
            <a:pPr>
              <a:spcBef>
                <a:spcPct val="50000"/>
              </a:spcBef>
            </a:pPr>
            <a:r>
              <a:rPr lang="fr-FR" dirty="0">
                <a:latin typeface="Verdana" pitchFamily="34" charset="0"/>
              </a:rPr>
              <a:t>Donc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4996">
                                            <p:txEl>
                                              <p:pRg st="2" end="2"/>
                                            </p:txEl>
                                          </p:spTgt>
                                        </p:tgtEl>
                                        <p:attrNameLst>
                                          <p:attrName>style.visibility</p:attrName>
                                        </p:attrNameLst>
                                      </p:cBhvr>
                                      <p:to>
                                        <p:strVal val="visible"/>
                                      </p:to>
                                    </p:set>
                                    <p:animEffect transition="in" filter="checkerboard(across)">
                                      <p:cBhvr>
                                        <p:cTn id="7" dur="500"/>
                                        <p:tgtEl>
                                          <p:spTgt spid="8499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4996">
                                            <p:txEl>
                                              <p:pRg st="6" end="6"/>
                                            </p:txEl>
                                          </p:spTgt>
                                        </p:tgtEl>
                                        <p:attrNameLst>
                                          <p:attrName>style.visibility</p:attrName>
                                        </p:attrNameLst>
                                      </p:cBhvr>
                                      <p:to>
                                        <p:strVal val="visible"/>
                                      </p:to>
                                    </p:set>
                                    <p:animEffect transition="in" filter="checkerboard(across)">
                                      <p:cBhvr>
                                        <p:cTn id="12" dur="500"/>
                                        <p:tgtEl>
                                          <p:spTgt spid="8499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4996">
                                            <p:txEl>
                                              <p:pRg st="7" end="7"/>
                                            </p:txEl>
                                          </p:spTgt>
                                        </p:tgtEl>
                                        <p:attrNameLst>
                                          <p:attrName>style.visibility</p:attrName>
                                        </p:attrNameLst>
                                      </p:cBhvr>
                                      <p:to>
                                        <p:strVal val="visible"/>
                                      </p:to>
                                    </p:set>
                                    <p:animEffect transition="in" filter="checkerboard(across)">
                                      <p:cBhvr>
                                        <p:cTn id="17" dur="500"/>
                                        <p:tgtEl>
                                          <p:spTgt spid="84996">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4996">
                                            <p:txEl>
                                              <p:pRg st="8" end="8"/>
                                            </p:txEl>
                                          </p:spTgt>
                                        </p:tgtEl>
                                        <p:attrNameLst>
                                          <p:attrName>style.visibility</p:attrName>
                                        </p:attrNameLst>
                                      </p:cBhvr>
                                      <p:to>
                                        <p:strVal val="visible"/>
                                      </p:to>
                                    </p:set>
                                    <p:animEffect transition="in" filter="checkerboard(across)">
                                      <p:cBhvr>
                                        <p:cTn id="22" dur="500"/>
                                        <p:tgtEl>
                                          <p:spTgt spid="84996">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4996">
                                            <p:txEl>
                                              <p:pRg st="9" end="9"/>
                                            </p:txEl>
                                          </p:spTgt>
                                        </p:tgtEl>
                                        <p:attrNameLst>
                                          <p:attrName>style.visibility</p:attrName>
                                        </p:attrNameLst>
                                      </p:cBhvr>
                                      <p:to>
                                        <p:strVal val="visible"/>
                                      </p:to>
                                    </p:set>
                                    <p:animEffect transition="in" filter="checkerboard(across)">
                                      <p:cBhvr>
                                        <p:cTn id="27" dur="500"/>
                                        <p:tgtEl>
                                          <p:spTgt spid="84996">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4999"/>
                                        </p:tgtEl>
                                        <p:attrNameLst>
                                          <p:attrName>style.visibility</p:attrName>
                                        </p:attrNameLst>
                                      </p:cBhvr>
                                      <p:to>
                                        <p:strVal val="visible"/>
                                      </p:to>
                                    </p:set>
                                    <p:animEffect transition="in" filter="checkerboard(across)">
                                      <p:cBhvr>
                                        <p:cTn id="32" dur="500"/>
                                        <p:tgtEl>
                                          <p:spTgt spid="84999"/>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84998"/>
                                        </p:tgtEl>
                                        <p:attrNameLst>
                                          <p:attrName>style.visibility</p:attrName>
                                        </p:attrNameLst>
                                      </p:cBhvr>
                                      <p:to>
                                        <p:strVal val="visible"/>
                                      </p:to>
                                    </p:set>
                                    <p:animEffect transition="in" filter="checkerboard(across)">
                                      <p:cBhvr>
                                        <p:cTn id="35"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499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21352" y="-285776"/>
            <a:ext cx="9165290" cy="1015588"/>
          </a:xfrm>
          <a:prstGeom prst="rect">
            <a:avLst/>
          </a:prstGeom>
          <a:noFill/>
          <a:ln w="9525">
            <a:noFill/>
            <a:miter lim="800000"/>
            <a:headEnd/>
            <a:tailEnd/>
          </a:ln>
        </p:spPr>
        <p:txBody>
          <a:bodyPr wrap="none" lIns="91357" tIns="45683" rIns="91357" bIns="45683" anchor="ctr">
            <a:spAutoFit/>
          </a:bodyPr>
          <a:lstStyle/>
          <a:p>
            <a:pPr algn="ctr"/>
            <a:endParaRPr lang="fr-FR" sz="2000" dirty="0">
              <a:latin typeface="Times New Roman" pitchFamily="18" charset="0"/>
              <a:cs typeface="Times New Roman" pitchFamily="18" charset="0"/>
            </a:endParaRPr>
          </a:p>
          <a:p>
            <a:pPr algn="ctr"/>
            <a:r>
              <a:rPr lang="fr-FR" sz="2000" b="1" u="sng" dirty="0">
                <a:latin typeface="Times New Roman" pitchFamily="18" charset="0"/>
                <a:cs typeface="Times New Roman" pitchFamily="18" charset="0"/>
              </a:rPr>
              <a:t>2. Depuis la fin des années 80 : essor du marché financier : globalisation financière</a:t>
            </a:r>
            <a:endParaRPr lang="fr-FR" sz="2000" dirty="0">
              <a:latin typeface="Times New Roman" pitchFamily="18" charset="0"/>
              <a:cs typeface="Times New Roman" pitchFamily="18" charset="0"/>
            </a:endParaRPr>
          </a:p>
          <a:p>
            <a:pPr algn="ctr" eaLnBrk="0" hangingPunct="0"/>
            <a:endParaRPr lang="fr-FR" sz="2000" dirty="0">
              <a:latin typeface="Times New Roman" pitchFamily="18" charset="0"/>
              <a:cs typeface="Times New Roman" pitchFamily="18" charset="0"/>
            </a:endParaRPr>
          </a:p>
        </p:txBody>
      </p:sp>
      <p:sp>
        <p:nvSpPr>
          <p:cNvPr id="60425" name="Text Box 13"/>
          <p:cNvSpPr txBox="1">
            <a:spLocks noChangeArrowheads="1"/>
          </p:cNvSpPr>
          <p:nvPr/>
        </p:nvSpPr>
        <p:spPr bwMode="auto">
          <a:xfrm>
            <a:off x="539558" y="2636920"/>
            <a:ext cx="8208963" cy="383699"/>
          </a:xfrm>
          <a:prstGeom prst="rect">
            <a:avLst/>
          </a:prstGeom>
          <a:noFill/>
          <a:ln w="9525">
            <a:noFill/>
            <a:miter lim="800000"/>
            <a:headEnd/>
            <a:tailEnd/>
          </a:ln>
        </p:spPr>
        <p:txBody>
          <a:bodyPr lIns="91357" tIns="45683" rIns="91357" bIns="45683">
            <a:spAutoFit/>
          </a:bodyPr>
          <a:lstStyle/>
          <a:p>
            <a:pPr>
              <a:spcBef>
                <a:spcPct val="50000"/>
              </a:spcBef>
              <a:buFont typeface="Wingdings" pitchFamily="2" charset="2"/>
              <a:buChar char="Ø"/>
            </a:pPr>
            <a:r>
              <a:rPr lang="fr-FR" b="1" dirty="0">
                <a:latin typeface="Times New Roman" pitchFamily="18" charset="0"/>
                <a:cs typeface="Times New Roman" pitchFamily="18" charset="0"/>
              </a:rPr>
              <a:t>Comment s’est-elle développée ? Ses déterminants</a:t>
            </a:r>
            <a:r>
              <a:rPr lang="fr-FR" dirty="0">
                <a:latin typeface="Times New Roman" pitchFamily="18" charset="0"/>
                <a:cs typeface="Times New Roman" pitchFamily="18" charset="0"/>
              </a:rPr>
              <a:t> </a:t>
            </a:r>
          </a:p>
        </p:txBody>
      </p:sp>
      <p:sp>
        <p:nvSpPr>
          <p:cNvPr id="60426" name="Text Box 14"/>
          <p:cNvSpPr txBox="1">
            <a:spLocks noChangeArrowheads="1"/>
          </p:cNvSpPr>
          <p:nvPr/>
        </p:nvSpPr>
        <p:spPr bwMode="auto">
          <a:xfrm>
            <a:off x="8" y="620722"/>
            <a:ext cx="1835150" cy="383741"/>
          </a:xfrm>
          <a:prstGeom prst="rect">
            <a:avLst/>
          </a:prstGeom>
          <a:noFill/>
          <a:ln w="9525">
            <a:noFill/>
            <a:miter lim="800000"/>
            <a:headEnd/>
            <a:tailEnd/>
          </a:ln>
        </p:spPr>
        <p:txBody>
          <a:bodyPr lIns="91405" tIns="45702" rIns="91405" bIns="45702">
            <a:spAutoFit/>
          </a:bodyPr>
          <a:lstStyle/>
          <a:p>
            <a:pPr>
              <a:spcBef>
                <a:spcPct val="50000"/>
              </a:spcBef>
              <a:buFont typeface="Wingdings" pitchFamily="2" charset="2"/>
              <a:buChar char="Ø"/>
            </a:pPr>
            <a:r>
              <a:rPr lang="fr-FR" b="1">
                <a:latin typeface="Times New Roman" pitchFamily="18" charset="0"/>
                <a:cs typeface="Times New Roman" pitchFamily="18" charset="0"/>
              </a:rPr>
              <a:t>Définition : </a:t>
            </a:r>
          </a:p>
        </p:txBody>
      </p:sp>
      <p:sp>
        <p:nvSpPr>
          <p:cNvPr id="60427" name="Text Box 15"/>
          <p:cNvSpPr txBox="1">
            <a:spLocks noChangeArrowheads="1"/>
          </p:cNvSpPr>
          <p:nvPr/>
        </p:nvSpPr>
        <p:spPr bwMode="auto">
          <a:xfrm>
            <a:off x="251520" y="1196753"/>
            <a:ext cx="5544616" cy="124177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91405" tIns="45702" rIns="91405" bIns="45702">
            <a:spAutoFit/>
          </a:bodyPr>
          <a:lstStyle/>
          <a:p>
            <a:pPr>
              <a:spcBef>
                <a:spcPct val="50000"/>
              </a:spcBef>
            </a:pPr>
            <a:r>
              <a:rPr lang="fr-FR" b="1" dirty="0">
                <a:solidFill>
                  <a:srgbClr val="000000"/>
                </a:solidFill>
                <a:latin typeface="Times New Roman" pitchFamily="18" charset="0"/>
                <a:cs typeface="Times New Roman" pitchFamily="18" charset="0"/>
              </a:rPr>
              <a:t>La globalisation financière est un marché unifié des capitaux au niveau de la </a:t>
            </a:r>
            <a:r>
              <a:rPr lang="fr-FR" b="1" dirty="0" smtClean="0">
                <a:solidFill>
                  <a:srgbClr val="000000"/>
                </a:solidFill>
                <a:latin typeface="Times New Roman" pitchFamily="18" charset="0"/>
                <a:cs typeface="Times New Roman" pitchFamily="18" charset="0"/>
              </a:rPr>
              <a:t>planète et interconnecté </a:t>
            </a:r>
            <a:r>
              <a:rPr lang="fr-FR" b="1" dirty="0">
                <a:solidFill>
                  <a:srgbClr val="000000"/>
                </a:solidFill>
                <a:latin typeface="Times New Roman" pitchFamily="18" charset="0"/>
                <a:cs typeface="Times New Roman" pitchFamily="18" charset="0"/>
              </a:rPr>
              <a:t>grâce aux nouvelles technologies de l’information et communication</a:t>
            </a:r>
          </a:p>
        </p:txBody>
      </p:sp>
      <p:pic>
        <p:nvPicPr>
          <p:cNvPr id="12" name="Picture 2" descr="Afficher l'image d'origine"/>
          <p:cNvPicPr>
            <a:picLocks noChangeAspect="1" noChangeArrowheads="1"/>
          </p:cNvPicPr>
          <p:nvPr/>
        </p:nvPicPr>
        <p:blipFill>
          <a:blip r:embed="rId2" cstate="print"/>
          <a:srcRect/>
          <a:stretch>
            <a:fillRect/>
          </a:stretch>
        </p:blipFill>
        <p:spPr bwMode="auto">
          <a:xfrm>
            <a:off x="5940159" y="764704"/>
            <a:ext cx="2942219" cy="1656184"/>
          </a:xfrm>
          <a:prstGeom prst="rect">
            <a:avLst/>
          </a:prstGeom>
          <a:noFill/>
        </p:spPr>
      </p:pic>
      <p:sp>
        <p:nvSpPr>
          <p:cNvPr id="13" name="ZoneTexte 12"/>
          <p:cNvSpPr txBox="1"/>
          <p:nvPr/>
        </p:nvSpPr>
        <p:spPr>
          <a:xfrm>
            <a:off x="827584" y="3212984"/>
            <a:ext cx="5616624" cy="383741"/>
          </a:xfrm>
          <a:prstGeom prst="rect">
            <a:avLst/>
          </a:prstGeom>
          <a:noFill/>
        </p:spPr>
        <p:txBody>
          <a:bodyPr wrap="square" lIns="91409" tIns="45705" rIns="91409" bIns="45705" rtlCol="0">
            <a:spAutoFit/>
          </a:bodyPr>
          <a:lstStyle/>
          <a:p>
            <a:pPr>
              <a:buFont typeface="Arial" pitchFamily="34" charset="0"/>
              <a:buChar char="•"/>
            </a:pPr>
            <a:r>
              <a:rPr lang="fr-FR" b="1" dirty="0" smtClean="0">
                <a:latin typeface="Times New Roman" pitchFamily="18" charset="0"/>
                <a:cs typeface="Times New Roman" pitchFamily="18" charset="0"/>
              </a:rPr>
              <a:t>Ses déterminants économiques </a:t>
            </a:r>
            <a:endParaRPr lang="fr-FR" b="1" dirty="0">
              <a:latin typeface="Times New Roman" pitchFamily="18" charset="0"/>
              <a:cs typeface="Times New Roman" pitchFamily="18" charset="0"/>
            </a:endParaRPr>
          </a:p>
        </p:txBody>
      </p:sp>
      <p:pic>
        <p:nvPicPr>
          <p:cNvPr id="14" name="Picture 3"/>
          <p:cNvPicPr>
            <a:picLocks noChangeAspect="1" noChangeArrowheads="1"/>
          </p:cNvPicPr>
          <p:nvPr/>
        </p:nvPicPr>
        <p:blipFill>
          <a:blip r:embed="rId3" cstate="print"/>
          <a:srcRect l="226" b="4720"/>
          <a:stretch>
            <a:fillRect/>
          </a:stretch>
        </p:blipFill>
        <p:spPr bwMode="auto">
          <a:xfrm>
            <a:off x="827584" y="4797153"/>
            <a:ext cx="1008112" cy="856262"/>
          </a:xfrm>
          <a:prstGeom prst="rect">
            <a:avLst/>
          </a:prstGeom>
          <a:noFill/>
          <a:ln w="9525">
            <a:noFill/>
            <a:miter lim="800000"/>
            <a:headEnd/>
            <a:tailEnd/>
          </a:ln>
        </p:spPr>
      </p:pic>
      <p:sp>
        <p:nvSpPr>
          <p:cNvPr id="15" name="ZoneTexte 14"/>
          <p:cNvSpPr txBox="1"/>
          <p:nvPr/>
        </p:nvSpPr>
        <p:spPr>
          <a:xfrm>
            <a:off x="179512" y="5589247"/>
            <a:ext cx="2160240" cy="955763"/>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Mondialisation des échanges commerciaux</a:t>
            </a:r>
            <a:endParaRPr lang="fr-FR" dirty="0">
              <a:latin typeface="Times New Roman" pitchFamily="18" charset="0"/>
              <a:cs typeface="Times New Roman" pitchFamily="18" charset="0"/>
            </a:endParaRPr>
          </a:p>
        </p:txBody>
      </p:sp>
      <p:sp>
        <p:nvSpPr>
          <p:cNvPr id="16" name="Flèche droite 15"/>
          <p:cNvSpPr/>
          <p:nvPr/>
        </p:nvSpPr>
        <p:spPr>
          <a:xfrm>
            <a:off x="1835703" y="4941168"/>
            <a:ext cx="1296144" cy="144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pic>
        <p:nvPicPr>
          <p:cNvPr id="17" name="Picture 3"/>
          <p:cNvPicPr>
            <a:picLocks noChangeAspect="1" noChangeArrowheads="1"/>
          </p:cNvPicPr>
          <p:nvPr/>
        </p:nvPicPr>
        <p:blipFill>
          <a:blip r:embed="rId3" cstate="print"/>
          <a:srcRect l="226" b="4720"/>
          <a:stretch>
            <a:fillRect/>
          </a:stretch>
        </p:blipFill>
        <p:spPr bwMode="auto">
          <a:xfrm>
            <a:off x="3491880" y="4653141"/>
            <a:ext cx="1008112" cy="856262"/>
          </a:xfrm>
          <a:prstGeom prst="rect">
            <a:avLst/>
          </a:prstGeom>
          <a:noFill/>
          <a:ln w="9525">
            <a:noFill/>
            <a:miter lim="800000"/>
            <a:headEnd/>
            <a:tailEnd/>
          </a:ln>
        </p:spPr>
      </p:pic>
      <p:sp>
        <p:nvSpPr>
          <p:cNvPr id="18" name="ZoneTexte 17"/>
          <p:cNvSpPr txBox="1"/>
          <p:nvPr/>
        </p:nvSpPr>
        <p:spPr>
          <a:xfrm>
            <a:off x="3203847" y="5661249"/>
            <a:ext cx="2376265" cy="669752"/>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Mondialisation de la production </a:t>
            </a:r>
            <a:endParaRPr lang="fr-FR" dirty="0">
              <a:latin typeface="Times New Roman" pitchFamily="18" charset="0"/>
              <a:cs typeface="Times New Roman" pitchFamily="18" charset="0"/>
            </a:endParaRPr>
          </a:p>
        </p:txBody>
      </p:sp>
      <p:pic>
        <p:nvPicPr>
          <p:cNvPr id="19" name="Picture 3"/>
          <p:cNvPicPr>
            <a:picLocks noChangeAspect="1" noChangeArrowheads="1"/>
          </p:cNvPicPr>
          <p:nvPr/>
        </p:nvPicPr>
        <p:blipFill>
          <a:blip r:embed="rId3" cstate="print"/>
          <a:srcRect l="226" b="4720"/>
          <a:stretch>
            <a:fillRect/>
          </a:stretch>
        </p:blipFill>
        <p:spPr bwMode="auto">
          <a:xfrm>
            <a:off x="7020272" y="4653141"/>
            <a:ext cx="1008112" cy="856262"/>
          </a:xfrm>
          <a:prstGeom prst="rect">
            <a:avLst/>
          </a:prstGeom>
          <a:noFill/>
          <a:ln w="9525">
            <a:noFill/>
            <a:miter lim="800000"/>
            <a:headEnd/>
            <a:tailEnd/>
          </a:ln>
        </p:spPr>
      </p:pic>
      <p:sp>
        <p:nvSpPr>
          <p:cNvPr id="20" name="ZoneTexte 19"/>
          <p:cNvSpPr txBox="1"/>
          <p:nvPr/>
        </p:nvSpPr>
        <p:spPr>
          <a:xfrm>
            <a:off x="5940152" y="5589241"/>
            <a:ext cx="2376265" cy="669752"/>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Mondialisation de la finance (des capitaux)</a:t>
            </a:r>
            <a:endParaRPr lang="fr-FR" dirty="0">
              <a:latin typeface="Times New Roman" pitchFamily="18" charset="0"/>
              <a:cs typeface="Times New Roman" pitchFamily="18" charset="0"/>
            </a:endParaRPr>
          </a:p>
        </p:txBody>
      </p:sp>
      <p:sp>
        <p:nvSpPr>
          <p:cNvPr id="21" name="ZoneTexte 20"/>
          <p:cNvSpPr txBox="1"/>
          <p:nvPr/>
        </p:nvSpPr>
        <p:spPr>
          <a:xfrm>
            <a:off x="1979712" y="4365112"/>
            <a:ext cx="1512168" cy="1241775"/>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Économies sont liées par des liens commerciaux</a:t>
            </a:r>
            <a:endParaRPr lang="fr-FR" dirty="0">
              <a:latin typeface="Times New Roman" pitchFamily="18" charset="0"/>
              <a:cs typeface="Times New Roman" pitchFamily="18" charset="0"/>
            </a:endParaRPr>
          </a:p>
        </p:txBody>
      </p:sp>
      <p:sp>
        <p:nvSpPr>
          <p:cNvPr id="22" name="ZoneTexte 21"/>
          <p:cNvSpPr txBox="1"/>
          <p:nvPr/>
        </p:nvSpPr>
        <p:spPr>
          <a:xfrm>
            <a:off x="4644015" y="4077071"/>
            <a:ext cx="1296144" cy="1527786"/>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Économies sont liées par des liens de production</a:t>
            </a:r>
            <a:endParaRPr lang="fr-FR" dirty="0">
              <a:latin typeface="Times New Roman" pitchFamily="18" charset="0"/>
              <a:cs typeface="Times New Roman" pitchFamily="18" charset="0"/>
            </a:endParaRPr>
          </a:p>
        </p:txBody>
      </p:sp>
      <p:sp>
        <p:nvSpPr>
          <p:cNvPr id="23" name="Flèche droite 22"/>
          <p:cNvSpPr/>
          <p:nvPr/>
        </p:nvSpPr>
        <p:spPr>
          <a:xfrm>
            <a:off x="5724134" y="5013178"/>
            <a:ext cx="1296144" cy="144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24" name="ZoneTexte 23"/>
          <p:cNvSpPr txBox="1"/>
          <p:nvPr/>
        </p:nvSpPr>
        <p:spPr>
          <a:xfrm>
            <a:off x="7" y="4005070"/>
            <a:ext cx="827584" cy="523190"/>
          </a:xfrm>
          <a:prstGeom prst="rect">
            <a:avLst/>
          </a:prstGeom>
          <a:noFill/>
        </p:spPr>
        <p:txBody>
          <a:bodyPr wrap="square" lIns="91409" tIns="45705" rIns="91409" bIns="45705" rtlCol="0">
            <a:spAutoFit/>
          </a:bodyPr>
          <a:lstStyle/>
          <a:p>
            <a:r>
              <a:rPr lang="fr-FR" sz="1400" b="1" dirty="0" smtClean="0"/>
              <a:t>Libre échange</a:t>
            </a:r>
            <a:endParaRPr lang="fr-FR" sz="1400" b="1" dirty="0"/>
          </a:p>
        </p:txBody>
      </p:sp>
      <p:sp>
        <p:nvSpPr>
          <p:cNvPr id="25" name="Pensées 24"/>
          <p:cNvSpPr/>
          <p:nvPr/>
        </p:nvSpPr>
        <p:spPr>
          <a:xfrm>
            <a:off x="0" y="3861052"/>
            <a:ext cx="899592" cy="1008112"/>
          </a:xfrm>
          <a:prstGeom prst="cloudCallout">
            <a:avLst>
              <a:gd name="adj1" fmla="val 64812"/>
              <a:gd name="adj2" fmla="val 70873"/>
            </a:avLst>
          </a:prstGeom>
          <a:noFill/>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26" name="Pensées 25"/>
          <p:cNvSpPr/>
          <p:nvPr/>
        </p:nvSpPr>
        <p:spPr>
          <a:xfrm rot="3112210">
            <a:off x="7428907" y="3147306"/>
            <a:ext cx="1054937" cy="1185857"/>
          </a:xfrm>
          <a:prstGeom prst="cloudCallout">
            <a:avLst>
              <a:gd name="adj1" fmla="val 64812"/>
              <a:gd name="adj2" fmla="val 70873"/>
            </a:avLst>
          </a:prstGeom>
          <a:noFill/>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27" name="ZoneTexte 26"/>
          <p:cNvSpPr txBox="1"/>
          <p:nvPr/>
        </p:nvSpPr>
        <p:spPr>
          <a:xfrm>
            <a:off x="7524328" y="3501011"/>
            <a:ext cx="1008112" cy="523190"/>
          </a:xfrm>
          <a:prstGeom prst="rect">
            <a:avLst/>
          </a:prstGeom>
          <a:noFill/>
        </p:spPr>
        <p:txBody>
          <a:bodyPr wrap="square" lIns="91409" tIns="45705" rIns="91409" bIns="45705" rtlCol="0">
            <a:spAutoFit/>
          </a:bodyPr>
          <a:lstStyle/>
          <a:p>
            <a:r>
              <a:rPr lang="fr-FR" sz="1400" b="1" dirty="0" smtClean="0"/>
              <a:t>Libéraliser la finance</a:t>
            </a:r>
            <a:endParaRPr lang="fr-FR" sz="1400" b="1" dirty="0"/>
          </a:p>
        </p:txBody>
      </p:sp>
      <p:sp>
        <p:nvSpPr>
          <p:cNvPr id="28" name="ZoneTexte 27"/>
          <p:cNvSpPr txBox="1"/>
          <p:nvPr/>
        </p:nvSpPr>
        <p:spPr>
          <a:xfrm>
            <a:off x="1857356" y="571480"/>
            <a:ext cx="3286148" cy="369332"/>
          </a:xfrm>
          <a:prstGeom prst="rect">
            <a:avLst/>
          </a:prstGeom>
          <a:noFill/>
        </p:spPr>
        <p:txBody>
          <a:bodyPr wrap="square" rtlCol="0">
            <a:spAutoFit/>
          </a:bodyPr>
          <a:lstStyle/>
          <a:p>
            <a:r>
              <a:rPr lang="fr-FR" dirty="0" smtClean="0"/>
              <a:t>(document)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0427">
                                            <p:txEl>
                                              <p:pRg st="0" end="0"/>
                                            </p:txEl>
                                          </p:spTgt>
                                        </p:tgtEl>
                                        <p:attrNameLst>
                                          <p:attrName>style.visibility</p:attrName>
                                        </p:attrNameLst>
                                      </p:cBhvr>
                                      <p:to>
                                        <p:strVal val="visible"/>
                                      </p:to>
                                    </p:set>
                                    <p:animEffect transition="in" filter="diamond(in)">
                                      <p:cBhvr>
                                        <p:cTn id="7" dur="2000"/>
                                        <p:tgtEl>
                                          <p:spTgt spid="60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2000"/>
                                        <p:tgtEl>
                                          <p:spTgt spid="21"/>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amond(in)">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amond(in)">
                                      <p:cBhvr>
                                        <p:cTn id="25" dur="2000"/>
                                        <p:tgtEl>
                                          <p:spTgt spid="18"/>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diamond(in)">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amond(in)">
                                      <p:cBhvr>
                                        <p:cTn id="33" dur="20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1" grpId="0"/>
      <p:bldP spid="22" grpId="0"/>
      <p:bldP spid="24"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7" y="260652"/>
            <a:ext cx="8820150" cy="1107921"/>
          </a:xfrm>
          <a:prstGeom prst="rect">
            <a:avLst/>
          </a:prstGeom>
          <a:noFill/>
          <a:ln w="9525">
            <a:noFill/>
            <a:miter lim="800000"/>
            <a:headEnd/>
            <a:tailEnd/>
          </a:ln>
        </p:spPr>
        <p:txBody>
          <a:bodyPr lIns="91357" tIns="45683" rIns="91357" bIns="45683" anchor="ctr">
            <a:spAutoFit/>
          </a:bodyPr>
          <a:lstStyle/>
          <a:p>
            <a:pPr algn="ctr">
              <a:buFont typeface="Wingdings" pitchFamily="2" charset="2"/>
              <a:buChar char="Ø"/>
            </a:pPr>
            <a:endParaRPr lang="fr-FR" sz="1300" b="1" dirty="0">
              <a:latin typeface="Times New Roman" pitchFamily="18" charset="0"/>
              <a:cs typeface="Times New Roman" pitchFamily="18" charset="0"/>
            </a:endParaRPr>
          </a:p>
          <a:p>
            <a:pPr algn="ctr">
              <a:buFontTx/>
              <a:buChar char="•"/>
            </a:pPr>
            <a:r>
              <a:rPr lang="fr-FR" sz="2000" b="1" dirty="0" smtClean="0">
                <a:latin typeface="Times New Roman" pitchFamily="18" charset="0"/>
                <a:cs typeface="Times New Roman" pitchFamily="18" charset="0"/>
              </a:rPr>
              <a:t> le déterminant institutionnel : La </a:t>
            </a:r>
            <a:r>
              <a:rPr lang="fr-FR" sz="2000" b="1" dirty="0">
                <a:latin typeface="Times New Roman" pitchFamily="18" charset="0"/>
                <a:cs typeface="Times New Roman" pitchFamily="18" charset="0"/>
              </a:rPr>
              <a:t>libéralisation de la finance par l’application de la règle des 3 « D »</a:t>
            </a:r>
            <a:r>
              <a:rPr lang="fr-FR" sz="1300" b="1" dirty="0">
                <a:latin typeface="Times New Roman" pitchFamily="18" charset="0"/>
                <a:cs typeface="Times New Roman" pitchFamily="18" charset="0"/>
              </a:rPr>
              <a:t> (</a:t>
            </a:r>
            <a:r>
              <a:rPr lang="fr-FR" sz="1300" b="1" dirty="0" err="1">
                <a:latin typeface="Times New Roman" pitchFamily="18" charset="0"/>
                <a:cs typeface="Times New Roman" pitchFamily="18" charset="0"/>
              </a:rPr>
              <a:t>Bourguinat</a:t>
            </a:r>
            <a:r>
              <a:rPr lang="fr-FR" sz="1300" b="1" dirty="0">
                <a:latin typeface="Times New Roman" pitchFamily="18" charset="0"/>
                <a:cs typeface="Times New Roman" pitchFamily="18" charset="0"/>
              </a:rPr>
              <a:t>) :</a:t>
            </a:r>
          </a:p>
          <a:p>
            <a:pPr algn="ctr" eaLnBrk="0" hangingPunct="0">
              <a:buFont typeface="Wingdings" pitchFamily="2" charset="2"/>
              <a:buChar char="Ø"/>
            </a:pPr>
            <a:endParaRPr lang="fr-FR" sz="1300" b="1" dirty="0">
              <a:latin typeface="Times New Roman" pitchFamily="18" charset="0"/>
              <a:cs typeface="Times New Roman" pitchFamily="18" charset="0"/>
            </a:endParaRPr>
          </a:p>
        </p:txBody>
      </p:sp>
      <p:sp>
        <p:nvSpPr>
          <p:cNvPr id="3" name="AutoShape 11"/>
          <p:cNvSpPr>
            <a:spLocks noChangeArrowheads="1"/>
          </p:cNvSpPr>
          <p:nvPr/>
        </p:nvSpPr>
        <p:spPr bwMode="auto">
          <a:xfrm>
            <a:off x="5214942" y="1785926"/>
            <a:ext cx="360363" cy="791393"/>
          </a:xfrm>
          <a:prstGeom prst="downArrow">
            <a:avLst>
              <a:gd name="adj1" fmla="val 50000"/>
              <a:gd name="adj2" fmla="val 25000"/>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4" name="Rectangle 12"/>
          <p:cNvSpPr>
            <a:spLocks noChangeArrowheads="1"/>
          </p:cNvSpPr>
          <p:nvPr/>
        </p:nvSpPr>
        <p:spPr bwMode="auto">
          <a:xfrm>
            <a:off x="179512" y="2780928"/>
            <a:ext cx="8713788" cy="3860800"/>
          </a:xfrm>
          <a:prstGeom prst="rect">
            <a:avLst/>
          </a:prstGeom>
          <a:noFill/>
          <a:ln>
            <a:headEnd/>
            <a:tailEnd/>
          </a:ln>
        </p:spPr>
        <p:style>
          <a:lnRef idx="2">
            <a:schemeClr val="accent2"/>
          </a:lnRef>
          <a:fillRef idx="1">
            <a:schemeClr val="lt1"/>
          </a:fillRef>
          <a:effectRef idx="0">
            <a:schemeClr val="accent2"/>
          </a:effectRef>
          <a:fontRef idx="minor">
            <a:schemeClr val="dk1"/>
          </a:fontRef>
        </p:style>
        <p:txBody>
          <a:bodyPr wrap="none" lIns="91405" tIns="45702" rIns="91405" bIns="45702" anchor="ctr"/>
          <a:lstStyle/>
          <a:p>
            <a:endParaRPr lang="fr-FR"/>
          </a:p>
        </p:txBody>
      </p:sp>
      <p:sp>
        <p:nvSpPr>
          <p:cNvPr id="5" name="Rectangle 7"/>
          <p:cNvSpPr>
            <a:spLocks noChangeArrowheads="1"/>
          </p:cNvSpPr>
          <p:nvPr/>
        </p:nvSpPr>
        <p:spPr bwMode="auto">
          <a:xfrm>
            <a:off x="179520" y="2780931"/>
            <a:ext cx="8704263" cy="1231032"/>
          </a:xfrm>
          <a:prstGeom prst="rect">
            <a:avLst/>
          </a:prstGeom>
          <a:noFill/>
          <a:ln w="9525">
            <a:noFill/>
            <a:miter lim="800000"/>
            <a:headEnd/>
            <a:tailEnd/>
          </a:ln>
        </p:spPr>
        <p:txBody>
          <a:bodyPr lIns="91357" tIns="45683" rIns="91357" bIns="45683" anchor="ctr">
            <a:spAutoFit/>
          </a:bodyPr>
          <a:lstStyle/>
          <a:p>
            <a:pPr algn="just"/>
            <a:r>
              <a:rPr lang="fr-FR" sz="2000" b="1" dirty="0">
                <a:solidFill>
                  <a:srgbClr val="FF0000"/>
                </a:solidFill>
                <a:latin typeface="Times New Roman" pitchFamily="18" charset="0"/>
                <a:cs typeface="Times New Roman" pitchFamily="18" charset="0"/>
              </a:rPr>
              <a:t>Le Décloisonnement</a:t>
            </a:r>
            <a:r>
              <a:rPr lang="fr-FR" dirty="0">
                <a:solidFill>
                  <a:srgbClr val="FF0000"/>
                </a:solidFill>
                <a:latin typeface="Times New Roman" pitchFamily="18" charset="0"/>
                <a:cs typeface="Times New Roman" pitchFamily="18" charset="0"/>
              </a:rPr>
              <a:t> </a:t>
            </a:r>
            <a:r>
              <a:rPr lang="fr-FR" dirty="0">
                <a:latin typeface="Times New Roman" pitchFamily="18" charset="0"/>
                <a:cs typeface="Times New Roman" pitchFamily="18" charset="0"/>
              </a:rPr>
              <a:t>: déspécialisation des opérateurs financiers (banques de dépôts et d’affaires), et la fin de la séparation des trois marchés (monétaire, financier, change) pour en faire un marché global et mondial. Toutes les places financières sont </a:t>
            </a:r>
            <a:r>
              <a:rPr lang="fr-FR" dirty="0" smtClean="0">
                <a:latin typeface="Times New Roman" pitchFamily="18" charset="0"/>
                <a:cs typeface="Times New Roman" pitchFamily="18" charset="0"/>
              </a:rPr>
              <a:t>interconnectées dans le monde.</a:t>
            </a:r>
            <a:endParaRPr lang="fr-FR" dirty="0">
              <a:latin typeface="Times New Roman" pitchFamily="18" charset="0"/>
              <a:cs typeface="Times New Roman" pitchFamily="18" charset="0"/>
            </a:endParaRPr>
          </a:p>
        </p:txBody>
      </p:sp>
      <p:sp>
        <p:nvSpPr>
          <p:cNvPr id="6" name="Rectangle 8"/>
          <p:cNvSpPr>
            <a:spLocks noChangeArrowheads="1"/>
          </p:cNvSpPr>
          <p:nvPr/>
        </p:nvSpPr>
        <p:spPr bwMode="auto">
          <a:xfrm>
            <a:off x="179512" y="3933065"/>
            <a:ext cx="8569325" cy="1563495"/>
          </a:xfrm>
          <a:prstGeom prst="rect">
            <a:avLst/>
          </a:prstGeom>
          <a:noFill/>
          <a:ln w="9525">
            <a:noFill/>
            <a:miter lim="800000"/>
            <a:headEnd/>
            <a:tailEnd/>
          </a:ln>
        </p:spPr>
        <p:txBody>
          <a:bodyPr lIns="91357" tIns="45683" rIns="91357" bIns="45683" anchor="ctr">
            <a:spAutoFit/>
          </a:bodyPr>
          <a:lstStyle/>
          <a:p>
            <a:r>
              <a:rPr lang="fr-FR" sz="2000" b="1" dirty="0">
                <a:solidFill>
                  <a:srgbClr val="FF0000"/>
                </a:solidFill>
                <a:latin typeface="Times New Roman" pitchFamily="18" charset="0"/>
                <a:cs typeface="Times New Roman" pitchFamily="18" charset="0"/>
              </a:rPr>
              <a:t>La Déréglementation financière</a:t>
            </a:r>
            <a:r>
              <a:rPr lang="fr-FR" dirty="0">
                <a:solidFill>
                  <a:srgbClr val="FF0000"/>
                </a:solidFill>
                <a:latin typeface="Times New Roman" pitchFamily="18" charset="0"/>
                <a:cs typeface="Times New Roman" pitchFamily="18" charset="0"/>
              </a:rPr>
              <a:t> </a:t>
            </a:r>
            <a:r>
              <a:rPr lang="fr-FR" dirty="0">
                <a:latin typeface="Times New Roman" pitchFamily="18" charset="0"/>
                <a:cs typeface="Times New Roman" pitchFamily="18" charset="0"/>
              </a:rPr>
              <a:t>: suppression de la réglementation qui limitait la liberté des transactions financières (encadrement du crédit), suppression du contrôle des changes. </a:t>
            </a:r>
            <a:r>
              <a:rPr lang="fr-FR" b="1" dirty="0">
                <a:latin typeface="Times New Roman" pitchFamily="18" charset="0"/>
                <a:cs typeface="Times New Roman" pitchFamily="18" charset="0"/>
              </a:rPr>
              <a:t>La libre circulation des capitaux devient la règle</a:t>
            </a:r>
            <a:r>
              <a:rPr lang="fr-FR" dirty="0">
                <a:latin typeface="Times New Roman" pitchFamily="18" charset="0"/>
                <a:cs typeface="Times New Roman" pitchFamily="18" charset="0"/>
              </a:rPr>
              <a:t>, c’est-à-dire que tout agent peut accéder à n’importe quelle place financière dans le monde par internet, et passer d’un titre à un autre en euros puis en dollars. </a:t>
            </a:r>
          </a:p>
        </p:txBody>
      </p:sp>
      <p:sp>
        <p:nvSpPr>
          <p:cNvPr id="7" name="Rectangle 9"/>
          <p:cNvSpPr>
            <a:spLocks noChangeArrowheads="1"/>
          </p:cNvSpPr>
          <p:nvPr/>
        </p:nvSpPr>
        <p:spPr bwMode="auto">
          <a:xfrm>
            <a:off x="323528" y="5373216"/>
            <a:ext cx="8424863" cy="1277484"/>
          </a:xfrm>
          <a:prstGeom prst="rect">
            <a:avLst/>
          </a:prstGeom>
          <a:noFill/>
          <a:ln w="9525">
            <a:noFill/>
            <a:miter lim="800000"/>
            <a:headEnd/>
            <a:tailEnd/>
          </a:ln>
        </p:spPr>
        <p:txBody>
          <a:bodyPr lIns="91357" tIns="45683" rIns="91357" bIns="45683" anchor="ctr">
            <a:spAutoFit/>
          </a:bodyPr>
          <a:lstStyle/>
          <a:p>
            <a:pPr algn="just"/>
            <a:r>
              <a:rPr lang="fr-FR" sz="2000" b="1" dirty="0">
                <a:solidFill>
                  <a:srgbClr val="FF0000"/>
                </a:solidFill>
                <a:latin typeface="Times New Roman" pitchFamily="18" charset="0"/>
                <a:cs typeface="Times New Roman" pitchFamily="18" charset="0"/>
              </a:rPr>
              <a:t>La Désintermédiation financière</a:t>
            </a:r>
            <a:r>
              <a:rPr lang="fr-FR" dirty="0">
                <a:solidFill>
                  <a:srgbClr val="FF0000"/>
                </a:solidFill>
                <a:latin typeface="Times New Roman" pitchFamily="18" charset="0"/>
                <a:cs typeface="Times New Roman" pitchFamily="18" charset="0"/>
              </a:rPr>
              <a:t> </a:t>
            </a:r>
            <a:r>
              <a:rPr lang="fr-FR" dirty="0">
                <a:latin typeface="Times New Roman" pitchFamily="18" charset="0"/>
                <a:cs typeface="Times New Roman" pitchFamily="18" charset="0"/>
              </a:rPr>
              <a:t>: marque la fin de l’intermédiation bancaire. Désormais c’est le marché  financier qui prévaut avec une titrisation des crédits. (transformation d’une créance en actif financier et donc transfert du risque à l’acheteur), apparition de la    » »  Finance Frankenstein</a:t>
            </a:r>
          </a:p>
        </p:txBody>
      </p:sp>
      <p:sp>
        <p:nvSpPr>
          <p:cNvPr id="8" name="ZoneTexte 7"/>
          <p:cNvSpPr txBox="1"/>
          <p:nvPr/>
        </p:nvSpPr>
        <p:spPr>
          <a:xfrm>
            <a:off x="7215206" y="1500174"/>
            <a:ext cx="1571636" cy="369332"/>
          </a:xfrm>
          <a:prstGeom prst="rect">
            <a:avLst/>
          </a:prstGeom>
          <a:noFill/>
        </p:spPr>
        <p:txBody>
          <a:bodyPr wrap="square" rtlCol="0">
            <a:spAutoFit/>
          </a:bodyPr>
          <a:lstStyle/>
          <a:p>
            <a:r>
              <a:rPr lang="fr-FR" dirty="0" smtClean="0"/>
              <a:t>(Document) </a:t>
            </a:r>
            <a:endParaRPr lang="fr-FR" dirty="0"/>
          </a:p>
        </p:txBody>
      </p:sp>
      <p:sp>
        <p:nvSpPr>
          <p:cNvPr id="9" name="Rectangle 8"/>
          <p:cNvSpPr/>
          <p:nvPr/>
        </p:nvSpPr>
        <p:spPr>
          <a:xfrm>
            <a:off x="571472" y="1214422"/>
            <a:ext cx="5214974" cy="738664"/>
          </a:xfrm>
          <a:prstGeom prst="rect">
            <a:avLst/>
          </a:prstGeom>
        </p:spPr>
        <p:txBody>
          <a:bodyPr wrap="square">
            <a:spAutoFit/>
          </a:bodyPr>
          <a:lstStyle/>
          <a:p>
            <a:pPr algn="just"/>
            <a:r>
              <a:rPr lang="fr-FR" sz="1400" dirty="0" smtClean="0">
                <a:latin typeface="Times New Roman" pitchFamily="18" charset="0"/>
                <a:cs typeface="Times New Roman" pitchFamily="18" charset="0"/>
              </a:rPr>
              <a:t>Le sigle « 3D » (terme dû à H. </a:t>
            </a:r>
            <a:r>
              <a:rPr lang="fr-FR" sz="1400" dirty="0" err="1" smtClean="0">
                <a:latin typeface="Times New Roman" pitchFamily="18" charset="0"/>
                <a:cs typeface="Times New Roman" pitchFamily="18" charset="0"/>
              </a:rPr>
              <a:t>Bourguinat</a:t>
            </a:r>
            <a:r>
              <a:rPr lang="fr-FR" sz="1400" dirty="0" smtClean="0">
                <a:latin typeface="Times New Roman" pitchFamily="18" charset="0"/>
                <a:cs typeface="Times New Roman" pitchFamily="18" charset="0"/>
              </a:rPr>
              <a:t>) désigne le triple processus de décloisonnement, déréglementation et désintermédiation qu’ont connu les marchés financiers dans les années 1980.</a:t>
            </a:r>
            <a:endParaRPr lang="fr-FR" sz="1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611188" y="188917"/>
            <a:ext cx="6264275" cy="400035"/>
          </a:xfrm>
          <a:prstGeom prst="rect">
            <a:avLst/>
          </a:prstGeom>
          <a:noFill/>
          <a:ln w="9525">
            <a:noFill/>
            <a:miter lim="800000"/>
            <a:headEnd/>
            <a:tailEnd/>
          </a:ln>
        </p:spPr>
        <p:txBody>
          <a:bodyPr lIns="91357" tIns="45683" rIns="91357" bIns="45683">
            <a:spAutoFit/>
          </a:bodyPr>
          <a:lstStyle/>
          <a:p>
            <a:pPr>
              <a:spcBef>
                <a:spcPct val="50000"/>
              </a:spcBef>
            </a:pPr>
            <a:r>
              <a:rPr lang="fr-FR" sz="2000" b="1" dirty="0">
                <a:latin typeface="Times New Roman" pitchFamily="18" charset="0"/>
                <a:cs typeface="Times New Roman" pitchFamily="18" charset="0"/>
              </a:rPr>
              <a:t>b) Les effets de la globalisation financière :</a:t>
            </a:r>
          </a:p>
        </p:txBody>
      </p:sp>
      <p:sp>
        <p:nvSpPr>
          <p:cNvPr id="61444" name="Line 10"/>
          <p:cNvSpPr>
            <a:spLocks noChangeShapeType="1"/>
          </p:cNvSpPr>
          <p:nvPr/>
        </p:nvSpPr>
        <p:spPr bwMode="auto">
          <a:xfrm flipH="1">
            <a:off x="1785918" y="1571616"/>
            <a:ext cx="1871663" cy="100965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61447" name="Text Box 13"/>
          <p:cNvSpPr txBox="1">
            <a:spLocks noChangeArrowheads="1"/>
          </p:cNvSpPr>
          <p:nvPr/>
        </p:nvSpPr>
        <p:spPr bwMode="auto">
          <a:xfrm>
            <a:off x="500036" y="2786058"/>
            <a:ext cx="3786214" cy="400035"/>
          </a:xfrm>
          <a:prstGeom prst="rect">
            <a:avLst/>
          </a:prstGeom>
          <a:noFill/>
          <a:ln w="9525">
            <a:noFill/>
            <a:miter lim="800000"/>
            <a:headEnd/>
            <a:tailEnd/>
          </a:ln>
        </p:spPr>
        <p:txBody>
          <a:bodyPr wrap="square" lIns="91357" tIns="45683" rIns="91357" bIns="45683">
            <a:spAutoFit/>
          </a:bodyPr>
          <a:lstStyle/>
          <a:p>
            <a:pPr algn="just">
              <a:spcBef>
                <a:spcPct val="50000"/>
              </a:spcBef>
            </a:pPr>
            <a:r>
              <a:rPr lang="fr-FR" sz="2000" b="1" dirty="0" smtClean="0">
                <a:latin typeface="Times New Roman" pitchFamily="18" charset="0"/>
                <a:cs typeface="Times New Roman" pitchFamily="18" charset="0"/>
              </a:rPr>
              <a:t>1. </a:t>
            </a:r>
            <a:r>
              <a:rPr lang="fr-FR" sz="2000" b="1" dirty="0">
                <a:latin typeface="Times New Roman" pitchFamily="18" charset="0"/>
                <a:cs typeface="Times New Roman" pitchFamily="18" charset="0"/>
              </a:rPr>
              <a:t>Les </a:t>
            </a:r>
            <a:r>
              <a:rPr lang="fr-FR" sz="2000" b="1" dirty="0" smtClean="0">
                <a:latin typeface="Times New Roman" pitchFamily="18" charset="0"/>
                <a:cs typeface="Times New Roman" pitchFamily="18" charset="0"/>
              </a:rPr>
              <a:t>effets positifs attendus :</a:t>
            </a:r>
            <a:endParaRPr lang="fr-FR" sz="2000" b="1" dirty="0">
              <a:latin typeface="Times New Roman" pitchFamily="18" charset="0"/>
              <a:cs typeface="Times New Roman" pitchFamily="18" charset="0"/>
            </a:endParaRPr>
          </a:p>
        </p:txBody>
      </p:sp>
      <p:sp>
        <p:nvSpPr>
          <p:cNvPr id="89102" name="Text Box 14"/>
          <p:cNvSpPr txBox="1">
            <a:spLocks noChangeArrowheads="1"/>
          </p:cNvSpPr>
          <p:nvPr/>
        </p:nvSpPr>
        <p:spPr bwMode="auto">
          <a:xfrm>
            <a:off x="285723" y="3786191"/>
            <a:ext cx="8611503" cy="258524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91357" tIns="45683" rIns="91357" bIns="45683">
            <a:spAutoFit/>
          </a:bodyPr>
          <a:lstStyle/>
          <a:p>
            <a:pPr algn="just">
              <a:spcBef>
                <a:spcPct val="50000"/>
              </a:spcBef>
            </a:pPr>
            <a:r>
              <a:rPr lang="fr-FR" dirty="0">
                <a:solidFill>
                  <a:srgbClr val="000000"/>
                </a:solidFill>
                <a:latin typeface="Times New Roman" pitchFamily="18" charset="0"/>
                <a:cs typeface="Times New Roman" pitchFamily="18" charset="0"/>
              </a:rPr>
              <a:t>Meilleure allocation des ressources financières au niveau mondial </a:t>
            </a:r>
            <a:r>
              <a:rPr lang="fr-FR" dirty="0" smtClean="0">
                <a:solidFill>
                  <a:srgbClr val="000000"/>
                </a:solidFill>
                <a:latin typeface="Times New Roman" pitchFamily="18" charset="0"/>
                <a:cs typeface="Times New Roman" pitchFamily="18" charset="0"/>
              </a:rPr>
              <a:t>=&gt; les capitaux se déplacent vers les pays où ils sont le mieux rémunérés ce qui poussent les pays à développer leur attractivité.</a:t>
            </a:r>
            <a:endParaRPr lang="fr-FR" dirty="0">
              <a:solidFill>
                <a:srgbClr val="000000"/>
              </a:solidFill>
              <a:latin typeface="Times New Roman" pitchFamily="18" charset="0"/>
              <a:cs typeface="Times New Roman" pitchFamily="18" charset="0"/>
            </a:endParaRPr>
          </a:p>
          <a:p>
            <a:pPr algn="just">
              <a:spcBef>
                <a:spcPct val="50000"/>
              </a:spcBef>
            </a:pPr>
            <a:r>
              <a:rPr lang="fr-FR" dirty="0">
                <a:solidFill>
                  <a:srgbClr val="000000"/>
                </a:solidFill>
                <a:latin typeface="Times New Roman" pitchFamily="18" charset="0"/>
                <a:cs typeface="Times New Roman" pitchFamily="18" charset="0"/>
              </a:rPr>
              <a:t>Plus de concurrence=&gt; coût financier plus faible</a:t>
            </a:r>
          </a:p>
          <a:p>
            <a:pPr algn="just">
              <a:spcBef>
                <a:spcPct val="50000"/>
              </a:spcBef>
            </a:pPr>
            <a:r>
              <a:rPr lang="fr-FR" dirty="0">
                <a:solidFill>
                  <a:srgbClr val="000000"/>
                </a:solidFill>
                <a:latin typeface="Times New Roman" pitchFamily="18" charset="0"/>
                <a:cs typeface="Times New Roman" pitchFamily="18" charset="0"/>
              </a:rPr>
              <a:t>Meilleure répartition des risques car le marché est plus dense donc le </a:t>
            </a:r>
            <a:r>
              <a:rPr lang="fr-FR" dirty="0" smtClean="0">
                <a:solidFill>
                  <a:srgbClr val="000000"/>
                </a:solidFill>
                <a:latin typeface="Times New Roman" pitchFamily="18" charset="0"/>
                <a:cs typeface="Times New Roman" pitchFamily="18" charset="0"/>
              </a:rPr>
              <a:t>risque est </a:t>
            </a:r>
            <a:r>
              <a:rPr lang="fr-FR" dirty="0">
                <a:solidFill>
                  <a:srgbClr val="000000"/>
                </a:solidFill>
                <a:latin typeface="Times New Roman" pitchFamily="18" charset="0"/>
                <a:cs typeface="Times New Roman" pitchFamily="18" charset="0"/>
              </a:rPr>
              <a:t>éparpillé.</a:t>
            </a:r>
          </a:p>
          <a:p>
            <a:pPr algn="just">
              <a:spcBef>
                <a:spcPct val="50000"/>
              </a:spcBef>
            </a:pPr>
            <a:r>
              <a:rPr lang="fr-FR" dirty="0" smtClean="0">
                <a:solidFill>
                  <a:srgbClr val="000000"/>
                </a:solidFill>
                <a:latin typeface="Times New Roman" pitchFamily="18" charset="0"/>
                <a:cs typeface="Times New Roman" pitchFamily="18" charset="0"/>
              </a:rPr>
              <a:t>Les capitaux peuvent être investis partout dans le monde et en continu.</a:t>
            </a:r>
          </a:p>
          <a:p>
            <a:pPr algn="just">
              <a:spcBef>
                <a:spcPct val="50000"/>
              </a:spcBef>
            </a:pPr>
            <a:r>
              <a:rPr lang="fr-FR" dirty="0" smtClean="0">
                <a:solidFill>
                  <a:srgbClr val="000000"/>
                </a:solidFill>
                <a:latin typeface="Times New Roman" pitchFamily="18" charset="0"/>
                <a:cs typeface="Times New Roman" pitchFamily="18" charset="0"/>
              </a:rPr>
              <a:t>Financement des déficits budgétaires sans risque inflationniste car financement direct.</a:t>
            </a:r>
            <a:endParaRPr lang="fr-FR" dirty="0">
              <a:solidFill>
                <a:srgbClr val="000000"/>
              </a:solidFill>
              <a:latin typeface="Times New Roman" pitchFamily="18" charset="0"/>
              <a:cs typeface="Times New Roman" pitchFamily="18" charset="0"/>
            </a:endParaRPr>
          </a:p>
        </p:txBody>
      </p:sp>
      <p:pic>
        <p:nvPicPr>
          <p:cNvPr id="11" name="Picture 8"/>
          <p:cNvPicPr>
            <a:picLocks noChangeAspect="1" noChangeArrowheads="1"/>
          </p:cNvPicPr>
          <p:nvPr/>
        </p:nvPicPr>
        <p:blipFill>
          <a:blip r:embed="rId2" cstate="print"/>
          <a:srcRect l="226" b="4720"/>
          <a:stretch>
            <a:fillRect/>
          </a:stretch>
        </p:blipFill>
        <p:spPr bwMode="auto">
          <a:xfrm>
            <a:off x="3714744" y="857231"/>
            <a:ext cx="1925482" cy="1800200"/>
          </a:xfrm>
          <a:prstGeom prst="rect">
            <a:avLst/>
          </a:prstGeom>
          <a:noFill/>
          <a:ln w="9525">
            <a:noFill/>
            <a:miter lim="800000"/>
            <a:headEnd/>
            <a:tailEnd/>
          </a:ln>
        </p:spPr>
      </p:pic>
      <p:pic>
        <p:nvPicPr>
          <p:cNvPr id="12" name="Picture 2" descr="http://www.icone-gif.com/gif/monnaie/billets/tresor_billet35.gif"/>
          <p:cNvPicPr>
            <a:picLocks noChangeAspect="1" noChangeArrowheads="1" noCrop="1"/>
          </p:cNvPicPr>
          <p:nvPr/>
        </p:nvPicPr>
        <p:blipFill>
          <a:blip r:embed="rId3" cstate="print"/>
          <a:srcRect/>
          <a:stretch>
            <a:fillRect/>
          </a:stretch>
        </p:blipFill>
        <p:spPr bwMode="auto">
          <a:xfrm>
            <a:off x="4211966" y="1556793"/>
            <a:ext cx="1152128" cy="1341890"/>
          </a:xfrm>
          <a:prstGeom prst="rect">
            <a:avLst/>
          </a:prstGeom>
          <a:noFill/>
        </p:spPr>
      </p:pic>
      <p:sp>
        <p:nvSpPr>
          <p:cNvPr id="8" name="Flèche courbée vers la droite 7"/>
          <p:cNvSpPr/>
          <p:nvPr/>
        </p:nvSpPr>
        <p:spPr>
          <a:xfrm>
            <a:off x="3851920" y="1124744"/>
            <a:ext cx="216024" cy="432048"/>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solidFill>
                <a:schemeClr val="tx1"/>
              </a:solidFill>
            </a:endParaRPr>
          </a:p>
        </p:txBody>
      </p:sp>
      <p:sp>
        <p:nvSpPr>
          <p:cNvPr id="9" name="Flèche courbée vers la gauche 8"/>
          <p:cNvSpPr/>
          <p:nvPr/>
        </p:nvSpPr>
        <p:spPr>
          <a:xfrm>
            <a:off x="5292080" y="1196752"/>
            <a:ext cx="360040" cy="504056"/>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solidFill>
                <a:schemeClr val="tx1"/>
              </a:solidFill>
            </a:endParaRPr>
          </a:p>
        </p:txBody>
      </p:sp>
      <p:sp>
        <p:nvSpPr>
          <p:cNvPr id="10" name="ZoneTexte 9"/>
          <p:cNvSpPr txBox="1"/>
          <p:nvPr/>
        </p:nvSpPr>
        <p:spPr>
          <a:xfrm>
            <a:off x="4143372" y="571480"/>
            <a:ext cx="1928826" cy="369332"/>
          </a:xfrm>
          <a:prstGeom prst="rect">
            <a:avLst/>
          </a:prstGeom>
          <a:noFill/>
        </p:spPr>
        <p:txBody>
          <a:bodyPr wrap="square" rtlCol="0">
            <a:spAutoFit/>
          </a:bodyPr>
          <a:lstStyle/>
          <a:p>
            <a:r>
              <a:rPr lang="fr-FR" dirty="0" smtClean="0"/>
              <a:t>(document)</a:t>
            </a:r>
            <a:endParaRPr lang="fr-FR" dirty="0"/>
          </a:p>
        </p:txBody>
      </p:sp>
      <p:sp>
        <p:nvSpPr>
          <p:cNvPr id="14" name="Bouton d'action : Suivant 13">
            <a:hlinkClick r:id="rId4" action="ppaction://hlinksldjump" highlightClick="1"/>
          </p:cNvPr>
          <p:cNvSpPr/>
          <p:nvPr/>
        </p:nvSpPr>
        <p:spPr>
          <a:xfrm>
            <a:off x="5643570" y="714356"/>
            <a:ext cx="571504" cy="35719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9102">
                                            <p:txEl>
                                              <p:pRg st="0" end="0"/>
                                            </p:txEl>
                                          </p:spTgt>
                                        </p:tgtEl>
                                        <p:attrNameLst>
                                          <p:attrName>style.visibility</p:attrName>
                                        </p:attrNameLst>
                                      </p:cBhvr>
                                      <p:to>
                                        <p:strVal val="visible"/>
                                      </p:to>
                                    </p:set>
                                    <p:animEffect transition="in" filter="checkerboard(across)">
                                      <p:cBhvr>
                                        <p:cTn id="7" dur="500"/>
                                        <p:tgtEl>
                                          <p:spTgt spid="891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9102">
                                            <p:txEl>
                                              <p:pRg st="1" end="1"/>
                                            </p:txEl>
                                          </p:spTgt>
                                        </p:tgtEl>
                                        <p:attrNameLst>
                                          <p:attrName>style.visibility</p:attrName>
                                        </p:attrNameLst>
                                      </p:cBhvr>
                                      <p:to>
                                        <p:strVal val="visible"/>
                                      </p:to>
                                    </p:set>
                                    <p:animEffect transition="in" filter="checkerboard(across)">
                                      <p:cBhvr>
                                        <p:cTn id="12" dur="500"/>
                                        <p:tgtEl>
                                          <p:spTgt spid="891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9102">
                                            <p:txEl>
                                              <p:pRg st="2" end="2"/>
                                            </p:txEl>
                                          </p:spTgt>
                                        </p:tgtEl>
                                        <p:attrNameLst>
                                          <p:attrName>style.visibility</p:attrName>
                                        </p:attrNameLst>
                                      </p:cBhvr>
                                      <p:to>
                                        <p:strVal val="visible"/>
                                      </p:to>
                                    </p:set>
                                    <p:animEffect transition="in" filter="checkerboard(across)">
                                      <p:cBhvr>
                                        <p:cTn id="17" dur="500"/>
                                        <p:tgtEl>
                                          <p:spTgt spid="891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9102">
                                            <p:txEl>
                                              <p:pRg st="3" end="3"/>
                                            </p:txEl>
                                          </p:spTgt>
                                        </p:tgtEl>
                                        <p:attrNameLst>
                                          <p:attrName>style.visibility</p:attrName>
                                        </p:attrNameLst>
                                      </p:cBhvr>
                                      <p:to>
                                        <p:strVal val="visible"/>
                                      </p:to>
                                    </p:set>
                                    <p:animEffect transition="in" filter="checkerboard(across)">
                                      <p:cBhvr>
                                        <p:cTn id="22" dur="500"/>
                                        <p:tgtEl>
                                          <p:spTgt spid="891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9102">
                                            <p:txEl>
                                              <p:pRg st="4" end="4"/>
                                            </p:txEl>
                                          </p:spTgt>
                                        </p:tgtEl>
                                        <p:attrNameLst>
                                          <p:attrName>style.visibility</p:attrName>
                                        </p:attrNameLst>
                                      </p:cBhvr>
                                      <p:to>
                                        <p:strVal val="visible"/>
                                      </p:to>
                                    </p:set>
                                    <p:animEffect transition="in" filter="checkerboard(across)">
                                      <p:cBhvr>
                                        <p:cTn id="27" dur="500"/>
                                        <p:tgtEl>
                                          <p:spTgt spid="891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Text Box 13"/>
          <p:cNvSpPr txBox="1">
            <a:spLocks noChangeArrowheads="1"/>
          </p:cNvSpPr>
          <p:nvPr/>
        </p:nvSpPr>
        <p:spPr bwMode="auto">
          <a:xfrm>
            <a:off x="323528" y="404667"/>
            <a:ext cx="6032512" cy="400035"/>
          </a:xfrm>
          <a:prstGeom prst="rect">
            <a:avLst/>
          </a:prstGeom>
          <a:noFill/>
          <a:ln w="9525">
            <a:noFill/>
            <a:miter lim="800000"/>
            <a:headEnd/>
            <a:tailEnd/>
          </a:ln>
        </p:spPr>
        <p:txBody>
          <a:bodyPr wrap="square" lIns="91357" tIns="45683" rIns="91357" bIns="45683">
            <a:spAutoFit/>
          </a:bodyPr>
          <a:lstStyle/>
          <a:p>
            <a:pPr algn="just">
              <a:spcBef>
                <a:spcPct val="50000"/>
              </a:spcBef>
            </a:pPr>
            <a:r>
              <a:rPr lang="fr-FR" sz="2000" b="1" dirty="0" smtClean="0">
                <a:latin typeface="Times New Roman" pitchFamily="18" charset="0"/>
                <a:cs typeface="Times New Roman" pitchFamily="18" charset="0"/>
              </a:rPr>
              <a:t>2. </a:t>
            </a:r>
            <a:r>
              <a:rPr lang="fr-FR" sz="2000" b="1" dirty="0">
                <a:latin typeface="Times New Roman" pitchFamily="18" charset="0"/>
                <a:cs typeface="Times New Roman" pitchFamily="18" charset="0"/>
              </a:rPr>
              <a:t>Les </a:t>
            </a:r>
            <a:r>
              <a:rPr lang="fr-FR" sz="2000" b="1" dirty="0" smtClean="0">
                <a:latin typeface="Times New Roman" pitchFamily="18" charset="0"/>
                <a:cs typeface="Times New Roman" pitchFamily="18" charset="0"/>
              </a:rPr>
              <a:t>risques de cette libéralisation financière:</a:t>
            </a:r>
            <a:endParaRPr lang="fr-FR" sz="2000" b="1" dirty="0">
              <a:latin typeface="Times New Roman" pitchFamily="18" charset="0"/>
              <a:cs typeface="Times New Roman" pitchFamily="18" charset="0"/>
            </a:endParaRPr>
          </a:p>
        </p:txBody>
      </p:sp>
      <p:pic>
        <p:nvPicPr>
          <p:cNvPr id="11" name="Picture 8"/>
          <p:cNvPicPr>
            <a:picLocks noChangeAspect="1" noChangeArrowheads="1"/>
          </p:cNvPicPr>
          <p:nvPr/>
        </p:nvPicPr>
        <p:blipFill>
          <a:blip r:embed="rId2" cstate="print"/>
          <a:srcRect l="226" b="4720"/>
          <a:stretch>
            <a:fillRect/>
          </a:stretch>
        </p:blipFill>
        <p:spPr bwMode="auto">
          <a:xfrm>
            <a:off x="1763689" y="1052736"/>
            <a:ext cx="1925482" cy="1800200"/>
          </a:xfrm>
          <a:prstGeom prst="rect">
            <a:avLst/>
          </a:prstGeom>
          <a:noFill/>
          <a:ln w="9525">
            <a:noFill/>
            <a:miter lim="800000"/>
            <a:headEnd/>
            <a:tailEnd/>
          </a:ln>
        </p:spPr>
      </p:pic>
      <p:pic>
        <p:nvPicPr>
          <p:cNvPr id="12" name="Picture 2" descr="http://www.icone-gif.com/gif/monnaie/billets/tresor_billet35.gif"/>
          <p:cNvPicPr>
            <a:picLocks noChangeAspect="1" noChangeArrowheads="1" noCrop="1"/>
          </p:cNvPicPr>
          <p:nvPr/>
        </p:nvPicPr>
        <p:blipFill>
          <a:blip r:embed="rId3" cstate="print"/>
          <a:srcRect/>
          <a:stretch>
            <a:fillRect/>
          </a:stretch>
        </p:blipFill>
        <p:spPr bwMode="auto">
          <a:xfrm>
            <a:off x="2339752" y="1484784"/>
            <a:ext cx="1152128" cy="1341890"/>
          </a:xfrm>
          <a:prstGeom prst="rect">
            <a:avLst/>
          </a:prstGeom>
          <a:noFill/>
        </p:spPr>
      </p:pic>
      <p:cxnSp>
        <p:nvCxnSpPr>
          <p:cNvPr id="14" name="Connecteur droit avec flèche 13"/>
          <p:cNvCxnSpPr/>
          <p:nvPr/>
        </p:nvCxnSpPr>
        <p:spPr>
          <a:xfrm>
            <a:off x="2987829" y="2708920"/>
            <a:ext cx="1012667" cy="7915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2857488" y="3643314"/>
            <a:ext cx="3429024" cy="1241775"/>
          </a:xfrm>
          <a:prstGeom prst="rect">
            <a:avLst/>
          </a:prstGeom>
          <a:noFill/>
        </p:spPr>
        <p:txBody>
          <a:bodyPr wrap="square" lIns="91409" tIns="45705" rIns="91409" bIns="45705" rtlCol="0">
            <a:spAutoFit/>
          </a:bodyPr>
          <a:lstStyle/>
          <a:p>
            <a:pPr>
              <a:buFont typeface="Wingdings" pitchFamily="2" charset="2"/>
              <a:buChar char="Ø"/>
            </a:pPr>
            <a:r>
              <a:rPr lang="fr-FR" b="1" dirty="0" smtClean="0">
                <a:latin typeface="Times New Roman" pitchFamily="18" charset="0"/>
                <a:cs typeface="Times New Roman" pitchFamily="18" charset="0"/>
              </a:rPr>
              <a:t>Interdépendance de la finance et de l’économie réelle favorise la transmission de crise : la crise de 2008 (</a:t>
            </a:r>
            <a:r>
              <a:rPr lang="fr-FR" b="1" dirty="0" err="1" smtClean="0">
                <a:latin typeface="Times New Roman" pitchFamily="18" charset="0"/>
                <a:cs typeface="Times New Roman" pitchFamily="18" charset="0"/>
              </a:rPr>
              <a:t>subprime</a:t>
            </a:r>
            <a:r>
              <a:rPr lang="fr-FR" b="1" dirty="0" smtClean="0">
                <a:latin typeface="Times New Roman" pitchFamily="18" charset="0"/>
                <a:cs typeface="Times New Roman" pitchFamily="18" charset="0"/>
              </a:rPr>
              <a:t>)</a:t>
            </a:r>
            <a:endParaRPr lang="fr-FR" b="1" dirty="0">
              <a:latin typeface="Times New Roman" pitchFamily="18" charset="0"/>
              <a:cs typeface="Times New Roman" pitchFamily="18" charset="0"/>
            </a:endParaRPr>
          </a:p>
        </p:txBody>
      </p:sp>
      <p:sp>
        <p:nvSpPr>
          <p:cNvPr id="24" name="Flèche vers le bas 23"/>
          <p:cNvSpPr/>
          <p:nvPr/>
        </p:nvSpPr>
        <p:spPr>
          <a:xfrm>
            <a:off x="4214810" y="4929198"/>
            <a:ext cx="357190"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cxnSp>
        <p:nvCxnSpPr>
          <p:cNvPr id="13" name="Connecteur droit avec flèche 12"/>
          <p:cNvCxnSpPr/>
          <p:nvPr/>
        </p:nvCxnSpPr>
        <p:spPr>
          <a:xfrm flipV="1">
            <a:off x="3203848" y="1714488"/>
            <a:ext cx="2368284" cy="8504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5714976" y="0"/>
            <a:ext cx="3429024" cy="2031295"/>
          </a:xfrm>
          <a:prstGeom prst="rect">
            <a:avLst/>
          </a:prstGeom>
          <a:noFill/>
        </p:spPr>
        <p:txBody>
          <a:bodyPr wrap="square" lIns="91409" tIns="45705" rIns="91409" bIns="45705" rtlCol="0">
            <a:spAutoFit/>
          </a:bodyPr>
          <a:lstStyle/>
          <a:p>
            <a:pPr>
              <a:buFont typeface="Wingdings" pitchFamily="2" charset="2"/>
              <a:buChar char="Ø"/>
            </a:pPr>
            <a:r>
              <a:rPr lang="fr-FR" b="1" dirty="0" smtClean="0">
                <a:latin typeface="Times New Roman" pitchFamily="18" charset="0"/>
                <a:cs typeface="Times New Roman" pitchFamily="18" charset="0"/>
              </a:rPr>
              <a:t>Risques d’insolvabilité de marché (hausse des taux d’intérêt), de mimétisme et systémiques (crise qui se répercute sur toutes les économies car elles sont liées entre elles par la finance)</a:t>
            </a:r>
            <a:endParaRPr lang="fr-FR" b="1" dirty="0">
              <a:latin typeface="Times New Roman" pitchFamily="18" charset="0"/>
              <a:cs typeface="Times New Roman" pitchFamily="18" charset="0"/>
            </a:endParaRPr>
          </a:p>
        </p:txBody>
      </p:sp>
      <p:sp>
        <p:nvSpPr>
          <p:cNvPr id="15" name="ZoneTexte 14"/>
          <p:cNvSpPr txBox="1"/>
          <p:nvPr/>
        </p:nvSpPr>
        <p:spPr>
          <a:xfrm>
            <a:off x="3071802" y="857232"/>
            <a:ext cx="1643074" cy="369332"/>
          </a:xfrm>
          <a:prstGeom prst="rect">
            <a:avLst/>
          </a:prstGeom>
          <a:noFill/>
        </p:spPr>
        <p:txBody>
          <a:bodyPr wrap="square" rtlCol="0">
            <a:spAutoFit/>
          </a:bodyPr>
          <a:lstStyle/>
          <a:p>
            <a:r>
              <a:rPr lang="fr-FR" dirty="0" smtClean="0"/>
              <a:t>Document 9</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amond(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amond(in)">
                                      <p:cBhvr>
                                        <p:cTn id="1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79512" y="548680"/>
            <a:ext cx="2458614" cy="1938932"/>
          </a:xfrm>
          <a:prstGeom prst="rect">
            <a:avLst/>
          </a:prstGeom>
          <a:noFill/>
          <a:ln w="9525">
            <a:noFill/>
            <a:miter lim="800000"/>
            <a:headEnd/>
            <a:tailEnd/>
          </a:ln>
        </p:spPr>
        <p:txBody>
          <a:bodyPr wrap="square" lIns="91379" tIns="45690" rIns="91379" bIns="45690">
            <a:spAutoFit/>
          </a:bodyPr>
          <a:lstStyle/>
          <a:p>
            <a:pPr algn="just">
              <a:spcBef>
                <a:spcPct val="50000"/>
              </a:spcBef>
            </a:pPr>
            <a:r>
              <a:rPr lang="fr-FR" sz="2000" b="1" dirty="0" smtClean="0"/>
              <a:t>Conclusion programme première année BTS faisant la transition avec le premier thème de deuxième année  </a:t>
            </a:r>
            <a:r>
              <a:rPr lang="fr-FR" sz="2000" b="1" dirty="0"/>
              <a:t>:</a:t>
            </a:r>
          </a:p>
        </p:txBody>
      </p:sp>
      <p:sp>
        <p:nvSpPr>
          <p:cNvPr id="40964" name="Text Box 4"/>
          <p:cNvSpPr txBox="1">
            <a:spLocks noChangeArrowheads="1"/>
          </p:cNvSpPr>
          <p:nvPr/>
        </p:nvSpPr>
        <p:spPr bwMode="auto">
          <a:xfrm>
            <a:off x="170897" y="2577412"/>
            <a:ext cx="8669579" cy="409336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1379" tIns="45690" rIns="91379" bIns="45690">
            <a:spAutoFit/>
          </a:bodyPr>
          <a:lstStyle/>
          <a:p>
            <a:pPr algn="just">
              <a:spcBef>
                <a:spcPct val="50000"/>
              </a:spcBef>
            </a:pPr>
            <a:r>
              <a:rPr lang="fr-FR" sz="2000" dirty="0"/>
              <a:t>Les pays du « tiers monde » doivent donc inventer un modèle de développement produire en priorité pour les besoins prioritaires de leur population. Cependant ce nouveau modèle de développement nécessite des transformations radicales : </a:t>
            </a:r>
            <a:r>
              <a:rPr lang="fr-FR" sz="2000" b="1" dirty="0"/>
              <a:t>dans le commerce mondial, dans les techniques de production et dans la culture politique. Ce nouveau modèle pourra se réaliser que s’il existe un nouvel ordre économique mondial plus citoyen doté d’une gouvernance mondiale.</a:t>
            </a:r>
          </a:p>
          <a:p>
            <a:pPr algn="just">
              <a:spcBef>
                <a:spcPct val="50000"/>
              </a:spcBef>
            </a:pPr>
            <a:r>
              <a:rPr lang="fr-FR" sz="2000" dirty="0"/>
              <a:t>Nos économies sont aussi confrontées à des déséquilibres majeurs : chômage, exclusion et inégalités sociales. La croissance économique serait le moyen de réduire de telles inégalités, mais pour cela,  l’activité économique a besoin de financement. Quels sont les modes de financement de notre économie ? La finance ne serait-elle devenue aujourd’hui une finalité plutôt </a:t>
            </a:r>
            <a:r>
              <a:rPr lang="fr-FR" sz="2000" dirty="0" smtClean="0"/>
              <a:t>qu’un moyen </a:t>
            </a:r>
            <a:r>
              <a:rPr lang="fr-FR" sz="2000" dirty="0"/>
              <a:t>?</a:t>
            </a:r>
          </a:p>
          <a:p>
            <a:pPr algn="just">
              <a:spcBef>
                <a:spcPct val="50000"/>
              </a:spcBef>
            </a:pPr>
            <a:endParaRPr lang="fr-FR" sz="2000" dirty="0"/>
          </a:p>
        </p:txBody>
      </p:sp>
      <p:pic>
        <p:nvPicPr>
          <p:cNvPr id="500738" name="Picture 2" descr="http://blog.cgtbayard.org/public/pourquoi_20je_20dois_20partager.jpg"/>
          <p:cNvPicPr>
            <a:picLocks noChangeAspect="1" noChangeArrowheads="1"/>
          </p:cNvPicPr>
          <p:nvPr/>
        </p:nvPicPr>
        <p:blipFill>
          <a:blip r:embed="rId2" cstate="print"/>
          <a:srcRect/>
          <a:stretch>
            <a:fillRect/>
          </a:stretch>
        </p:blipFill>
        <p:spPr bwMode="auto">
          <a:xfrm>
            <a:off x="2902617" y="2"/>
            <a:ext cx="2926338" cy="25089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964">
                                            <p:txEl>
                                              <p:pRg st="0" end="0"/>
                                            </p:txEl>
                                          </p:spTgt>
                                        </p:tgtEl>
                                        <p:attrNameLst>
                                          <p:attrName>style.visibility</p:attrName>
                                        </p:attrNameLst>
                                      </p:cBhvr>
                                      <p:to>
                                        <p:strVal val="visible"/>
                                      </p:to>
                                    </p:set>
                                    <p:anim calcmode="lin" valueType="num">
                                      <p:cBhvr additive="base">
                                        <p:cTn id="7" dur="300" fill="hold"/>
                                        <p:tgtEl>
                                          <p:spTgt spid="4096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96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0964">
                                            <p:txEl>
                                              <p:pRg st="1" end="1"/>
                                            </p:txEl>
                                          </p:spTgt>
                                        </p:tgtEl>
                                        <p:attrNameLst>
                                          <p:attrName>style.visibility</p:attrName>
                                        </p:attrNameLst>
                                      </p:cBhvr>
                                      <p:to>
                                        <p:strVal val="visible"/>
                                      </p:to>
                                    </p:set>
                                    <p:anim calcmode="lin" valueType="num">
                                      <p:cBhvr additive="base">
                                        <p:cTn id="13" dur="300" fill="hold"/>
                                        <p:tgtEl>
                                          <p:spTgt spid="40964">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096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dirty="0"/>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50</a:t>
            </a:fld>
            <a:endParaRPr lang="fr-FR" dirty="0"/>
          </a:p>
        </p:txBody>
      </p:sp>
      <p:sp>
        <p:nvSpPr>
          <p:cNvPr id="8" name="Text Box 7"/>
          <p:cNvSpPr txBox="1">
            <a:spLocks noChangeArrowheads="1"/>
          </p:cNvSpPr>
          <p:nvPr/>
        </p:nvSpPr>
        <p:spPr bwMode="auto">
          <a:xfrm>
            <a:off x="0" y="764705"/>
            <a:ext cx="7643866" cy="885669"/>
          </a:xfrm>
          <a:prstGeom prst="rect">
            <a:avLst/>
          </a:prstGeom>
          <a:noFill/>
          <a:ln w="12700" cap="sq">
            <a:noFill/>
            <a:miter lim="800000"/>
            <a:headEnd type="none" w="sm" len="sm"/>
            <a:tailEnd type="none" w="sm" len="sm"/>
          </a:ln>
        </p:spPr>
        <p:txBody>
          <a:bodyPr wrap="square" lIns="115104" tIns="57552" rIns="115104" bIns="57552">
            <a:spAutoFit/>
          </a:bodyPr>
          <a:lstStyle/>
          <a:p>
            <a:pPr marL="576036" indent="-576036" defTabSz="1152077">
              <a:spcBef>
                <a:spcPct val="50000"/>
              </a:spcBef>
              <a:buFont typeface="Arial" pitchFamily="34" charset="0"/>
              <a:buChar char="•"/>
            </a:pPr>
            <a:r>
              <a:rPr lang="fr-FR" sz="2500" b="1" dirty="0" smtClean="0">
                <a:latin typeface="Times New Roman" pitchFamily="18" charset="0"/>
                <a:cs typeface="Times New Roman" pitchFamily="18" charset="0"/>
              </a:rPr>
              <a:t>La </a:t>
            </a:r>
            <a:r>
              <a:rPr lang="fr-FR" sz="2500" b="1" dirty="0">
                <a:latin typeface="Times New Roman" pitchFamily="18" charset="0"/>
                <a:cs typeface="Times New Roman" pitchFamily="18" charset="0"/>
              </a:rPr>
              <a:t>crise financière de </a:t>
            </a:r>
            <a:r>
              <a:rPr lang="fr-FR" sz="2500" b="1" dirty="0" smtClean="0">
                <a:latin typeface="Times New Roman" pitchFamily="18" charset="0"/>
                <a:cs typeface="Times New Roman" pitchFamily="18" charset="0"/>
              </a:rPr>
              <a:t>2007/2008 : contagion de la finance à l’économie</a:t>
            </a:r>
            <a:endParaRPr lang="fr-FR" sz="2500" b="1" dirty="0">
              <a:latin typeface="Times New Roman" pitchFamily="18" charset="0"/>
              <a:cs typeface="Times New Roman" pitchFamily="18" charset="0"/>
            </a:endParaRPr>
          </a:p>
        </p:txBody>
      </p:sp>
      <p:pic>
        <p:nvPicPr>
          <p:cNvPr id="1346562" name="Picture 2"/>
          <p:cNvPicPr>
            <a:picLocks noChangeAspect="1" noChangeArrowheads="1"/>
          </p:cNvPicPr>
          <p:nvPr/>
        </p:nvPicPr>
        <p:blipFill>
          <a:blip r:embed="rId3" cstate="print"/>
          <a:srcRect t="13995" b="17778"/>
          <a:stretch>
            <a:fillRect/>
          </a:stretch>
        </p:blipFill>
        <p:spPr bwMode="auto">
          <a:xfrm>
            <a:off x="205734" y="2267244"/>
            <a:ext cx="8463444" cy="3923354"/>
          </a:xfrm>
          <a:prstGeom prst="rect">
            <a:avLst/>
          </a:prstGeom>
          <a:noFill/>
          <a:ln w="9525">
            <a:noFill/>
            <a:miter lim="800000"/>
            <a:headEnd/>
            <a:tailEnd/>
          </a:ln>
        </p:spPr>
      </p:pic>
      <p:sp>
        <p:nvSpPr>
          <p:cNvPr id="6" name="Flèche vers le bas 5"/>
          <p:cNvSpPr/>
          <p:nvPr/>
        </p:nvSpPr>
        <p:spPr>
          <a:xfrm>
            <a:off x="4355976" y="0"/>
            <a:ext cx="357190"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86018" name="AutoShape 2" descr="Afficher l'image d'origine"/>
          <p:cNvSpPr>
            <a:spLocks noChangeAspect="1" noChangeArrowheads="1"/>
          </p:cNvSpPr>
          <p:nvPr/>
        </p:nvSpPr>
        <p:spPr bwMode="auto">
          <a:xfrm>
            <a:off x="63507" y="-136524"/>
            <a:ext cx="2352675" cy="1943100"/>
          </a:xfrm>
          <a:prstGeom prst="rect">
            <a:avLst/>
          </a:prstGeom>
          <a:noFill/>
        </p:spPr>
        <p:txBody>
          <a:bodyPr vert="horz" wrap="square" lIns="91409" tIns="45705" rIns="91409" bIns="45705" numCol="1" anchor="t" anchorCtr="0" compatLnSpc="1">
            <a:prstTxWarp prst="textNoShape">
              <a:avLst/>
            </a:prstTxWarp>
          </a:bodyPr>
          <a:lstStyle/>
          <a:p>
            <a:endParaRPr lang="fr-FR"/>
          </a:p>
        </p:txBody>
      </p:sp>
      <p:sp>
        <p:nvSpPr>
          <p:cNvPr id="86020" name="AutoShape 4" descr="Afficher l'image d'origine"/>
          <p:cNvSpPr>
            <a:spLocks noChangeAspect="1" noChangeArrowheads="1"/>
          </p:cNvSpPr>
          <p:nvPr/>
        </p:nvSpPr>
        <p:spPr bwMode="auto">
          <a:xfrm>
            <a:off x="63507" y="-136524"/>
            <a:ext cx="2352675" cy="1943100"/>
          </a:xfrm>
          <a:prstGeom prst="rect">
            <a:avLst/>
          </a:prstGeom>
          <a:noFill/>
        </p:spPr>
        <p:txBody>
          <a:bodyPr vert="horz" wrap="square" lIns="91409" tIns="45705" rIns="91409" bIns="45705" numCol="1" anchor="t" anchorCtr="0" compatLnSpc="1">
            <a:prstTxWarp prst="textNoShape">
              <a:avLst/>
            </a:prstTxWarp>
          </a:bodyPr>
          <a:lstStyle/>
          <a:p>
            <a:endParaRPr lang="fr-FR"/>
          </a:p>
        </p:txBody>
      </p:sp>
      <p:sp>
        <p:nvSpPr>
          <p:cNvPr id="86022" name="AutoShape 6" descr="Afficher l'image d'origine"/>
          <p:cNvSpPr>
            <a:spLocks noChangeAspect="1" noChangeArrowheads="1"/>
          </p:cNvSpPr>
          <p:nvPr/>
        </p:nvSpPr>
        <p:spPr bwMode="auto">
          <a:xfrm>
            <a:off x="63507" y="-136524"/>
            <a:ext cx="2352675" cy="1943100"/>
          </a:xfrm>
          <a:prstGeom prst="rect">
            <a:avLst/>
          </a:prstGeom>
          <a:noFill/>
        </p:spPr>
        <p:txBody>
          <a:bodyPr vert="horz" wrap="square" lIns="91409" tIns="45705" rIns="91409" bIns="45705" numCol="1" anchor="t" anchorCtr="0" compatLnSpc="1">
            <a:prstTxWarp prst="textNoShape">
              <a:avLst/>
            </a:prstTxWarp>
          </a:bodyPr>
          <a:lstStyle/>
          <a:p>
            <a:endParaRPr lang="fr-FR"/>
          </a:p>
        </p:txBody>
      </p:sp>
      <p:pic>
        <p:nvPicPr>
          <p:cNvPr id="86024" name="Picture 8" descr="Afficher l'image d'origine"/>
          <p:cNvPicPr>
            <a:picLocks noChangeAspect="1" noChangeArrowheads="1"/>
          </p:cNvPicPr>
          <p:nvPr/>
        </p:nvPicPr>
        <p:blipFill>
          <a:blip r:embed="rId4" cstate="print"/>
          <a:srcRect r="20939"/>
          <a:stretch>
            <a:fillRect/>
          </a:stretch>
        </p:blipFill>
        <p:spPr bwMode="auto">
          <a:xfrm>
            <a:off x="4" y="1618896"/>
            <a:ext cx="1403649" cy="10411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out)">
                                      <p:cBhvr>
                                        <p:cTn id="7" dur="500"/>
                                        <p:tgtEl>
                                          <p:spTgt spid="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dirty="0"/>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51</a:t>
            </a:fld>
            <a:endParaRPr lang="fr-FR" dirty="0"/>
          </a:p>
        </p:txBody>
      </p:sp>
      <p:sp>
        <p:nvSpPr>
          <p:cNvPr id="4" name="ZoneTexte 3"/>
          <p:cNvSpPr txBox="1"/>
          <p:nvPr/>
        </p:nvSpPr>
        <p:spPr>
          <a:xfrm>
            <a:off x="929712" y="166857"/>
            <a:ext cx="7105193" cy="409070"/>
          </a:xfrm>
          <a:prstGeom prst="rect">
            <a:avLst/>
          </a:prstGeom>
          <a:noFill/>
        </p:spPr>
        <p:txBody>
          <a:bodyPr wrap="square" lIns="100312" tIns="50157" rIns="100312" bIns="50157" rtlCol="0">
            <a:spAutoFit/>
          </a:bodyPr>
          <a:lstStyle/>
          <a:p>
            <a:pPr>
              <a:buFont typeface="Wingdings" pitchFamily="2" charset="2"/>
              <a:buChar char="ü"/>
            </a:pPr>
            <a:r>
              <a:rPr lang="fr-FR" sz="2000" b="1" dirty="0"/>
              <a:t>Les causes de la crise financière (2007/2008) </a:t>
            </a:r>
            <a:r>
              <a:rPr lang="fr-FR" sz="2000" b="1" dirty="0" smtClean="0"/>
              <a:t>:</a:t>
            </a:r>
            <a:endParaRPr lang="fr-FR" sz="2000" b="1" dirty="0"/>
          </a:p>
        </p:txBody>
      </p:sp>
      <p:pic>
        <p:nvPicPr>
          <p:cNvPr id="1338369" name="Picture 1"/>
          <p:cNvPicPr>
            <a:picLocks noChangeAspect="1" noChangeArrowheads="1"/>
          </p:cNvPicPr>
          <p:nvPr/>
        </p:nvPicPr>
        <p:blipFill>
          <a:blip r:embed="rId2" cstate="print"/>
          <a:srcRect b="3307"/>
          <a:stretch>
            <a:fillRect/>
          </a:stretch>
        </p:blipFill>
        <p:spPr bwMode="auto">
          <a:xfrm>
            <a:off x="1309113" y="1003313"/>
            <a:ext cx="5911982" cy="4060585"/>
          </a:xfrm>
          <a:prstGeom prst="rect">
            <a:avLst/>
          </a:prstGeom>
          <a:noFill/>
          <a:ln w="9525">
            <a:noFill/>
            <a:miter lim="800000"/>
            <a:headEnd/>
            <a:tailEnd/>
          </a:ln>
        </p:spPr>
      </p:pic>
      <p:sp>
        <p:nvSpPr>
          <p:cNvPr id="6" name="ZoneTexte 5">
            <a:hlinkClick r:id="rId3"/>
          </p:cNvPr>
          <p:cNvSpPr txBox="1"/>
          <p:nvPr/>
        </p:nvSpPr>
        <p:spPr>
          <a:xfrm>
            <a:off x="6286519" y="214298"/>
            <a:ext cx="2304256" cy="383741"/>
          </a:xfrm>
          <a:prstGeom prst="rect">
            <a:avLst/>
          </a:prstGeom>
          <a:noFill/>
        </p:spPr>
        <p:txBody>
          <a:bodyPr wrap="square" lIns="91409" tIns="45705" rIns="91409" bIns="45705" rtlCol="0">
            <a:spAutoFit/>
          </a:bodyPr>
          <a:lstStyle/>
          <a:p>
            <a:r>
              <a:rPr lang="fr-FR" dirty="0" smtClean="0"/>
              <a:t>Vidéo </a:t>
            </a:r>
            <a:endParaRPr lang="fr-FR" dirty="0"/>
          </a:p>
        </p:txBody>
      </p:sp>
      <p:sp>
        <p:nvSpPr>
          <p:cNvPr id="7" name="Rectangle 6"/>
          <p:cNvSpPr/>
          <p:nvPr/>
        </p:nvSpPr>
        <p:spPr>
          <a:xfrm>
            <a:off x="3286117" y="2000248"/>
            <a:ext cx="2722157" cy="538579"/>
          </a:xfrm>
          <a:prstGeom prst="rect">
            <a:avLst/>
          </a:prstGeom>
        </p:spPr>
        <p:txBody>
          <a:bodyPr wrap="none" lIns="91409" tIns="45705" rIns="91409" bIns="45705">
            <a:spAutoFit/>
          </a:bodyPr>
          <a:lstStyle/>
          <a:p>
            <a:r>
              <a:rPr lang="fr-FR" sz="2900" b="1" dirty="0" smtClean="0">
                <a:solidFill>
                  <a:srgbClr val="FF0000"/>
                </a:solidFill>
                <a:latin typeface="Times New Roman" pitchFamily="18" charset="0"/>
                <a:cs typeface="Times New Roman" pitchFamily="18" charset="0"/>
              </a:rPr>
              <a:t>l’excès de crédit</a:t>
            </a:r>
            <a:endParaRPr lang="fr-FR" sz="2900" dirty="0">
              <a:solidFill>
                <a:srgbClr val="FF0000"/>
              </a:solidFill>
              <a:latin typeface="Times New Roman" pitchFamily="18" charset="0"/>
              <a:cs typeface="Times New Roman" pitchFamily="18" charset="0"/>
            </a:endParaRPr>
          </a:p>
        </p:txBody>
      </p:sp>
      <p:pic>
        <p:nvPicPr>
          <p:cNvPr id="8" name="Picture 8" descr="Afficher l'image d'origine"/>
          <p:cNvPicPr>
            <a:picLocks noChangeAspect="1" noChangeArrowheads="1"/>
          </p:cNvPicPr>
          <p:nvPr/>
        </p:nvPicPr>
        <p:blipFill>
          <a:blip r:embed="rId4" cstate="print"/>
          <a:srcRect r="20939"/>
          <a:stretch>
            <a:fillRect/>
          </a:stretch>
        </p:blipFill>
        <p:spPr bwMode="auto">
          <a:xfrm>
            <a:off x="1043608" y="1988848"/>
            <a:ext cx="1403649" cy="1041173"/>
          </a:xfrm>
          <a:prstGeom prst="rect">
            <a:avLst/>
          </a:prstGeom>
          <a:noFill/>
        </p:spPr>
      </p:pic>
      <p:sp>
        <p:nvSpPr>
          <p:cNvPr id="9" name="Flèche droite 8"/>
          <p:cNvSpPr/>
          <p:nvPr/>
        </p:nvSpPr>
        <p:spPr>
          <a:xfrm>
            <a:off x="3707910" y="5517232"/>
            <a:ext cx="792089"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ensées 27"/>
          <p:cNvSpPr/>
          <p:nvPr/>
        </p:nvSpPr>
        <p:spPr>
          <a:xfrm>
            <a:off x="4355978" y="1271453"/>
            <a:ext cx="2520280" cy="1171025"/>
          </a:xfrm>
          <a:prstGeom prst="cloudCallout">
            <a:avLst>
              <a:gd name="adj1" fmla="val -44192"/>
              <a:gd name="adj2" fmla="val 95566"/>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30" name="Espace réservé du numéro de diapositive 3"/>
          <p:cNvSpPr txBox="1">
            <a:spLocks noGrp="1"/>
          </p:cNvSpPr>
          <p:nvPr/>
        </p:nvSpPr>
        <p:spPr bwMode="auto">
          <a:xfrm>
            <a:off x="6544908" y="6021984"/>
            <a:ext cx="2132930" cy="457323"/>
          </a:xfrm>
          <a:prstGeom prst="rect">
            <a:avLst/>
          </a:prstGeom>
          <a:noFill/>
          <a:ln w="9525">
            <a:noFill/>
            <a:miter lim="800000"/>
            <a:headEnd/>
            <a:tailEnd/>
          </a:ln>
        </p:spPr>
        <p:txBody>
          <a:bodyPr lIns="91371" tIns="45687" rIns="91371" bIns="45687"/>
          <a:lstStyle/>
          <a:p>
            <a:pPr algn="r" defTabSz="912512">
              <a:defRPr/>
            </a:pPr>
            <a:fld id="{DBA5573B-D2E7-49E2-A19C-280C64B731F5}" type="slidenum">
              <a:rPr lang="fr-FR" sz="1100">
                <a:effectLst>
                  <a:outerShdw blurRad="38100" dist="38100" dir="2700000" algn="tl">
                    <a:srgbClr val="000000"/>
                  </a:outerShdw>
                </a:effectLst>
                <a:latin typeface="Verdana" pitchFamily="34" charset="0"/>
              </a:rPr>
              <a:pPr algn="r" defTabSz="912512">
                <a:defRPr/>
              </a:pPr>
              <a:t>52</a:t>
            </a:fld>
            <a:endParaRPr lang="fr-FR" sz="1100" dirty="0">
              <a:effectLst>
                <a:outerShdw blurRad="38100" dist="38100" dir="2700000" algn="tl">
                  <a:srgbClr val="000000"/>
                </a:outerShdw>
              </a:effectLst>
              <a:latin typeface="Verdana" pitchFamily="34" charset="0"/>
            </a:endParaRPr>
          </a:p>
        </p:txBody>
      </p:sp>
      <p:pic>
        <p:nvPicPr>
          <p:cNvPr id="5126" name="Picture 5" descr="argent_64"/>
          <p:cNvPicPr>
            <a:picLocks noChangeAspect="1" noChangeArrowheads="1" noCrop="1"/>
          </p:cNvPicPr>
          <p:nvPr/>
        </p:nvPicPr>
        <p:blipFill>
          <a:blip r:embed="rId3" cstate="print"/>
          <a:srcRect/>
          <a:stretch>
            <a:fillRect/>
          </a:stretch>
        </p:blipFill>
        <p:spPr bwMode="auto">
          <a:xfrm>
            <a:off x="4000505" y="2000240"/>
            <a:ext cx="2057651" cy="1751842"/>
          </a:xfrm>
          <a:prstGeom prst="rect">
            <a:avLst/>
          </a:prstGeom>
          <a:noFill/>
          <a:ln w="9525">
            <a:noFill/>
            <a:miter lim="800000"/>
            <a:headEnd/>
            <a:tailEnd/>
          </a:ln>
        </p:spPr>
      </p:pic>
      <p:sp>
        <p:nvSpPr>
          <p:cNvPr id="5134" name="Line 16"/>
          <p:cNvSpPr>
            <a:spLocks noChangeShapeType="1"/>
          </p:cNvSpPr>
          <p:nvPr/>
        </p:nvSpPr>
        <p:spPr bwMode="auto">
          <a:xfrm>
            <a:off x="3286126" y="3143249"/>
            <a:ext cx="1285883" cy="45720"/>
          </a:xfrm>
          <a:prstGeom prst="line">
            <a:avLst/>
          </a:prstGeom>
          <a:noFill/>
          <a:ln w="12700" cap="sq">
            <a:solidFill>
              <a:schemeClr val="tx1"/>
            </a:solidFill>
            <a:round/>
            <a:headEnd type="none" w="sm" len="sm"/>
            <a:tailEnd type="triangle" w="sm" len="sm"/>
          </a:ln>
        </p:spPr>
        <p:txBody>
          <a:bodyPr wrap="none" lIns="100307" tIns="50154" rIns="100307" bIns="50154"/>
          <a:lstStyle/>
          <a:p>
            <a:endParaRPr lang="fr-FR" dirty="0">
              <a:ln>
                <a:solidFill>
                  <a:schemeClr val="tx1"/>
                </a:solidFill>
                <a:prstDash val="dash"/>
              </a:ln>
            </a:endParaRPr>
          </a:p>
        </p:txBody>
      </p:sp>
      <p:graphicFrame>
        <p:nvGraphicFramePr>
          <p:cNvPr id="5123" name="Object 29"/>
          <p:cNvGraphicFramePr>
            <a:graphicFrameLocks noChangeAspect="1"/>
          </p:cNvGraphicFramePr>
          <p:nvPr/>
        </p:nvGraphicFramePr>
        <p:xfrm>
          <a:off x="1437010" y="3151482"/>
          <a:ext cx="600566" cy="645415"/>
        </p:xfrm>
        <a:graphic>
          <a:graphicData uri="http://schemas.openxmlformats.org/presentationml/2006/ole">
            <p:oleObj spid="_x0000_s83970" name="Clip" r:id="rId4" imgW="2286000" imgH="2184840" progId="">
              <p:embed/>
            </p:oleObj>
          </a:graphicData>
        </a:graphic>
      </p:graphicFrame>
      <p:sp>
        <p:nvSpPr>
          <p:cNvPr id="5143" name="Text Box 30"/>
          <p:cNvSpPr txBox="1">
            <a:spLocks noChangeArrowheads="1"/>
          </p:cNvSpPr>
          <p:nvPr/>
        </p:nvSpPr>
        <p:spPr bwMode="auto">
          <a:xfrm>
            <a:off x="1081478" y="2007046"/>
            <a:ext cx="2057651" cy="500965"/>
          </a:xfrm>
          <a:prstGeom prst="rect">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lIns="115118" tIns="57560" rIns="115118" bIns="57560">
            <a:spAutoFit/>
          </a:bodyPr>
          <a:lstStyle/>
          <a:p>
            <a:pPr defTabSz="1151096">
              <a:spcBef>
                <a:spcPct val="50000"/>
              </a:spcBef>
            </a:pPr>
            <a:r>
              <a:rPr lang="fr-FR" sz="2500" dirty="0">
                <a:solidFill>
                  <a:srgbClr val="000000"/>
                </a:solidFill>
                <a:latin typeface="Verdana" pitchFamily="34" charset="0"/>
              </a:rPr>
              <a:t>BANQUE</a:t>
            </a:r>
          </a:p>
        </p:txBody>
      </p:sp>
      <p:sp>
        <p:nvSpPr>
          <p:cNvPr id="5144" name="Rectangle 31"/>
          <p:cNvSpPr>
            <a:spLocks noChangeArrowheads="1"/>
          </p:cNvSpPr>
          <p:nvPr/>
        </p:nvSpPr>
        <p:spPr bwMode="auto">
          <a:xfrm>
            <a:off x="543689" y="2600102"/>
            <a:ext cx="2863982" cy="1196785"/>
          </a:xfrm>
          <a:prstGeom prst="rect">
            <a:avLst/>
          </a:prstGeom>
          <a:noFill/>
          <a:ln w="12700" cap="sq">
            <a:solidFill>
              <a:schemeClr val="tx1"/>
            </a:solidFill>
            <a:miter lim="800000"/>
            <a:headEnd type="none" w="sm" len="sm"/>
            <a:tailEnd type="none" w="sm" len="sm"/>
          </a:ln>
        </p:spPr>
        <p:txBody>
          <a:bodyPr wrap="none" lIns="115118" tIns="57560" rIns="115118" bIns="57560" anchor="ctr"/>
          <a:lstStyle/>
          <a:p>
            <a:pPr algn="ctr" defTabSz="1151096"/>
            <a:endParaRPr lang="fr-FR" b="1" dirty="0"/>
          </a:p>
        </p:txBody>
      </p:sp>
      <p:sp>
        <p:nvSpPr>
          <p:cNvPr id="5149" name="Line 31"/>
          <p:cNvSpPr>
            <a:spLocks noChangeShapeType="1"/>
          </p:cNvSpPr>
          <p:nvPr/>
        </p:nvSpPr>
        <p:spPr bwMode="auto">
          <a:xfrm>
            <a:off x="2154678" y="3151482"/>
            <a:ext cx="0" cy="645415"/>
          </a:xfrm>
          <a:prstGeom prst="line">
            <a:avLst/>
          </a:prstGeom>
          <a:noFill/>
          <a:ln w="57150" cap="sq">
            <a:solidFill>
              <a:srgbClr val="FF0000"/>
            </a:solidFill>
            <a:round/>
            <a:headEnd type="none" w="sm" len="sm"/>
            <a:tailEnd type="none" w="sm" len="sm"/>
          </a:ln>
        </p:spPr>
        <p:txBody>
          <a:bodyPr wrap="none" lIns="100307" tIns="50154" rIns="100307" bIns="50154"/>
          <a:lstStyle/>
          <a:p>
            <a:endParaRPr lang="fr-FR" dirty="0"/>
          </a:p>
        </p:txBody>
      </p:sp>
      <p:sp>
        <p:nvSpPr>
          <p:cNvPr id="5150" name="Text Box 32"/>
          <p:cNvSpPr txBox="1">
            <a:spLocks noChangeArrowheads="1"/>
          </p:cNvSpPr>
          <p:nvPr/>
        </p:nvSpPr>
        <p:spPr bwMode="auto">
          <a:xfrm>
            <a:off x="543691" y="3337719"/>
            <a:ext cx="1431991" cy="405690"/>
          </a:xfrm>
          <a:prstGeom prst="rect">
            <a:avLst/>
          </a:prstGeom>
          <a:noFill/>
          <a:ln w="12700" cap="sq">
            <a:noFill/>
            <a:miter lim="800000"/>
            <a:headEnd type="none" w="sm" len="sm"/>
            <a:tailEnd type="none" w="sm" len="sm"/>
          </a:ln>
        </p:spPr>
        <p:txBody>
          <a:bodyPr lIns="115118" tIns="57560" rIns="115118" bIns="57560">
            <a:spAutoFit/>
          </a:bodyPr>
          <a:lstStyle/>
          <a:p>
            <a:pPr defTabSz="1151096">
              <a:spcBef>
                <a:spcPct val="50000"/>
              </a:spcBef>
            </a:pPr>
            <a:r>
              <a:rPr lang="fr-FR" dirty="0"/>
              <a:t>Avoirs </a:t>
            </a:r>
          </a:p>
        </p:txBody>
      </p:sp>
      <p:sp>
        <p:nvSpPr>
          <p:cNvPr id="5151" name="AutoShape 33"/>
          <p:cNvSpPr>
            <a:spLocks noChangeArrowheads="1"/>
          </p:cNvSpPr>
          <p:nvPr/>
        </p:nvSpPr>
        <p:spPr bwMode="auto">
          <a:xfrm rot="-749454">
            <a:off x="2453959" y="3293120"/>
            <a:ext cx="983658" cy="186248"/>
          </a:xfrm>
          <a:prstGeom prst="curvedDownArrow">
            <a:avLst>
              <a:gd name="adj1" fmla="val 116436"/>
              <a:gd name="adj2" fmla="val 232872"/>
              <a:gd name="adj3" fmla="val 33333"/>
            </a:avLst>
          </a:prstGeom>
          <a:solidFill>
            <a:schemeClr val="accent1"/>
          </a:solidFill>
          <a:ln w="12700" cap="sq">
            <a:solidFill>
              <a:schemeClr val="tx1"/>
            </a:solidFill>
            <a:miter lim="800000"/>
            <a:headEnd type="none" w="sm" len="sm"/>
            <a:tailEnd type="none" w="sm" len="sm"/>
          </a:ln>
        </p:spPr>
        <p:txBody>
          <a:bodyPr wrap="none" lIns="100307" tIns="50154" rIns="100307" bIns="50154" anchor="ctr"/>
          <a:lstStyle/>
          <a:p>
            <a:endParaRPr lang="fr-FR" dirty="0"/>
          </a:p>
        </p:txBody>
      </p:sp>
      <p:sp>
        <p:nvSpPr>
          <p:cNvPr id="5153" name="Text Box 35"/>
          <p:cNvSpPr txBox="1">
            <a:spLocks noChangeArrowheads="1"/>
          </p:cNvSpPr>
          <p:nvPr/>
        </p:nvSpPr>
        <p:spPr bwMode="auto">
          <a:xfrm>
            <a:off x="3586673" y="2413855"/>
            <a:ext cx="806332" cy="393243"/>
          </a:xfrm>
          <a:prstGeom prst="rect">
            <a:avLst/>
          </a:prstGeom>
          <a:noFill/>
          <a:ln w="12700" cap="sq">
            <a:noFill/>
            <a:miter lim="800000"/>
            <a:headEnd type="none" w="sm" len="sm"/>
            <a:tailEnd type="none" w="sm" len="sm"/>
          </a:ln>
        </p:spPr>
        <p:txBody>
          <a:bodyPr lIns="115118" tIns="57560" rIns="115118" bIns="57560">
            <a:spAutoFit/>
          </a:bodyPr>
          <a:lstStyle/>
          <a:p>
            <a:pPr defTabSz="1151096">
              <a:spcBef>
                <a:spcPct val="50000"/>
              </a:spcBef>
            </a:pPr>
            <a:r>
              <a:rPr lang="fr-FR" dirty="0" smtClean="0"/>
              <a:t>Crédit</a:t>
            </a:r>
            <a:endParaRPr lang="fr-FR" dirty="0"/>
          </a:p>
        </p:txBody>
      </p:sp>
      <p:sp>
        <p:nvSpPr>
          <p:cNvPr id="39" name="Espace réservé du pied de page 38"/>
          <p:cNvSpPr>
            <a:spLocks noGrp="1"/>
          </p:cNvSpPr>
          <p:nvPr>
            <p:ph type="ftr" sz="quarter" idx="11"/>
          </p:nvPr>
        </p:nvSpPr>
        <p:spPr/>
        <p:txBody>
          <a:bodyPr/>
          <a:lstStyle/>
          <a:p>
            <a:pPr>
              <a:defRPr/>
            </a:pPr>
            <a:r>
              <a:rPr lang="fr-FR" smtClean="0"/>
              <a:t>GF</a:t>
            </a:r>
            <a:endParaRPr lang="fr-FR"/>
          </a:p>
        </p:txBody>
      </p:sp>
      <p:sp>
        <p:nvSpPr>
          <p:cNvPr id="19" name="ZoneTexte 18"/>
          <p:cNvSpPr txBox="1"/>
          <p:nvPr/>
        </p:nvSpPr>
        <p:spPr>
          <a:xfrm>
            <a:off x="2428868" y="3500447"/>
            <a:ext cx="1143008" cy="383741"/>
          </a:xfrm>
          <a:prstGeom prst="rect">
            <a:avLst/>
          </a:prstGeom>
          <a:noFill/>
        </p:spPr>
        <p:txBody>
          <a:bodyPr wrap="square" lIns="91405" tIns="45702" rIns="91405" bIns="45702" rtlCol="0">
            <a:spAutoFit/>
          </a:bodyPr>
          <a:lstStyle/>
          <a:p>
            <a:r>
              <a:rPr lang="fr-FR" dirty="0" smtClean="0"/>
              <a:t>Créances </a:t>
            </a:r>
            <a:endParaRPr lang="fr-FR" dirty="0"/>
          </a:p>
        </p:txBody>
      </p:sp>
      <p:sp>
        <p:nvSpPr>
          <p:cNvPr id="21" name="Flèche vers le bas 20"/>
          <p:cNvSpPr/>
          <p:nvPr/>
        </p:nvSpPr>
        <p:spPr>
          <a:xfrm>
            <a:off x="3969756" y="1852331"/>
            <a:ext cx="14287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5" tIns="45702" rIns="91405" bIns="45702" rtlCol="0" anchor="ctr"/>
          <a:lstStyle/>
          <a:p>
            <a:pPr algn="ctr"/>
            <a:endParaRPr lang="fr-FR"/>
          </a:p>
        </p:txBody>
      </p:sp>
      <p:sp>
        <p:nvSpPr>
          <p:cNvPr id="23" name="ZoneTexte 22"/>
          <p:cNvSpPr txBox="1"/>
          <p:nvPr/>
        </p:nvSpPr>
        <p:spPr>
          <a:xfrm>
            <a:off x="4932040" y="1484791"/>
            <a:ext cx="1368151" cy="679267"/>
          </a:xfrm>
          <a:prstGeom prst="rect">
            <a:avLst/>
          </a:prstGeom>
          <a:noFill/>
        </p:spPr>
        <p:txBody>
          <a:bodyPr wrap="square" lIns="100307" tIns="50154" rIns="100307" bIns="50154" rtlCol="0">
            <a:spAutoFit/>
          </a:bodyPr>
          <a:lstStyle/>
          <a:p>
            <a:r>
              <a:rPr lang="fr-FR" b="1" dirty="0" smtClean="0">
                <a:solidFill>
                  <a:srgbClr val="FFFF00"/>
                </a:solidFill>
              </a:rPr>
              <a:t>Sphère immobilière</a:t>
            </a:r>
            <a:endParaRPr lang="fr-FR" b="1" dirty="0">
              <a:solidFill>
                <a:srgbClr val="FFFF00"/>
              </a:solidFill>
            </a:endParaRPr>
          </a:p>
        </p:txBody>
      </p:sp>
      <p:sp>
        <p:nvSpPr>
          <p:cNvPr id="24" name="ZoneTexte 23"/>
          <p:cNvSpPr txBox="1"/>
          <p:nvPr/>
        </p:nvSpPr>
        <p:spPr>
          <a:xfrm>
            <a:off x="6072203" y="2786067"/>
            <a:ext cx="2571768" cy="955763"/>
          </a:xfrm>
          <a:prstGeom prst="rect">
            <a:avLst/>
          </a:prstGeom>
        </p:spPr>
        <p:style>
          <a:lnRef idx="2">
            <a:schemeClr val="accent1"/>
          </a:lnRef>
          <a:fillRef idx="1">
            <a:schemeClr val="lt1"/>
          </a:fillRef>
          <a:effectRef idx="0">
            <a:schemeClr val="accent1"/>
          </a:effectRef>
          <a:fontRef idx="minor">
            <a:schemeClr val="dk1"/>
          </a:fontRef>
        </p:style>
        <p:txBody>
          <a:bodyPr wrap="square" lIns="91405" tIns="45702" rIns="91405" bIns="45702" rtlCol="0">
            <a:spAutoFit/>
          </a:bodyPr>
          <a:lstStyle/>
          <a:p>
            <a:r>
              <a:rPr lang="fr-FR" b="1" dirty="0" smtClean="0"/>
              <a:t>Plus la valeurs des actifs augmente plus les banques prêtent</a:t>
            </a:r>
            <a:endParaRPr lang="fr-FR" b="1" dirty="0"/>
          </a:p>
        </p:txBody>
      </p:sp>
      <p:pic>
        <p:nvPicPr>
          <p:cNvPr id="25" name="Picture 2" descr="C:\Users\Fonouni\Desktop\001.jpg"/>
          <p:cNvPicPr>
            <a:picLocks noChangeAspect="1" noChangeArrowheads="1"/>
          </p:cNvPicPr>
          <p:nvPr/>
        </p:nvPicPr>
        <p:blipFill>
          <a:blip r:embed="rId5" cstate="print"/>
          <a:srcRect l="81873" t="34053" b="46070"/>
          <a:stretch>
            <a:fillRect/>
          </a:stretch>
        </p:blipFill>
        <p:spPr bwMode="auto">
          <a:xfrm>
            <a:off x="7629897" y="785797"/>
            <a:ext cx="1514110" cy="2041840"/>
          </a:xfrm>
          <a:prstGeom prst="rect">
            <a:avLst/>
          </a:prstGeom>
          <a:noFill/>
        </p:spPr>
      </p:pic>
      <p:sp>
        <p:nvSpPr>
          <p:cNvPr id="26" name="Rectangle 25"/>
          <p:cNvSpPr/>
          <p:nvPr/>
        </p:nvSpPr>
        <p:spPr>
          <a:xfrm>
            <a:off x="170905" y="1"/>
            <a:ext cx="8973103" cy="593736"/>
          </a:xfrm>
          <a:prstGeom prst="rect">
            <a:avLst/>
          </a:prstGeom>
        </p:spPr>
        <p:txBody>
          <a:bodyPr wrap="square" lIns="100312" tIns="50157" rIns="100312" bIns="50157">
            <a:spAutoFit/>
          </a:bodyPr>
          <a:lstStyle/>
          <a:p>
            <a:pPr>
              <a:buFont typeface="Arial" pitchFamily="34" charset="0"/>
              <a:buChar char="•"/>
            </a:pPr>
            <a:r>
              <a:rPr lang="fr-FR" sz="1600" b="1" dirty="0" smtClean="0">
                <a:latin typeface="Times New Roman" pitchFamily="18" charset="0"/>
                <a:cs typeface="Times New Roman" pitchFamily="18" charset="0"/>
              </a:rPr>
              <a:t>Crédits hypothécaires ou « </a:t>
            </a:r>
            <a:r>
              <a:rPr lang="fr-FR" sz="1600" b="1" dirty="0" err="1" smtClean="0">
                <a:latin typeface="Times New Roman" pitchFamily="18" charset="0"/>
                <a:cs typeface="Times New Roman" pitchFamily="18" charset="0"/>
              </a:rPr>
              <a:t>subprime</a:t>
            </a:r>
            <a:r>
              <a:rPr lang="fr-FR" sz="1600" dirty="0" smtClean="0">
                <a:latin typeface="Times New Roman" pitchFamily="18" charset="0"/>
                <a:cs typeface="Times New Roman" pitchFamily="18" charset="0"/>
              </a:rPr>
              <a:t> » accordés à un emprunteur jugé à risque et gagé sur la valeur de son bien immobilier =&gt; apparaitre la bulle immobilière.</a:t>
            </a:r>
            <a:endParaRPr lang="fr-FR" sz="1600" dirty="0">
              <a:latin typeface="Times New Roman" pitchFamily="18" charset="0"/>
              <a:cs typeface="Times New Roman" pitchFamily="18" charset="0"/>
            </a:endParaRPr>
          </a:p>
        </p:txBody>
      </p:sp>
      <p:sp>
        <p:nvSpPr>
          <p:cNvPr id="27" name="Rectangle 26"/>
          <p:cNvSpPr/>
          <p:nvPr/>
        </p:nvSpPr>
        <p:spPr>
          <a:xfrm>
            <a:off x="8" y="4258832"/>
            <a:ext cx="9144000" cy="2317285"/>
          </a:xfrm>
          <a:prstGeom prst="rect">
            <a:avLst/>
          </a:prstGeom>
        </p:spPr>
        <p:txBody>
          <a:bodyPr wrap="square" lIns="100312" tIns="50157" rIns="100312" bIns="50157">
            <a:spAutoFit/>
          </a:bodyPr>
          <a:lstStyle/>
          <a:p>
            <a:r>
              <a:rPr lang="fr-FR" sz="1600" dirty="0">
                <a:latin typeface="Times New Roman" pitchFamily="18" charset="0"/>
                <a:cs typeface="Times New Roman" pitchFamily="18" charset="0"/>
              </a:rPr>
              <a:t>Ces crédits</a:t>
            </a:r>
            <a:r>
              <a:rPr lang="fr-FR" sz="1600" b="1" dirty="0">
                <a:latin typeface="Times New Roman" pitchFamily="18" charset="0"/>
                <a:cs typeface="Times New Roman" pitchFamily="18" charset="0"/>
              </a:rPr>
              <a:t> </a:t>
            </a:r>
            <a:r>
              <a:rPr lang="fr-FR" sz="1600" b="1" dirty="0" err="1">
                <a:latin typeface="Times New Roman" pitchFamily="18" charset="0"/>
                <a:cs typeface="Times New Roman" pitchFamily="18" charset="0"/>
              </a:rPr>
              <a:t>subprime</a:t>
            </a:r>
            <a:r>
              <a:rPr lang="fr-FR" sz="1600" b="1" dirty="0">
                <a:latin typeface="Times New Roman" pitchFamily="18" charset="0"/>
                <a:cs typeface="Times New Roman" pitchFamily="18" charset="0"/>
              </a:rPr>
              <a:t> </a:t>
            </a:r>
            <a:r>
              <a:rPr lang="fr-FR" sz="1600" dirty="0">
                <a:latin typeface="Times New Roman" pitchFamily="18" charset="0"/>
                <a:cs typeface="Times New Roman" pitchFamily="18" charset="0"/>
              </a:rPr>
              <a:t>reposaient sur un taux d'intérêt promotionnel très bas lors des premières années du prêt .Ce taux est ensuite relevé pour rémunérer le </a:t>
            </a:r>
            <a:r>
              <a:rPr lang="fr-FR" sz="1600" b="1" dirty="0">
                <a:latin typeface="Times New Roman" pitchFamily="18" charset="0"/>
                <a:cs typeface="Times New Roman" pitchFamily="18" charset="0"/>
              </a:rPr>
              <a:t>risque </a:t>
            </a:r>
            <a:r>
              <a:rPr lang="fr-FR" sz="1600" dirty="0">
                <a:latin typeface="Times New Roman" pitchFamily="18" charset="0"/>
                <a:cs typeface="Times New Roman" pitchFamily="18" charset="0"/>
              </a:rPr>
              <a:t>pris par le créancier et indexé sur les taux directeurs de la Fed ; il devenait </a:t>
            </a:r>
            <a:r>
              <a:rPr lang="fr-FR" sz="1600" b="1" dirty="0">
                <a:latin typeface="Times New Roman" pitchFamily="18" charset="0"/>
                <a:cs typeface="Times New Roman" pitchFamily="18" charset="0"/>
              </a:rPr>
              <a:t>variable</a:t>
            </a:r>
            <a:r>
              <a:rPr lang="fr-FR" sz="1600" dirty="0">
                <a:latin typeface="Times New Roman" pitchFamily="18" charset="0"/>
                <a:cs typeface="Times New Roman" pitchFamily="18" charset="0"/>
              </a:rPr>
              <a:t>. Cette solution pouvait paraître avantageuse à l'emprunteur du fait de la faiblesse des taux d'intérêt  et donc de la possibilité d'accéder à un crédit qui lui était auparavant refusé et de pouvoir devenir propriétaire. </a:t>
            </a:r>
          </a:p>
          <a:p>
            <a:endParaRPr lang="fr-FR" sz="1600" dirty="0">
              <a:latin typeface="Times New Roman" pitchFamily="18" charset="0"/>
              <a:cs typeface="Times New Roman" pitchFamily="18" charset="0"/>
            </a:endParaRPr>
          </a:p>
          <a:p>
            <a:r>
              <a:rPr lang="fr-FR" sz="1600" dirty="0">
                <a:latin typeface="Times New Roman" pitchFamily="18" charset="0"/>
                <a:cs typeface="Times New Roman" pitchFamily="18" charset="0"/>
              </a:rPr>
              <a:t>Le créancier prêtait avec un </a:t>
            </a:r>
            <a:r>
              <a:rPr lang="fr-FR" sz="1600" b="1" dirty="0">
                <a:latin typeface="Times New Roman" pitchFamily="18" charset="0"/>
                <a:cs typeface="Times New Roman" pitchFamily="18" charset="0"/>
              </a:rPr>
              <a:t>risque en apparence limité</a:t>
            </a:r>
            <a:r>
              <a:rPr lang="fr-FR" sz="1600" dirty="0">
                <a:latin typeface="Times New Roman" pitchFamily="18" charset="0"/>
                <a:cs typeface="Times New Roman" pitchFamily="18" charset="0"/>
              </a:rPr>
              <a:t>, la hausse des prix de l'immobilier permettant d'envisager une revente à bon prix en cas de défaut de paiement et de saisie du bien immobilier.</a:t>
            </a:r>
            <a:br>
              <a:rPr lang="fr-FR" sz="1600" dirty="0">
                <a:latin typeface="Times New Roman" pitchFamily="18" charset="0"/>
                <a:cs typeface="Times New Roman" pitchFamily="18" charset="0"/>
              </a:rPr>
            </a:br>
            <a:endParaRPr lang="fr-FR" sz="1600" dirty="0">
              <a:latin typeface="Times New Roman" pitchFamily="18" charset="0"/>
              <a:cs typeface="Times New Roman" pitchFamily="18" charset="0"/>
            </a:endParaRPr>
          </a:p>
        </p:txBody>
      </p:sp>
      <p:sp>
        <p:nvSpPr>
          <p:cNvPr id="29" name="ZoneTexte 28"/>
          <p:cNvSpPr txBox="1"/>
          <p:nvPr/>
        </p:nvSpPr>
        <p:spPr>
          <a:xfrm>
            <a:off x="4572000" y="764705"/>
            <a:ext cx="2124671" cy="393265"/>
          </a:xfrm>
          <a:prstGeom prst="rect">
            <a:avLst/>
          </a:prstGeom>
          <a:noFill/>
        </p:spPr>
        <p:txBody>
          <a:bodyPr wrap="square" lIns="100312" tIns="50157" rIns="100312" bIns="50157" rtlCol="0">
            <a:spAutoFit/>
          </a:bodyPr>
          <a:lstStyle/>
          <a:p>
            <a:r>
              <a:rPr lang="fr-FR" dirty="0" smtClean="0"/>
              <a:t>Sphère immobilière</a:t>
            </a:r>
            <a:endParaRPr lang="fr-FR" dirty="0"/>
          </a:p>
        </p:txBody>
      </p:sp>
      <p:pic>
        <p:nvPicPr>
          <p:cNvPr id="31" name="Image 30" descr="crise financiere immobiliere.jpeg"/>
          <p:cNvPicPr>
            <a:picLocks noChangeAspect="1"/>
          </p:cNvPicPr>
          <p:nvPr/>
        </p:nvPicPr>
        <p:blipFill>
          <a:blip r:embed="rId6" cstate="print"/>
          <a:srcRect l="8123" t="9719" r="47112" b="62600"/>
          <a:stretch>
            <a:fillRect/>
          </a:stretch>
        </p:blipFill>
        <p:spPr>
          <a:xfrm>
            <a:off x="6728772" y="548681"/>
            <a:ext cx="2415228" cy="2304256"/>
          </a:xfrm>
          <a:prstGeom prst="rect">
            <a:avLst/>
          </a:prstGeom>
        </p:spPr>
      </p:pic>
      <p:sp>
        <p:nvSpPr>
          <p:cNvPr id="32" name="ZoneTexte 31">
            <a:hlinkClick r:id="rId7" action="ppaction://hlinkfile"/>
          </p:cNvPr>
          <p:cNvSpPr txBox="1"/>
          <p:nvPr/>
        </p:nvSpPr>
        <p:spPr>
          <a:xfrm>
            <a:off x="500034" y="1071546"/>
            <a:ext cx="3456384" cy="383741"/>
          </a:xfrm>
          <a:prstGeom prst="rect">
            <a:avLst/>
          </a:prstGeom>
          <a:noFill/>
        </p:spPr>
        <p:txBody>
          <a:bodyPr wrap="square" lIns="91409" tIns="45705" rIns="91409" bIns="45705" rtlCol="0">
            <a:spAutoFit/>
          </a:bodyPr>
          <a:lstStyle/>
          <a:p>
            <a:r>
              <a:rPr lang="fr-FR" dirty="0" smtClean="0">
                <a:hlinkClick r:id="rId8"/>
              </a:rPr>
              <a:t>Vidéo</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amond(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diamond(in)">
                                      <p:cBhvr>
                                        <p:cTn id="12" dur="20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animEffect transition="in" filter="diamond(in)">
                                      <p:cBhvr>
                                        <p:cTn id="17" dur="2000"/>
                                        <p:tgtEl>
                                          <p:spTgt spid="2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diamond(in)">
                                      <p:cBhvr>
                                        <p:cTn id="22" dur="20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dirty="0"/>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53</a:t>
            </a:fld>
            <a:endParaRPr lang="fr-FR" dirty="0"/>
          </a:p>
        </p:txBody>
      </p:sp>
      <p:sp>
        <p:nvSpPr>
          <p:cNvPr id="4" name="Rectangle 3"/>
          <p:cNvSpPr/>
          <p:nvPr/>
        </p:nvSpPr>
        <p:spPr>
          <a:xfrm>
            <a:off x="398540" y="5352828"/>
            <a:ext cx="8346921" cy="1251294"/>
          </a:xfrm>
          <a:prstGeom prst="rect">
            <a:avLst/>
          </a:prstGeom>
        </p:spPr>
        <p:txBody>
          <a:bodyPr wrap="square" lIns="100312" tIns="50157" rIns="100312" bIns="50157">
            <a:spAutoFit/>
          </a:bodyPr>
          <a:lstStyle/>
          <a:p>
            <a:r>
              <a:rPr lang="fr-FR" dirty="0" smtClean="0"/>
              <a:t>La titrisation permettait donc aux banques de transférer la créance à un investisseur et d’accorder ainsi de nouveaux crédits… </a:t>
            </a:r>
          </a:p>
          <a:p>
            <a:r>
              <a:rPr lang="fr-FR" dirty="0" smtClean="0"/>
              <a:t>Permettait aussi de transférer le risque à l’acheteur et d’encaisser des liquidités en mélangeant  les bons crédits avec les toxiques.</a:t>
            </a:r>
            <a:endParaRPr lang="fr-FR" dirty="0"/>
          </a:p>
        </p:txBody>
      </p:sp>
      <p:pic>
        <p:nvPicPr>
          <p:cNvPr id="6" name="Picture 2" descr="C:\Users\Fonouni\Desktop\001.jpg"/>
          <p:cNvPicPr>
            <a:picLocks noChangeAspect="1" noChangeArrowheads="1"/>
          </p:cNvPicPr>
          <p:nvPr/>
        </p:nvPicPr>
        <p:blipFill>
          <a:blip r:embed="rId3" cstate="print"/>
          <a:srcRect l="11763" t="40446" r="62970" b="43630"/>
          <a:stretch>
            <a:fillRect/>
          </a:stretch>
        </p:blipFill>
        <p:spPr bwMode="auto">
          <a:xfrm>
            <a:off x="431575" y="690575"/>
            <a:ext cx="2959363" cy="2827189"/>
          </a:xfrm>
          <a:prstGeom prst="rect">
            <a:avLst/>
          </a:prstGeom>
          <a:noFill/>
        </p:spPr>
      </p:pic>
      <p:sp>
        <p:nvSpPr>
          <p:cNvPr id="7" name="ZoneTexte 6"/>
          <p:cNvSpPr txBox="1"/>
          <p:nvPr/>
        </p:nvSpPr>
        <p:spPr>
          <a:xfrm>
            <a:off x="1485502" y="0"/>
            <a:ext cx="4856390" cy="393265"/>
          </a:xfrm>
          <a:prstGeom prst="rect">
            <a:avLst/>
          </a:prstGeom>
          <a:noFill/>
        </p:spPr>
        <p:txBody>
          <a:bodyPr wrap="square" lIns="100312" tIns="50157" rIns="100312" bIns="50157" rtlCol="0">
            <a:spAutoFit/>
          </a:bodyPr>
          <a:lstStyle/>
          <a:p>
            <a:pPr>
              <a:buFont typeface="Wingdings" pitchFamily="2" charset="2"/>
              <a:buChar char="§"/>
            </a:pPr>
            <a:r>
              <a:rPr lang="fr-FR" b="1" dirty="0" smtClean="0"/>
              <a:t>La titrisation et le transfert du risque </a:t>
            </a:r>
            <a:endParaRPr lang="fr-FR" b="1" dirty="0"/>
          </a:p>
        </p:txBody>
      </p:sp>
      <p:sp>
        <p:nvSpPr>
          <p:cNvPr id="8" name="ZoneTexte 7"/>
          <p:cNvSpPr txBox="1"/>
          <p:nvPr/>
        </p:nvSpPr>
        <p:spPr>
          <a:xfrm>
            <a:off x="550301" y="3679932"/>
            <a:ext cx="7056942" cy="655291"/>
          </a:xfrm>
          <a:prstGeom prst="rect">
            <a:avLst/>
          </a:prstGeom>
          <a:noFill/>
        </p:spPr>
        <p:txBody>
          <a:bodyPr wrap="square" lIns="100312" tIns="50157" rIns="100312" bIns="50157" rtlCol="0">
            <a:spAutoFit/>
          </a:bodyPr>
          <a:lstStyle/>
          <a:p>
            <a:r>
              <a:rPr lang="fr-FR" dirty="0" smtClean="0"/>
              <a:t>Mécanisme consistant à transformer des créances donc des crédits en titres .</a:t>
            </a:r>
            <a:endParaRPr lang="fr-FR" dirty="0"/>
          </a:p>
        </p:txBody>
      </p:sp>
      <p:sp>
        <p:nvSpPr>
          <p:cNvPr id="9" name="Flèche vers le bas 8"/>
          <p:cNvSpPr/>
          <p:nvPr/>
        </p:nvSpPr>
        <p:spPr>
          <a:xfrm>
            <a:off x="3433787" y="4516380"/>
            <a:ext cx="455287" cy="752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0" name="ZoneTexte 9"/>
          <p:cNvSpPr txBox="1"/>
          <p:nvPr/>
        </p:nvSpPr>
        <p:spPr>
          <a:xfrm>
            <a:off x="1786623" y="2101287"/>
            <a:ext cx="1972909" cy="501403"/>
          </a:xfrm>
          <a:prstGeom prst="rect">
            <a:avLst/>
          </a:prstGeom>
          <a:noFill/>
        </p:spPr>
        <p:txBody>
          <a:bodyPr wrap="square" lIns="100312" tIns="50157" rIns="100312" bIns="50157" rtlCol="0">
            <a:spAutoFit/>
          </a:bodyPr>
          <a:lstStyle/>
          <a:p>
            <a:r>
              <a:rPr lang="fr-FR" sz="2600" b="1" dirty="0"/>
              <a:t>Crédit </a:t>
            </a:r>
          </a:p>
        </p:txBody>
      </p:sp>
      <p:pic>
        <p:nvPicPr>
          <p:cNvPr id="11" name="La titrisation, vrai coupable de la crise _.mp4">
            <a:hlinkClick r:id="" action="ppaction://media"/>
          </p:cNvPr>
          <p:cNvPicPr>
            <a:picLocks noRot="1" noChangeAspect="1"/>
          </p:cNvPicPr>
          <p:nvPr>
            <a:videoFile r:link="rId1"/>
          </p:nvPr>
        </p:nvPicPr>
        <p:blipFill>
          <a:blip r:embed="rId4" cstate="print"/>
          <a:stretch>
            <a:fillRect/>
          </a:stretch>
        </p:blipFill>
        <p:spPr>
          <a:xfrm>
            <a:off x="3523061" y="441627"/>
            <a:ext cx="5353276" cy="3319302"/>
          </a:xfrm>
          <a:prstGeom prst="rect">
            <a:avLst/>
          </a:prstGeom>
        </p:spPr>
      </p:pic>
      <p:sp>
        <p:nvSpPr>
          <p:cNvPr id="12" name="ZoneTexte 11"/>
          <p:cNvSpPr txBox="1"/>
          <p:nvPr/>
        </p:nvSpPr>
        <p:spPr>
          <a:xfrm>
            <a:off x="4000496" y="1428736"/>
            <a:ext cx="2214578" cy="369332"/>
          </a:xfrm>
          <a:prstGeom prst="rect">
            <a:avLst/>
          </a:prstGeom>
          <a:noFill/>
        </p:spPr>
        <p:txBody>
          <a:bodyPr wrap="square" rtlCol="0">
            <a:spAutoFit/>
          </a:bodyPr>
          <a:lstStyle/>
          <a:p>
            <a:r>
              <a:rPr lang="fr-FR" dirty="0" smtClean="0"/>
              <a:t>Document </a:t>
            </a:r>
            <a:endParaRPr lang="fr-FR" dirty="0"/>
          </a:p>
        </p:txBody>
      </p:sp>
      <p:sp>
        <p:nvSpPr>
          <p:cNvPr id="13" name="ZoneTexte 12">
            <a:hlinkClick r:id="rId5" action="ppaction://hlinkfile"/>
          </p:cNvPr>
          <p:cNvSpPr txBox="1"/>
          <p:nvPr/>
        </p:nvSpPr>
        <p:spPr>
          <a:xfrm>
            <a:off x="5286380" y="714356"/>
            <a:ext cx="2928958" cy="369332"/>
          </a:xfrm>
          <a:prstGeom prst="rect">
            <a:avLst/>
          </a:prstGeom>
          <a:noFill/>
        </p:spPr>
        <p:txBody>
          <a:bodyPr wrap="square" rtlCol="0">
            <a:spAutoFit/>
          </a:bodyPr>
          <a:lstStyle/>
          <a:p>
            <a:r>
              <a:rPr lang="fr-FR" dirty="0" smtClean="0"/>
              <a:t>Vidéo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3496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p:cTn id="21" fill="hold" display="0">
                  <p:stCondLst>
                    <p:cond delay="indefinite"/>
                  </p:stCondLst>
                  <p:endCondLst>
                    <p:cond evt="onNext" delay="0">
                      <p:tgtEl>
                        <p:sldTgt/>
                      </p:tgtEl>
                    </p:cond>
                    <p:cond evt="onPrev" delay="0">
                      <p:tgtEl>
                        <p:sldTgt/>
                      </p:tgtEl>
                    </p:cond>
                  </p:endCondLst>
                </p:cTn>
                <p:tgtEl>
                  <p:spTgt spid="11"/>
                </p:tgtEl>
              </p:cMediaNode>
            </p:video>
          </p:childTnLst>
        </p:cTn>
      </p:par>
    </p:tnLst>
    <p:bldLst>
      <p:bldP spid="4"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dirty="0"/>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54</a:t>
            </a:fld>
            <a:endParaRPr lang="fr-FR" dirty="0"/>
          </a:p>
        </p:txBody>
      </p:sp>
      <p:sp>
        <p:nvSpPr>
          <p:cNvPr id="4" name="ZoneTexte 3"/>
          <p:cNvSpPr txBox="1"/>
          <p:nvPr/>
        </p:nvSpPr>
        <p:spPr>
          <a:xfrm>
            <a:off x="1157350" y="417791"/>
            <a:ext cx="7360466" cy="655291"/>
          </a:xfrm>
          <a:prstGeom prst="rect">
            <a:avLst/>
          </a:prstGeom>
          <a:noFill/>
        </p:spPr>
        <p:txBody>
          <a:bodyPr wrap="square" lIns="100312" tIns="50157" rIns="100312" bIns="50157" rtlCol="0">
            <a:spAutoFit/>
          </a:bodyPr>
          <a:lstStyle/>
          <a:p>
            <a:pPr>
              <a:buFont typeface="Wingdings" pitchFamily="2" charset="2"/>
              <a:buChar char="§"/>
            </a:pPr>
            <a:r>
              <a:rPr lang="fr-FR" b="1" dirty="0" smtClean="0"/>
              <a:t>Les produits dérivés (assurances) =&gt; la dilution et sous évaluation du risque</a:t>
            </a:r>
            <a:endParaRPr lang="fr-FR" b="1" dirty="0"/>
          </a:p>
        </p:txBody>
      </p:sp>
      <p:sp>
        <p:nvSpPr>
          <p:cNvPr id="5" name="ZoneTexte 4"/>
          <p:cNvSpPr txBox="1"/>
          <p:nvPr/>
        </p:nvSpPr>
        <p:spPr>
          <a:xfrm>
            <a:off x="550301" y="1254242"/>
            <a:ext cx="8043396" cy="965288"/>
          </a:xfrm>
          <a:prstGeom prst="rect">
            <a:avLst/>
          </a:prstGeom>
          <a:noFill/>
        </p:spPr>
        <p:txBody>
          <a:bodyPr wrap="square" lIns="100312" tIns="50157" rIns="100312" bIns="50157" rtlCol="0">
            <a:spAutoFit/>
          </a:bodyPr>
          <a:lstStyle/>
          <a:p>
            <a:r>
              <a:rPr lang="fr-FR" dirty="0" smtClean="0"/>
              <a:t>Les banques d’investissement ont créé des produits dérivés appliqués au crédit permettant de diluer et de transférer le risque grâce au mécanisme d’assurance (CDS </a:t>
            </a:r>
            <a:r>
              <a:rPr lang="fr-FR" dirty="0" err="1" smtClean="0"/>
              <a:t>credit</a:t>
            </a:r>
            <a:r>
              <a:rPr lang="fr-FR" dirty="0" smtClean="0"/>
              <a:t> default swap).</a:t>
            </a:r>
            <a:endParaRPr lang="fr-FR" dirty="0"/>
          </a:p>
        </p:txBody>
      </p:sp>
      <p:sp>
        <p:nvSpPr>
          <p:cNvPr id="7" name="Rectangle 6"/>
          <p:cNvSpPr/>
          <p:nvPr/>
        </p:nvSpPr>
        <p:spPr>
          <a:xfrm>
            <a:off x="702063" y="2257978"/>
            <a:ext cx="7588110" cy="679276"/>
          </a:xfrm>
          <a:prstGeom prst="rect">
            <a:avLst/>
          </a:prstGeom>
        </p:spPr>
        <p:txBody>
          <a:bodyPr wrap="square" lIns="100312" tIns="50157" rIns="100312" bIns="50157">
            <a:spAutoFit/>
          </a:bodyPr>
          <a:lstStyle/>
          <a:p>
            <a:r>
              <a:rPr lang="fr-FR" dirty="0" smtClean="0"/>
              <a:t>Les banques s’achètent et se vendent entre elles, les risques liés aux crédits qu’elles détiennent à l’actif.</a:t>
            </a:r>
            <a:endParaRPr lang="fr-FR" dirty="0"/>
          </a:p>
        </p:txBody>
      </p:sp>
      <p:sp>
        <p:nvSpPr>
          <p:cNvPr id="9" name="Flèche vers le bas 8"/>
          <p:cNvSpPr/>
          <p:nvPr/>
        </p:nvSpPr>
        <p:spPr>
          <a:xfrm>
            <a:off x="3661426" y="2843487"/>
            <a:ext cx="531168" cy="752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1" name="ZoneTexte 10"/>
          <p:cNvSpPr txBox="1"/>
          <p:nvPr/>
        </p:nvSpPr>
        <p:spPr>
          <a:xfrm>
            <a:off x="1259660" y="3677950"/>
            <a:ext cx="5994607" cy="679276"/>
          </a:xfrm>
          <a:prstGeom prst="rect">
            <a:avLst/>
          </a:prstGeom>
          <a:noFill/>
        </p:spPr>
        <p:txBody>
          <a:bodyPr wrap="square" lIns="100312" tIns="50157" rIns="100312" bIns="50157" rtlCol="0">
            <a:spAutoFit/>
          </a:bodyPr>
          <a:lstStyle/>
          <a:p>
            <a:r>
              <a:rPr lang="fr-FR" dirty="0" smtClean="0">
                <a:ea typeface="Times New Roman" pitchFamily="18" charset="0"/>
                <a:cs typeface="Times New Roman" pitchFamily="18" charset="0"/>
              </a:rPr>
              <a:t>celui qui accorde le crédit n’en supporte plus le risque.  </a:t>
            </a:r>
            <a:r>
              <a:rPr lang="fr-FR" dirty="0" smtClean="0"/>
              <a:t>Il y a transfert du risque et sous évaluation de celui-ci</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dirty="0"/>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55</a:t>
            </a:fld>
            <a:endParaRPr lang="fr-FR" dirty="0"/>
          </a:p>
        </p:txBody>
      </p:sp>
      <p:sp>
        <p:nvSpPr>
          <p:cNvPr id="4" name="Rectangle 3"/>
          <p:cNvSpPr/>
          <p:nvPr/>
        </p:nvSpPr>
        <p:spPr>
          <a:xfrm>
            <a:off x="322658" y="2174331"/>
            <a:ext cx="8043396" cy="1537310"/>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a:spAutoFit/>
          </a:bodyPr>
          <a:lstStyle/>
          <a:p>
            <a:pPr lvl="0" algn="just" eaLnBrk="0" hangingPunct="0"/>
            <a:endParaRPr lang="fr-FR" dirty="0" smtClean="0">
              <a:latin typeface="Times New Roman" pitchFamily="18" charset="0"/>
              <a:ea typeface="Times New Roman" pitchFamily="18" charset="0"/>
              <a:cs typeface="Times New Roman" pitchFamily="18" charset="0"/>
            </a:endParaRPr>
          </a:p>
          <a:p>
            <a:pPr lvl="0" algn="just" eaLnBrk="0" hangingPunct="0"/>
            <a:r>
              <a:rPr lang="fr-FR" dirty="0" smtClean="0">
                <a:latin typeface="Times New Roman" pitchFamily="18" charset="0"/>
                <a:ea typeface="Times New Roman" pitchFamily="18" charset="0"/>
                <a:cs typeface="Times New Roman" pitchFamily="18" charset="0"/>
              </a:rPr>
              <a:t>Celui qui accorde le crédit, n’a aucune raison d’évaluer correctement le </a:t>
            </a:r>
            <a:r>
              <a:rPr lang="fr-FR" b="1" dirty="0" smtClean="0">
                <a:latin typeface="Times New Roman" pitchFamily="18" charset="0"/>
                <a:ea typeface="Times New Roman" pitchFamily="18" charset="0"/>
                <a:cs typeface="Times New Roman" pitchFamily="18" charset="0"/>
              </a:rPr>
              <a:t>risque</a:t>
            </a:r>
            <a:r>
              <a:rPr lang="fr-FR" dirty="0" smtClean="0">
                <a:latin typeface="Times New Roman" pitchFamily="18" charset="0"/>
                <a:ea typeface="Times New Roman" pitchFamily="18" charset="0"/>
                <a:cs typeface="Times New Roman" pitchFamily="18" charset="0"/>
              </a:rPr>
              <a:t>, car non seulement  cela coûte cher, mais en outre il sait qu’il va le transférer ! =&gt; ne supporte plus le risque =&gt; facilite l’octroi de crédit</a:t>
            </a:r>
          </a:p>
          <a:p>
            <a:pPr lvl="0" algn="just" eaLnBrk="0" hangingPunct="0"/>
            <a:endParaRPr lang="fr-FR" dirty="0" smtClean="0">
              <a:latin typeface="Times New Roman" pitchFamily="18" charset="0"/>
              <a:ea typeface="Times New Roman" pitchFamily="18" charset="0"/>
              <a:cs typeface="Times New Roman" pitchFamily="18" charset="0"/>
            </a:endParaRPr>
          </a:p>
        </p:txBody>
      </p:sp>
      <p:sp>
        <p:nvSpPr>
          <p:cNvPr id="6" name="Flèche vers le bas 5"/>
          <p:cNvSpPr/>
          <p:nvPr/>
        </p:nvSpPr>
        <p:spPr>
          <a:xfrm>
            <a:off x="3500436" y="4143384"/>
            <a:ext cx="607049" cy="11710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7" name="ZoneTexte 6"/>
          <p:cNvSpPr txBox="1"/>
          <p:nvPr/>
        </p:nvSpPr>
        <p:spPr>
          <a:xfrm>
            <a:off x="4500562" y="4286256"/>
            <a:ext cx="2504076" cy="393265"/>
          </a:xfrm>
          <a:prstGeom prst="rect">
            <a:avLst/>
          </a:prstGeom>
          <a:noFill/>
        </p:spPr>
        <p:txBody>
          <a:bodyPr wrap="square" lIns="100312" tIns="50157" rIns="100312" bIns="50157" rtlCol="0">
            <a:spAutoFit/>
          </a:bodyPr>
          <a:lstStyle/>
          <a:p>
            <a:r>
              <a:rPr lang="fr-FR" dirty="0" smtClean="0">
                <a:latin typeface="Times New Roman" pitchFamily="18" charset="0"/>
                <a:cs typeface="Times New Roman" pitchFamily="18" charset="0"/>
              </a:rPr>
              <a:t>Conséquences :</a:t>
            </a:r>
            <a:endParaRPr lang="fr-FR" dirty="0">
              <a:latin typeface="Times New Roman" pitchFamily="18" charset="0"/>
              <a:cs typeface="Times New Roman" pitchFamily="18" charset="0"/>
            </a:endParaRPr>
          </a:p>
        </p:txBody>
      </p:sp>
      <p:sp>
        <p:nvSpPr>
          <p:cNvPr id="8" name="ZoneTexte 7">
            <a:hlinkClick r:id="rId2"/>
          </p:cNvPr>
          <p:cNvSpPr txBox="1"/>
          <p:nvPr/>
        </p:nvSpPr>
        <p:spPr>
          <a:xfrm>
            <a:off x="500034" y="4143380"/>
            <a:ext cx="2500330" cy="369332"/>
          </a:xfrm>
          <a:prstGeom prst="rect">
            <a:avLst/>
          </a:prstGeom>
          <a:noFill/>
        </p:spPr>
        <p:txBody>
          <a:bodyPr wrap="square" rtlCol="0">
            <a:spAutoFit/>
          </a:bodyPr>
          <a:lstStyle/>
          <a:p>
            <a:r>
              <a:rPr lang="fr-FR" dirty="0" smtClean="0"/>
              <a:t>Vidéo </a:t>
            </a:r>
            <a:endParaRPr lang="fr-FR" dirty="0"/>
          </a:p>
        </p:txBody>
      </p:sp>
      <p:sp>
        <p:nvSpPr>
          <p:cNvPr id="9" name="ZoneTexte 8"/>
          <p:cNvSpPr txBox="1"/>
          <p:nvPr/>
        </p:nvSpPr>
        <p:spPr>
          <a:xfrm>
            <a:off x="4714876" y="4857760"/>
            <a:ext cx="2286016" cy="369332"/>
          </a:xfrm>
          <a:prstGeom prst="rect">
            <a:avLst/>
          </a:prstGeom>
          <a:noFill/>
        </p:spPr>
        <p:txBody>
          <a:bodyPr wrap="square" rtlCol="0">
            <a:spAutoFit/>
          </a:bodyPr>
          <a:lstStyle/>
          <a:p>
            <a:r>
              <a:rPr lang="fr-FR" dirty="0" smtClean="0">
                <a:hlinkClick r:id="rId3"/>
              </a:rPr>
              <a:t>Vidéo</a:t>
            </a:r>
            <a:r>
              <a:rPr lang="fr-FR" dirty="0" smtClean="0"/>
              <a:t>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diamond(in)">
                                      <p:cBhvr>
                                        <p:cTn id="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onouni\Desktop\001.jpg"/>
          <p:cNvPicPr>
            <a:picLocks noChangeAspect="1" noChangeArrowheads="1"/>
          </p:cNvPicPr>
          <p:nvPr/>
        </p:nvPicPr>
        <p:blipFill>
          <a:blip r:embed="rId2" cstate="print"/>
          <a:srcRect l="9236" t="32484" b="40568"/>
          <a:stretch>
            <a:fillRect/>
          </a:stretch>
        </p:blipFill>
        <p:spPr bwMode="auto">
          <a:xfrm>
            <a:off x="539552" y="0"/>
            <a:ext cx="7760009" cy="3168352"/>
          </a:xfrm>
          <a:prstGeom prst="rect">
            <a:avLst/>
          </a:prstGeom>
          <a:noFill/>
        </p:spPr>
      </p:pic>
      <p:sp>
        <p:nvSpPr>
          <p:cNvPr id="4" name="ZoneTexte 3"/>
          <p:cNvSpPr txBox="1"/>
          <p:nvPr/>
        </p:nvSpPr>
        <p:spPr>
          <a:xfrm>
            <a:off x="841257" y="2714626"/>
            <a:ext cx="1643074" cy="1200292"/>
          </a:xfrm>
          <a:prstGeom prst="rect">
            <a:avLst/>
          </a:prstGeom>
          <a:noFill/>
        </p:spPr>
        <p:txBody>
          <a:bodyPr wrap="square" lIns="91405" tIns="45702" rIns="91405" bIns="45702" rtlCol="0">
            <a:spAutoFit/>
          </a:bodyPr>
          <a:lstStyle/>
          <a:p>
            <a:r>
              <a:rPr lang="fr-FR" b="1" dirty="0" smtClean="0"/>
              <a:t>Titrisation des crédits ( bons et des mauvais) </a:t>
            </a:r>
            <a:endParaRPr lang="fr-FR" b="1" dirty="0"/>
          </a:p>
        </p:txBody>
      </p:sp>
      <p:sp>
        <p:nvSpPr>
          <p:cNvPr id="5" name="ZoneTexte 4"/>
          <p:cNvSpPr txBox="1"/>
          <p:nvPr/>
        </p:nvSpPr>
        <p:spPr>
          <a:xfrm>
            <a:off x="2555776" y="2780928"/>
            <a:ext cx="1500198" cy="669752"/>
          </a:xfrm>
          <a:prstGeom prst="rect">
            <a:avLst/>
          </a:prstGeom>
          <a:noFill/>
        </p:spPr>
        <p:txBody>
          <a:bodyPr wrap="square" lIns="91405" tIns="45702" rIns="91405" bIns="45702" rtlCol="0">
            <a:spAutoFit/>
          </a:bodyPr>
          <a:lstStyle/>
          <a:p>
            <a:r>
              <a:rPr lang="fr-FR" b="1" dirty="0" smtClean="0"/>
              <a:t>Crise du </a:t>
            </a:r>
            <a:r>
              <a:rPr lang="fr-FR" b="1" dirty="0" err="1" smtClean="0"/>
              <a:t>subprime</a:t>
            </a:r>
            <a:endParaRPr lang="fr-FR" b="1" dirty="0"/>
          </a:p>
        </p:txBody>
      </p:sp>
      <p:sp>
        <p:nvSpPr>
          <p:cNvPr id="6" name="ZoneTexte 5"/>
          <p:cNvSpPr txBox="1"/>
          <p:nvPr/>
        </p:nvSpPr>
        <p:spPr>
          <a:xfrm>
            <a:off x="3857624" y="2714621"/>
            <a:ext cx="1571636" cy="669747"/>
          </a:xfrm>
          <a:prstGeom prst="rect">
            <a:avLst/>
          </a:prstGeom>
          <a:noFill/>
        </p:spPr>
        <p:txBody>
          <a:bodyPr wrap="square" lIns="91405" tIns="45702" rIns="91405" bIns="45702" rtlCol="0">
            <a:spAutoFit/>
          </a:bodyPr>
          <a:lstStyle/>
          <a:p>
            <a:r>
              <a:rPr lang="fr-FR" b="1" dirty="0" smtClean="0"/>
              <a:t>Diffusion du risque</a:t>
            </a:r>
            <a:endParaRPr lang="fr-FR" b="1" dirty="0"/>
          </a:p>
        </p:txBody>
      </p:sp>
      <p:sp>
        <p:nvSpPr>
          <p:cNvPr id="7" name="ZoneTexte 6"/>
          <p:cNvSpPr txBox="1"/>
          <p:nvPr/>
        </p:nvSpPr>
        <p:spPr>
          <a:xfrm>
            <a:off x="5072066" y="2928940"/>
            <a:ext cx="2214578" cy="1477291"/>
          </a:xfrm>
          <a:prstGeom prst="rect">
            <a:avLst/>
          </a:prstGeom>
          <a:noFill/>
        </p:spPr>
        <p:txBody>
          <a:bodyPr wrap="square" lIns="91405" tIns="45702" rIns="91405" bIns="45702" rtlCol="0">
            <a:spAutoFit/>
          </a:bodyPr>
          <a:lstStyle/>
          <a:p>
            <a:r>
              <a:rPr lang="fr-FR" b="1" dirty="0" smtClean="0"/>
              <a:t>Faillite des banques, rationnement du crédit et chute de la croissance=&gt; chômage</a:t>
            </a:r>
            <a:endParaRPr lang="fr-FR" b="1" dirty="0"/>
          </a:p>
        </p:txBody>
      </p:sp>
      <p:sp>
        <p:nvSpPr>
          <p:cNvPr id="8" name="ZoneTexte 7"/>
          <p:cNvSpPr txBox="1"/>
          <p:nvPr/>
        </p:nvSpPr>
        <p:spPr>
          <a:xfrm>
            <a:off x="7215213" y="2643182"/>
            <a:ext cx="1928794" cy="3416283"/>
          </a:xfrm>
          <a:prstGeom prst="rect">
            <a:avLst/>
          </a:prstGeom>
          <a:noFill/>
        </p:spPr>
        <p:txBody>
          <a:bodyPr wrap="square" lIns="91405" tIns="45702" rIns="91405" bIns="45702" rtlCol="0">
            <a:spAutoFit/>
          </a:bodyPr>
          <a:lstStyle/>
          <a:p>
            <a:r>
              <a:rPr lang="fr-FR" b="1" dirty="0" smtClean="0"/>
              <a:t>Intervention de l’Etat =&gt; aggravation de son déficit budgétaire =&gt; dette publique forte =&gt; austérité 2011-2016=&gt; baisse de la croissance en Europe=&gt;hausse du chômage</a:t>
            </a:r>
            <a:endParaRPr lang="fr-FR" b="1" dirty="0"/>
          </a:p>
        </p:txBody>
      </p:sp>
      <p:sp>
        <p:nvSpPr>
          <p:cNvPr id="9" name="ZoneTexte 8"/>
          <p:cNvSpPr txBox="1"/>
          <p:nvPr/>
        </p:nvSpPr>
        <p:spPr>
          <a:xfrm>
            <a:off x="2270017" y="8"/>
            <a:ext cx="2428892" cy="1241775"/>
          </a:xfrm>
          <a:prstGeom prst="rect">
            <a:avLst/>
          </a:prstGeom>
          <a:noFill/>
        </p:spPr>
        <p:txBody>
          <a:bodyPr wrap="square" lIns="91409" tIns="45705" rIns="91409" bIns="45705" rtlCol="0">
            <a:spAutoFit/>
          </a:bodyPr>
          <a:lstStyle/>
          <a:p>
            <a:pPr algn="just"/>
            <a:r>
              <a:rPr lang="fr-FR" b="1" dirty="0" smtClean="0">
                <a:latin typeface="Times New Roman" pitchFamily="18" charset="0"/>
                <a:cs typeface="Times New Roman" pitchFamily="18" charset="0"/>
              </a:rPr>
              <a:t>Hausse des taux d’intérêt et</a:t>
            </a:r>
          </a:p>
          <a:p>
            <a:pPr algn="just"/>
            <a:r>
              <a:rPr lang="fr-FR" b="1" dirty="0" smtClean="0">
                <a:latin typeface="Times New Roman" pitchFamily="18" charset="0"/>
                <a:cs typeface="Times New Roman" pitchFamily="18" charset="0"/>
              </a:rPr>
              <a:t>Baisse des prix  immobiliers</a:t>
            </a:r>
            <a:endParaRPr lang="fr-FR" b="1" dirty="0">
              <a:latin typeface="Times New Roman" pitchFamily="18" charset="0"/>
              <a:cs typeface="Times New Roman" pitchFamily="18" charset="0"/>
            </a:endParaRPr>
          </a:p>
        </p:txBody>
      </p:sp>
      <p:sp>
        <p:nvSpPr>
          <p:cNvPr id="10" name="Flèche vers le bas 9"/>
          <p:cNvSpPr/>
          <p:nvPr/>
        </p:nvSpPr>
        <p:spPr>
          <a:xfrm>
            <a:off x="3857624" y="571480"/>
            <a:ext cx="214314"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11" name="Flèche droite 10"/>
          <p:cNvSpPr/>
          <p:nvPr/>
        </p:nvSpPr>
        <p:spPr>
          <a:xfrm>
            <a:off x="467544" y="2708920"/>
            <a:ext cx="7358114" cy="71439"/>
          </a:xfrm>
          <a:prstGeom prst="rightArrow">
            <a:avLst/>
          </a:prstGeom>
          <a:ln>
            <a:prstDash val="sysDot"/>
          </a:ln>
          <a:scene3d>
            <a:camera prst="orthographicFront"/>
            <a:lightRig rig="threePt" dir="t"/>
          </a:scene3d>
          <a:sp3d>
            <a:bevelB/>
          </a:sp3d>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amond(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plus(in)">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ChangeArrowheads="1"/>
          </p:cNvSpPr>
          <p:nvPr/>
        </p:nvSpPr>
        <p:spPr bwMode="auto">
          <a:xfrm>
            <a:off x="323856" y="68444"/>
            <a:ext cx="8147897" cy="1569586"/>
          </a:xfrm>
          <a:prstGeom prst="rect">
            <a:avLst/>
          </a:prstGeom>
          <a:noFill/>
          <a:ln w="9525">
            <a:noFill/>
            <a:miter lim="800000"/>
            <a:headEnd/>
            <a:tailEnd/>
          </a:ln>
        </p:spPr>
        <p:txBody>
          <a:bodyPr wrap="none" lIns="91357" tIns="45683" rIns="91357" bIns="45683" anchor="ctr">
            <a:spAutoFit/>
          </a:bodyPr>
          <a:lstStyle/>
          <a:p>
            <a:r>
              <a:rPr lang="fr-FR" sz="2400" b="1" u="sng" dirty="0">
                <a:cs typeface="Times New Roman" pitchFamily="18" charset="0"/>
              </a:rPr>
              <a:t>CONCLUSION:</a:t>
            </a:r>
          </a:p>
          <a:p>
            <a:endParaRPr lang="fr-FR" sz="2400" dirty="0"/>
          </a:p>
          <a:p>
            <a:pPr eaLnBrk="0" hangingPunct="0"/>
            <a:r>
              <a:rPr lang="fr-FR" sz="2400" b="1" i="1" dirty="0">
                <a:cs typeface="Times New Roman" pitchFamily="18" charset="0"/>
              </a:rPr>
              <a:t>« La monnaie n’est pas ce qu’elle est,  mais ce que l’on en fait »</a:t>
            </a:r>
            <a:endParaRPr lang="fr-FR" sz="2400" dirty="0"/>
          </a:p>
          <a:p>
            <a:pPr eaLnBrk="0" hangingPunct="0"/>
            <a:endParaRPr lang="fr-FR" sz="2400" dirty="0"/>
          </a:p>
        </p:txBody>
      </p:sp>
      <p:pic>
        <p:nvPicPr>
          <p:cNvPr id="62467" name="Picture 4" descr="Sans titre"/>
          <p:cNvPicPr>
            <a:picLocks noChangeAspect="1" noChangeArrowheads="1"/>
          </p:cNvPicPr>
          <p:nvPr/>
        </p:nvPicPr>
        <p:blipFill>
          <a:blip r:embed="rId2" cstate="print"/>
          <a:srcRect l="28468" t="24930" r="36476" b="15935"/>
          <a:stretch>
            <a:fillRect/>
          </a:stretch>
        </p:blipFill>
        <p:spPr bwMode="auto">
          <a:xfrm>
            <a:off x="-4562475" y="3308351"/>
            <a:ext cx="990600" cy="1133475"/>
          </a:xfrm>
          <a:prstGeom prst="rect">
            <a:avLst/>
          </a:prstGeom>
          <a:noFill/>
          <a:ln w="9525">
            <a:noFill/>
            <a:miter lim="800000"/>
            <a:headEnd/>
            <a:tailEnd/>
          </a:ln>
        </p:spPr>
      </p:pic>
      <p:sp>
        <p:nvSpPr>
          <p:cNvPr id="62468" name="Rectangle 6"/>
          <p:cNvSpPr>
            <a:spLocks noChangeArrowheads="1"/>
          </p:cNvSpPr>
          <p:nvPr/>
        </p:nvSpPr>
        <p:spPr bwMode="auto">
          <a:xfrm>
            <a:off x="322665" y="1896877"/>
            <a:ext cx="8678498" cy="375479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lIns="91357" tIns="45683" rIns="91357" bIns="45683" anchor="ctr">
            <a:spAutoFit/>
          </a:bodyPr>
          <a:lstStyle/>
          <a:p>
            <a:r>
              <a:rPr lang="fr-FR" sz="2000" dirty="0">
                <a:latin typeface="Times New Roman" pitchFamily="18" charset="0"/>
                <a:cs typeface="Times New Roman" pitchFamily="18" charset="0"/>
              </a:rPr>
              <a:t>Depuis la fin des années 80, on assiste à une financiarisation de l’économie.</a:t>
            </a:r>
          </a:p>
          <a:p>
            <a:pPr eaLnBrk="0" hangingPunct="0"/>
            <a:r>
              <a:rPr lang="fr-FR" sz="2000" dirty="0">
                <a:latin typeface="Times New Roman" pitchFamily="18" charset="0"/>
                <a:cs typeface="Times New Roman" pitchFamily="18" charset="0"/>
              </a:rPr>
              <a:t>En effet, le système financier s’est fortement développé et mondialisé</a:t>
            </a:r>
            <a:r>
              <a:rPr lang="fr-FR" sz="2000" dirty="0" smtClean="0">
                <a:latin typeface="Times New Roman" pitchFamily="18" charset="0"/>
                <a:cs typeface="Times New Roman" pitchFamily="18" charset="0"/>
              </a:rPr>
              <a:t>.</a:t>
            </a:r>
          </a:p>
          <a:p>
            <a:pPr eaLnBrk="0" hangingPunct="0"/>
            <a:endParaRPr lang="fr-FR" sz="2000" dirty="0">
              <a:latin typeface="Times New Roman" pitchFamily="18" charset="0"/>
              <a:cs typeface="Times New Roman" pitchFamily="18" charset="0"/>
            </a:endParaRPr>
          </a:p>
          <a:p>
            <a:pPr eaLnBrk="0" hangingPunct="0"/>
            <a:r>
              <a:rPr lang="fr-FR" sz="2000" dirty="0">
                <a:latin typeface="Times New Roman" pitchFamily="18" charset="0"/>
                <a:cs typeface="Times New Roman" pitchFamily="18" charset="0"/>
              </a:rPr>
              <a:t> Un tel essor présente certains risques qui ont provoqué en 2007/2008 la crise des « </a:t>
            </a:r>
            <a:r>
              <a:rPr lang="fr-FR" sz="2000" dirty="0" err="1">
                <a:latin typeface="Times New Roman" pitchFamily="18" charset="0"/>
                <a:cs typeface="Times New Roman" pitchFamily="18" charset="0"/>
              </a:rPr>
              <a:t>subprimes</a:t>
            </a:r>
            <a:r>
              <a:rPr lang="fr-FR" sz="2000" dirty="0">
                <a:latin typeface="Times New Roman" pitchFamily="18" charset="0"/>
                <a:cs typeface="Times New Roman" pitchFamily="18" charset="0"/>
              </a:rPr>
              <a:t> » (crédits hypothécaires). Lorsque la sphère financière de plus en plus virtuelle, régulée par les marchés s’accroît trop vite par rapport à la sphère réelle, les risques </a:t>
            </a:r>
            <a:r>
              <a:rPr lang="fr-FR" sz="2000" dirty="0" smtClean="0">
                <a:latin typeface="Times New Roman" pitchFamily="18" charset="0"/>
                <a:cs typeface="Times New Roman" pitchFamily="18" charset="0"/>
              </a:rPr>
              <a:t>de crise sont </a:t>
            </a:r>
            <a:r>
              <a:rPr lang="fr-FR" sz="2000" dirty="0">
                <a:latin typeface="Times New Roman" pitchFamily="18" charset="0"/>
                <a:cs typeface="Times New Roman" pitchFamily="18" charset="0"/>
              </a:rPr>
              <a:t>grands. </a:t>
            </a:r>
            <a:r>
              <a:rPr lang="fr-FR" sz="2000" dirty="0" smtClean="0">
                <a:latin typeface="Times New Roman" pitchFamily="18" charset="0"/>
                <a:cs typeface="Times New Roman" pitchFamily="18" charset="0"/>
              </a:rPr>
              <a:t>Sur un marché dérèglementé l’appât du gain l’emporte toujours sur la prudence.</a:t>
            </a:r>
          </a:p>
          <a:p>
            <a:pPr eaLnBrk="0" hangingPunct="0"/>
            <a:endParaRPr lang="fr-FR" sz="2000" dirty="0" smtClean="0">
              <a:latin typeface="Times New Roman" pitchFamily="18" charset="0"/>
              <a:cs typeface="Times New Roman" pitchFamily="18" charset="0"/>
            </a:endParaRPr>
          </a:p>
          <a:p>
            <a:pPr eaLnBrk="0" hangingPunct="0"/>
            <a:r>
              <a:rPr lang="fr-FR" sz="2000" dirty="0" smtClean="0">
                <a:latin typeface="Times New Roman" pitchFamily="18" charset="0"/>
                <a:cs typeface="Times New Roman" pitchFamily="18" charset="0"/>
              </a:rPr>
              <a:t>Une </a:t>
            </a:r>
            <a:r>
              <a:rPr lang="fr-FR" sz="2000" dirty="0">
                <a:latin typeface="Times New Roman" pitchFamily="18" charset="0"/>
                <a:cs typeface="Times New Roman" pitchFamily="18" charset="0"/>
              </a:rPr>
              <a:t>gouvernance mondiale semble désormais devenue nécessaire</a:t>
            </a:r>
            <a:r>
              <a:rPr lang="fr-FR" sz="2000" dirty="0" smtClean="0">
                <a:latin typeface="Times New Roman" pitchFamily="18" charset="0"/>
                <a:cs typeface="Times New Roman" pitchFamily="18" charset="0"/>
              </a:rPr>
              <a:t>.</a:t>
            </a:r>
          </a:p>
          <a:p>
            <a:pPr eaLnBrk="0" hangingPunct="0"/>
            <a:endParaRPr lang="fr-FR" sz="2000" dirty="0">
              <a:latin typeface="Times New Roman" pitchFamily="18" charset="0"/>
              <a:cs typeface="Times New Roman" pitchFamily="18" charset="0"/>
            </a:endParaRPr>
          </a:p>
          <a:p>
            <a:pPr eaLnBrk="0" hangingPunct="0"/>
            <a:r>
              <a:rPr lang="fr-FR" sz="2000" dirty="0">
                <a:latin typeface="Times New Roman" pitchFamily="18" charset="0"/>
                <a:cs typeface="Times New Roman" pitchFamily="18" charset="0"/>
              </a:rPr>
              <a:t>Alors dans ce cas, l’Etat devrait-il contrôler, réguler l’économie, si oui, comment ? </a:t>
            </a:r>
          </a:p>
        </p:txBody>
      </p:sp>
      <p:pic>
        <p:nvPicPr>
          <p:cNvPr id="62469" name="Picture 10" descr="personnage_55">
            <a:hlinkClick r:id="rId3" action="ppaction://hlinkfile"/>
          </p:cNvPr>
          <p:cNvPicPr>
            <a:picLocks noChangeAspect="1" noChangeArrowheads="1" noCrop="1"/>
          </p:cNvPicPr>
          <p:nvPr/>
        </p:nvPicPr>
        <p:blipFill>
          <a:blip r:embed="rId4" cstate="print"/>
          <a:srcRect/>
          <a:stretch>
            <a:fillRect/>
          </a:stretch>
        </p:blipFill>
        <p:spPr bwMode="auto">
          <a:xfrm>
            <a:off x="3509664" y="1254241"/>
            <a:ext cx="1087438" cy="742950"/>
          </a:xfrm>
          <a:prstGeom prst="rect">
            <a:avLst/>
          </a:prstGeom>
          <a:noFill/>
          <a:ln w="9525">
            <a:noFill/>
            <a:miter lim="800000"/>
            <a:headEnd/>
            <a:tailEnd/>
          </a:ln>
        </p:spPr>
      </p:pic>
      <p:sp>
        <p:nvSpPr>
          <p:cNvPr id="6" name="Bouton d'action : Vidéo 5">
            <a:hlinkClick r:id="rId5" action="ppaction://hlinkfile" highlightClick="1"/>
          </p:cNvPr>
          <p:cNvSpPr/>
          <p:nvPr/>
        </p:nvSpPr>
        <p:spPr>
          <a:xfrm>
            <a:off x="857224" y="5929330"/>
            <a:ext cx="526963" cy="497895"/>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7" name="ZoneTexte 6"/>
          <p:cNvSpPr txBox="1"/>
          <p:nvPr/>
        </p:nvSpPr>
        <p:spPr>
          <a:xfrm>
            <a:off x="1428730" y="6072206"/>
            <a:ext cx="1279767" cy="393265"/>
          </a:xfrm>
          <a:prstGeom prst="rect">
            <a:avLst/>
          </a:prstGeom>
          <a:noFill/>
        </p:spPr>
        <p:txBody>
          <a:bodyPr wrap="square" lIns="100312" tIns="50157" rIns="100312" bIns="50157" rtlCol="0">
            <a:spAutoFit/>
          </a:bodyPr>
          <a:lstStyle/>
          <a:p>
            <a:r>
              <a:rPr lang="fr-FR" dirty="0" smtClean="0"/>
              <a:t>Crise </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animEffect transition="in" filter="diamond(in)">
                                      <p:cBhvr>
                                        <p:cTn id="7" dur="2000"/>
                                        <p:tgtEl>
                                          <p:spTgt spid="62468">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2468">
                                            <p:txEl>
                                              <p:pRg st="1" end="1"/>
                                            </p:txEl>
                                          </p:spTgt>
                                        </p:tgtEl>
                                        <p:attrNameLst>
                                          <p:attrName>style.visibility</p:attrName>
                                        </p:attrNameLst>
                                      </p:cBhvr>
                                      <p:to>
                                        <p:strVal val="visible"/>
                                      </p:to>
                                    </p:set>
                                    <p:animEffect transition="in" filter="diamond(in)">
                                      <p:cBhvr>
                                        <p:cTn id="10" dur="2000"/>
                                        <p:tgtEl>
                                          <p:spTgt spid="6246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62468">
                                            <p:txEl>
                                              <p:pRg st="3" end="3"/>
                                            </p:txEl>
                                          </p:spTgt>
                                        </p:tgtEl>
                                        <p:attrNameLst>
                                          <p:attrName>style.visibility</p:attrName>
                                        </p:attrNameLst>
                                      </p:cBhvr>
                                      <p:to>
                                        <p:strVal val="visible"/>
                                      </p:to>
                                    </p:set>
                                    <p:animEffect transition="in" filter="diamond(in)">
                                      <p:cBhvr>
                                        <p:cTn id="15" dur="2000"/>
                                        <p:tgtEl>
                                          <p:spTgt spid="6246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62468">
                                            <p:txEl>
                                              <p:pRg st="5" end="5"/>
                                            </p:txEl>
                                          </p:spTgt>
                                        </p:tgtEl>
                                        <p:attrNameLst>
                                          <p:attrName>style.visibility</p:attrName>
                                        </p:attrNameLst>
                                      </p:cBhvr>
                                      <p:to>
                                        <p:strVal val="visible"/>
                                      </p:to>
                                    </p:set>
                                    <p:animEffect transition="in" filter="diamond(in)">
                                      <p:cBhvr>
                                        <p:cTn id="20" dur="2000"/>
                                        <p:tgtEl>
                                          <p:spTgt spid="62468">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62468">
                                            <p:txEl>
                                              <p:pRg st="7" end="7"/>
                                            </p:txEl>
                                          </p:spTgt>
                                        </p:tgtEl>
                                        <p:attrNameLst>
                                          <p:attrName>style.visibility</p:attrName>
                                        </p:attrNameLst>
                                      </p:cBhvr>
                                      <p:to>
                                        <p:strVal val="visible"/>
                                      </p:to>
                                    </p:set>
                                    <p:animEffect transition="in" filter="diamond(in)">
                                      <p:cBhvr>
                                        <p:cTn id="25" dur="2000"/>
                                        <p:tgtEl>
                                          <p:spTgt spid="6246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pic>
        <p:nvPicPr>
          <p:cNvPr id="3" name="Picture 8" descr="Sans titre"/>
          <p:cNvPicPr>
            <a:picLocks noChangeAspect="1" noChangeArrowheads="1"/>
          </p:cNvPicPr>
          <p:nvPr/>
        </p:nvPicPr>
        <p:blipFill>
          <a:blip r:embed="rId2" cstate="print"/>
          <a:srcRect l="28468" t="24930" r="36476" b="15935"/>
          <a:stretch>
            <a:fillRect/>
          </a:stretch>
        </p:blipFill>
        <p:spPr bwMode="auto">
          <a:xfrm>
            <a:off x="0" y="1254238"/>
            <a:ext cx="990600" cy="1133475"/>
          </a:xfrm>
          <a:prstGeom prst="rect">
            <a:avLst/>
          </a:prstGeom>
          <a:noFill/>
          <a:ln w="9525">
            <a:noFill/>
            <a:miter lim="800000"/>
            <a:headEnd/>
            <a:tailEnd/>
          </a:ln>
        </p:spPr>
      </p:pic>
      <p:sp>
        <p:nvSpPr>
          <p:cNvPr id="7" name="ZoneTexte 6"/>
          <p:cNvSpPr txBox="1"/>
          <p:nvPr/>
        </p:nvSpPr>
        <p:spPr>
          <a:xfrm>
            <a:off x="1157350" y="1505172"/>
            <a:ext cx="5084034" cy="393265"/>
          </a:xfrm>
          <a:prstGeom prst="rect">
            <a:avLst/>
          </a:prstGeom>
          <a:noFill/>
        </p:spPr>
        <p:txBody>
          <a:bodyPr wrap="square" lIns="100312" tIns="50157" rIns="100312" bIns="50157" rtlCol="0">
            <a:spAutoFit/>
          </a:bodyPr>
          <a:lstStyle/>
          <a:p>
            <a:r>
              <a:rPr lang="fr-FR" dirty="0" smtClean="0"/>
              <a:t>Tout le monde  doit le savoir </a:t>
            </a:r>
            <a:endParaRPr lang="fr-FR" dirty="0"/>
          </a:p>
        </p:txBody>
      </p:sp>
      <p:sp>
        <p:nvSpPr>
          <p:cNvPr id="8" name="ZoneTexte 7"/>
          <p:cNvSpPr txBox="1"/>
          <p:nvPr/>
        </p:nvSpPr>
        <p:spPr>
          <a:xfrm>
            <a:off x="929707" y="2174329"/>
            <a:ext cx="7891634" cy="393265"/>
          </a:xfrm>
          <a:prstGeom prst="rect">
            <a:avLst/>
          </a:prstGeom>
          <a:noFill/>
        </p:spPr>
        <p:txBody>
          <a:bodyPr wrap="square" lIns="100312" tIns="50157" rIns="100312" bIns="50157" rtlCol="0">
            <a:spAutoFit/>
          </a:bodyPr>
          <a:lstStyle/>
          <a:p>
            <a:pPr marL="376169" indent="-376169">
              <a:buFont typeface="+mj-lt"/>
              <a:buAutoNum type="arabicPeriod"/>
            </a:pPr>
            <a:r>
              <a:rPr lang="fr-FR" dirty="0" smtClean="0"/>
              <a:t>Que signifie la règle des trois D </a:t>
            </a:r>
            <a:endParaRPr lang="fr-FR" dirty="0"/>
          </a:p>
        </p:txBody>
      </p:sp>
      <p:sp>
        <p:nvSpPr>
          <p:cNvPr id="9" name="Sourire 8"/>
          <p:cNvSpPr/>
          <p:nvPr/>
        </p:nvSpPr>
        <p:spPr>
          <a:xfrm>
            <a:off x="1005588" y="3679936"/>
            <a:ext cx="379405" cy="41822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0" name="Plaque 9">
            <a:hlinkClick r:id="rId3" action="ppaction://hlinksldjump"/>
          </p:cNvPr>
          <p:cNvSpPr/>
          <p:nvPr/>
        </p:nvSpPr>
        <p:spPr>
          <a:xfrm>
            <a:off x="2219685" y="3679933"/>
            <a:ext cx="607049" cy="50186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1" name="Sourire 10">
            <a:hlinkClick r:id="" action="ppaction://noaction"/>
          </p:cNvPr>
          <p:cNvSpPr/>
          <p:nvPr/>
        </p:nvSpPr>
        <p:spPr>
          <a:xfrm>
            <a:off x="1384993" y="3679936"/>
            <a:ext cx="455287" cy="41822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2" name="Explosion 2 11">
            <a:hlinkClick r:id="" action="ppaction://noaction"/>
          </p:cNvPr>
          <p:cNvSpPr/>
          <p:nvPr/>
        </p:nvSpPr>
        <p:spPr>
          <a:xfrm>
            <a:off x="3357902" y="3596291"/>
            <a:ext cx="834692" cy="5855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3" name="ZoneTexte 12">
            <a:hlinkClick r:id="rId4" action="ppaction://hlinksldjump"/>
          </p:cNvPr>
          <p:cNvSpPr txBox="1"/>
          <p:nvPr/>
        </p:nvSpPr>
        <p:spPr>
          <a:xfrm>
            <a:off x="853828" y="3345356"/>
            <a:ext cx="1062335" cy="393265"/>
          </a:xfrm>
          <a:prstGeom prst="rect">
            <a:avLst/>
          </a:prstGeom>
          <a:noFill/>
        </p:spPr>
        <p:txBody>
          <a:bodyPr wrap="square" lIns="100312" tIns="50157" rIns="100312" bIns="50157" rtlCol="0">
            <a:spAutoFit/>
          </a:bodyPr>
          <a:lstStyle/>
          <a:p>
            <a:r>
              <a:rPr lang="fr-FR" dirty="0" smtClean="0"/>
              <a:t>Duo </a:t>
            </a:r>
            <a:endParaRPr lang="fr-FR" dirty="0"/>
          </a:p>
        </p:txBody>
      </p:sp>
      <p:sp>
        <p:nvSpPr>
          <p:cNvPr id="14" name="ZoneTexte 13"/>
          <p:cNvSpPr txBox="1"/>
          <p:nvPr/>
        </p:nvSpPr>
        <p:spPr>
          <a:xfrm>
            <a:off x="2143804" y="3345356"/>
            <a:ext cx="910573" cy="393265"/>
          </a:xfrm>
          <a:prstGeom prst="rect">
            <a:avLst/>
          </a:prstGeom>
          <a:noFill/>
        </p:spPr>
        <p:txBody>
          <a:bodyPr wrap="square" lIns="100312" tIns="50157" rIns="100312" bIns="50157" rtlCol="0">
            <a:spAutoFit/>
          </a:bodyPr>
          <a:lstStyle/>
          <a:p>
            <a:r>
              <a:rPr lang="fr-FR" dirty="0" smtClean="0"/>
              <a:t>Carré </a:t>
            </a:r>
            <a:endParaRPr lang="fr-FR" dirty="0"/>
          </a:p>
        </p:txBody>
      </p:sp>
      <p:sp>
        <p:nvSpPr>
          <p:cNvPr id="15" name="ZoneTexte 14"/>
          <p:cNvSpPr txBox="1"/>
          <p:nvPr/>
        </p:nvSpPr>
        <p:spPr>
          <a:xfrm>
            <a:off x="3433783" y="3261710"/>
            <a:ext cx="834692" cy="393265"/>
          </a:xfrm>
          <a:prstGeom prst="rect">
            <a:avLst/>
          </a:prstGeom>
          <a:noFill/>
        </p:spPr>
        <p:txBody>
          <a:bodyPr wrap="square" lIns="100312" tIns="50157" rIns="100312" bIns="50157" rtlCol="0">
            <a:spAutoFit/>
          </a:bodyPr>
          <a:lstStyle/>
          <a:p>
            <a:r>
              <a:rPr lang="fr-FR" dirty="0" smtClean="0"/>
              <a:t>Cash </a:t>
            </a:r>
            <a:endParaRPr lang="fr-FR" dirty="0"/>
          </a:p>
        </p:txBody>
      </p:sp>
      <p:pic>
        <p:nvPicPr>
          <p:cNvPr id="16" name="Picture 8" descr="pers11"/>
          <p:cNvPicPr>
            <a:picLocks noChangeAspect="1" noChangeArrowheads="1" noCrop="1"/>
          </p:cNvPicPr>
          <p:nvPr/>
        </p:nvPicPr>
        <p:blipFill>
          <a:blip r:embed="rId5" cstate="print"/>
          <a:srcRect/>
          <a:stretch>
            <a:fillRect/>
          </a:stretch>
        </p:blipFill>
        <p:spPr bwMode="auto">
          <a:xfrm>
            <a:off x="4283968" y="2924944"/>
            <a:ext cx="1728192" cy="16472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ZoneTexte 2"/>
          <p:cNvSpPr txBox="1"/>
          <p:nvPr/>
        </p:nvSpPr>
        <p:spPr>
          <a:xfrm>
            <a:off x="2219693" y="1254239"/>
            <a:ext cx="4097579" cy="1717121"/>
          </a:xfrm>
          <a:prstGeom prst="rect">
            <a:avLst/>
          </a:prstGeom>
          <a:noFill/>
        </p:spPr>
        <p:txBody>
          <a:bodyPr wrap="square" lIns="100312" tIns="50157" rIns="100312" bIns="50157" rtlCol="0">
            <a:spAutoFit/>
          </a:bodyPr>
          <a:lstStyle/>
          <a:p>
            <a:r>
              <a:rPr lang="fr-FR" sz="3500" dirty="0"/>
              <a:t>Désintermédiation </a:t>
            </a:r>
          </a:p>
          <a:p>
            <a:r>
              <a:rPr lang="fr-FR" sz="3500" dirty="0"/>
              <a:t>Dérèglementation </a:t>
            </a:r>
          </a:p>
          <a:p>
            <a:r>
              <a:rPr lang="fr-FR" sz="3500" dirty="0"/>
              <a:t>Décloisonnement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4" name="ZoneTexte 3"/>
          <p:cNvSpPr txBox="1"/>
          <p:nvPr/>
        </p:nvSpPr>
        <p:spPr>
          <a:xfrm>
            <a:off x="356303" y="1520403"/>
            <a:ext cx="2219685" cy="393265"/>
          </a:xfrm>
          <a:prstGeom prst="rect">
            <a:avLst/>
          </a:prstGeom>
          <a:noFill/>
        </p:spPr>
        <p:txBody>
          <a:bodyPr wrap="square" lIns="100312" tIns="50157" rIns="100312" bIns="50157" rtlCol="0">
            <a:spAutoFit/>
          </a:bodyPr>
          <a:lstStyle/>
          <a:p>
            <a:r>
              <a:rPr lang="fr-FR" dirty="0" smtClean="0"/>
              <a:t>La phrase du jour :</a:t>
            </a:r>
            <a:endParaRPr lang="fr-FR" dirty="0"/>
          </a:p>
        </p:txBody>
      </p:sp>
      <p:pic>
        <p:nvPicPr>
          <p:cNvPr id="5" name="Picture 10" descr="personnage_55">
            <a:hlinkClick r:id="rId2"/>
          </p:cNvPr>
          <p:cNvPicPr>
            <a:picLocks noChangeAspect="1" noChangeArrowheads="1" noCrop="1"/>
          </p:cNvPicPr>
          <p:nvPr/>
        </p:nvPicPr>
        <p:blipFill>
          <a:blip r:embed="rId3" cstate="print"/>
          <a:srcRect/>
          <a:stretch>
            <a:fillRect/>
          </a:stretch>
        </p:blipFill>
        <p:spPr bwMode="auto">
          <a:xfrm>
            <a:off x="2087745" y="1271456"/>
            <a:ext cx="1087438" cy="742950"/>
          </a:xfrm>
          <a:prstGeom prst="rect">
            <a:avLst/>
          </a:prstGeom>
          <a:noFill/>
          <a:ln w="9525">
            <a:noFill/>
            <a:miter lim="800000"/>
            <a:headEnd/>
            <a:tailEnd/>
          </a:ln>
        </p:spPr>
      </p:pic>
      <p:sp>
        <p:nvSpPr>
          <p:cNvPr id="6" name="ZoneTexte 9"/>
          <p:cNvSpPr txBox="1"/>
          <p:nvPr/>
        </p:nvSpPr>
        <p:spPr>
          <a:xfrm>
            <a:off x="506856" y="2599178"/>
            <a:ext cx="7452763" cy="439848"/>
          </a:xfrm>
          <a:prstGeom prst="rect">
            <a:avLst/>
          </a:prstGeom>
          <a:noFill/>
        </p:spPr>
        <p:txBody>
          <a:bodyPr wrap="square" lIns="100312" tIns="50157" rIns="100312" bIns="50157"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200" b="1" i="1" dirty="0" smtClean="0"/>
              <a:t>« L’optimisme, c’est préférer essayer que se résigner » C. André</a:t>
            </a:r>
            <a:endParaRPr lang="fr-FR" sz="2200" b="1"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ZoneTexte 2"/>
          <p:cNvSpPr txBox="1"/>
          <p:nvPr/>
        </p:nvSpPr>
        <p:spPr>
          <a:xfrm>
            <a:off x="4344356" y="3261711"/>
            <a:ext cx="4097579" cy="17171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sz="3500" dirty="0">
                <a:latin typeface="Times New Roman" pitchFamily="18" charset="0"/>
                <a:cs typeface="Times New Roman" pitchFamily="18" charset="0"/>
              </a:rPr>
              <a:t>Désintermédiation </a:t>
            </a:r>
          </a:p>
          <a:p>
            <a:r>
              <a:rPr lang="fr-FR" sz="3500" dirty="0">
                <a:latin typeface="Times New Roman" pitchFamily="18" charset="0"/>
                <a:cs typeface="Times New Roman" pitchFamily="18" charset="0"/>
              </a:rPr>
              <a:t>Dérèglementation </a:t>
            </a:r>
          </a:p>
          <a:p>
            <a:r>
              <a:rPr lang="fr-FR" sz="3500" dirty="0">
                <a:latin typeface="Times New Roman" pitchFamily="18" charset="0"/>
                <a:cs typeface="Times New Roman" pitchFamily="18" charset="0"/>
              </a:rPr>
              <a:t>Décloisonnement </a:t>
            </a:r>
          </a:p>
        </p:txBody>
      </p:sp>
      <p:sp>
        <p:nvSpPr>
          <p:cNvPr id="4" name="ZoneTexte 3"/>
          <p:cNvSpPr txBox="1"/>
          <p:nvPr/>
        </p:nvSpPr>
        <p:spPr>
          <a:xfrm>
            <a:off x="4572007" y="836018"/>
            <a:ext cx="4097579" cy="1717121"/>
          </a:xfrm>
          <a:prstGeom prst="rect">
            <a:avLst/>
          </a:prstGeom>
          <a:noFill/>
        </p:spPr>
        <p:txBody>
          <a:bodyPr wrap="square" lIns="100312" tIns="50157" rIns="100312" bIns="50157" rtlCol="0">
            <a:spAutoFit/>
          </a:bodyPr>
          <a:lstStyle/>
          <a:p>
            <a:r>
              <a:rPr lang="fr-FR" sz="3500" dirty="0"/>
              <a:t>Désintermédiation </a:t>
            </a:r>
          </a:p>
          <a:p>
            <a:r>
              <a:rPr lang="fr-FR" sz="3500" dirty="0"/>
              <a:t>Dérèglementation </a:t>
            </a:r>
          </a:p>
          <a:p>
            <a:r>
              <a:rPr lang="fr-FR" sz="3500" dirty="0"/>
              <a:t>Désorientation </a:t>
            </a:r>
          </a:p>
        </p:txBody>
      </p:sp>
      <p:sp>
        <p:nvSpPr>
          <p:cNvPr id="5" name="ZoneTexte 4"/>
          <p:cNvSpPr txBox="1"/>
          <p:nvPr/>
        </p:nvSpPr>
        <p:spPr>
          <a:xfrm>
            <a:off x="246777" y="836018"/>
            <a:ext cx="4097579" cy="1717121"/>
          </a:xfrm>
          <a:prstGeom prst="rect">
            <a:avLst/>
          </a:prstGeom>
          <a:noFill/>
        </p:spPr>
        <p:txBody>
          <a:bodyPr wrap="square" lIns="100312" tIns="50157" rIns="100312" bIns="50157" rtlCol="0">
            <a:spAutoFit/>
          </a:bodyPr>
          <a:lstStyle/>
          <a:p>
            <a:r>
              <a:rPr lang="fr-FR" sz="3500" dirty="0"/>
              <a:t>Désintégration </a:t>
            </a:r>
          </a:p>
          <a:p>
            <a:r>
              <a:rPr lang="fr-FR" sz="3500" dirty="0"/>
              <a:t>Dérèglementation </a:t>
            </a:r>
          </a:p>
          <a:p>
            <a:r>
              <a:rPr lang="fr-FR" sz="3500" dirty="0"/>
              <a:t>Désorientation </a:t>
            </a:r>
          </a:p>
        </p:txBody>
      </p:sp>
      <p:sp>
        <p:nvSpPr>
          <p:cNvPr id="6" name="ZoneTexte 5"/>
          <p:cNvSpPr txBox="1"/>
          <p:nvPr/>
        </p:nvSpPr>
        <p:spPr>
          <a:xfrm>
            <a:off x="246777" y="3261711"/>
            <a:ext cx="4097579" cy="1717121"/>
          </a:xfrm>
          <a:prstGeom prst="rect">
            <a:avLst/>
          </a:prstGeom>
          <a:noFill/>
        </p:spPr>
        <p:txBody>
          <a:bodyPr wrap="square" lIns="100312" tIns="50157" rIns="100312" bIns="50157" rtlCol="0">
            <a:spAutoFit/>
          </a:bodyPr>
          <a:lstStyle/>
          <a:p>
            <a:r>
              <a:rPr lang="fr-FR" sz="3500" dirty="0"/>
              <a:t>Détérioration  </a:t>
            </a:r>
          </a:p>
          <a:p>
            <a:r>
              <a:rPr lang="fr-FR" sz="3500" dirty="0"/>
              <a:t>Dérèglementation </a:t>
            </a:r>
          </a:p>
          <a:p>
            <a:r>
              <a:rPr lang="fr-FR" sz="3500" dirty="0"/>
              <a:t>Désorientation </a:t>
            </a:r>
          </a:p>
        </p:txBody>
      </p:sp>
      <p:sp>
        <p:nvSpPr>
          <p:cNvPr id="7" name="Rectangle 6"/>
          <p:cNvSpPr/>
          <p:nvPr/>
        </p:nvSpPr>
        <p:spPr>
          <a:xfrm>
            <a:off x="4344356" y="3345355"/>
            <a:ext cx="3718174" cy="24256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ZoneTexte 2"/>
          <p:cNvSpPr txBox="1"/>
          <p:nvPr/>
        </p:nvSpPr>
        <p:spPr>
          <a:xfrm>
            <a:off x="4344356" y="3261711"/>
            <a:ext cx="4097579" cy="171712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sz="3500" dirty="0">
                <a:latin typeface="Times New Roman" pitchFamily="18" charset="0"/>
                <a:cs typeface="Times New Roman" pitchFamily="18" charset="0"/>
              </a:rPr>
              <a:t>Désintermédiation </a:t>
            </a:r>
          </a:p>
          <a:p>
            <a:r>
              <a:rPr lang="fr-FR" sz="3500" dirty="0">
                <a:latin typeface="Times New Roman" pitchFamily="18" charset="0"/>
                <a:cs typeface="Times New Roman" pitchFamily="18" charset="0"/>
              </a:rPr>
              <a:t>Dérèglementation </a:t>
            </a:r>
          </a:p>
          <a:p>
            <a:r>
              <a:rPr lang="fr-FR" sz="3500" dirty="0">
                <a:latin typeface="Times New Roman" pitchFamily="18" charset="0"/>
                <a:cs typeface="Times New Roman" pitchFamily="18" charset="0"/>
              </a:rPr>
              <a:t>Décloisonnement </a:t>
            </a:r>
          </a:p>
        </p:txBody>
      </p:sp>
      <p:sp>
        <p:nvSpPr>
          <p:cNvPr id="4" name="ZoneTexte 3"/>
          <p:cNvSpPr txBox="1"/>
          <p:nvPr/>
        </p:nvSpPr>
        <p:spPr>
          <a:xfrm>
            <a:off x="246777" y="3261711"/>
            <a:ext cx="4097579" cy="1717121"/>
          </a:xfrm>
          <a:prstGeom prst="rect">
            <a:avLst/>
          </a:prstGeom>
          <a:noFill/>
        </p:spPr>
        <p:txBody>
          <a:bodyPr wrap="square" lIns="100312" tIns="50157" rIns="100312" bIns="50157" rtlCol="0">
            <a:spAutoFit/>
          </a:bodyPr>
          <a:lstStyle/>
          <a:p>
            <a:r>
              <a:rPr lang="fr-FR" sz="3500" dirty="0"/>
              <a:t>Détérioration  </a:t>
            </a:r>
          </a:p>
          <a:p>
            <a:r>
              <a:rPr lang="fr-FR" sz="3500" dirty="0"/>
              <a:t>Dérèglementation </a:t>
            </a:r>
          </a:p>
          <a:p>
            <a:r>
              <a:rPr lang="fr-FR" sz="3500" dirty="0"/>
              <a:t>Désorientation </a:t>
            </a:r>
          </a:p>
        </p:txBody>
      </p:sp>
      <p:sp>
        <p:nvSpPr>
          <p:cNvPr id="5" name="Rectangle 4"/>
          <p:cNvSpPr/>
          <p:nvPr/>
        </p:nvSpPr>
        <p:spPr>
          <a:xfrm>
            <a:off x="4192594" y="3261710"/>
            <a:ext cx="3869936" cy="184018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pic>
        <p:nvPicPr>
          <p:cNvPr id="3" name="Picture 8" descr="Sans titre"/>
          <p:cNvPicPr>
            <a:picLocks noChangeAspect="1" noChangeArrowheads="1"/>
          </p:cNvPicPr>
          <p:nvPr/>
        </p:nvPicPr>
        <p:blipFill>
          <a:blip r:embed="rId2" cstate="print"/>
          <a:srcRect l="28468" t="24930" r="36476" b="15935"/>
          <a:stretch>
            <a:fillRect/>
          </a:stretch>
        </p:blipFill>
        <p:spPr bwMode="auto">
          <a:xfrm>
            <a:off x="0" y="1254238"/>
            <a:ext cx="990600" cy="1133475"/>
          </a:xfrm>
          <a:prstGeom prst="rect">
            <a:avLst/>
          </a:prstGeom>
          <a:noFill/>
          <a:ln w="9525">
            <a:noFill/>
            <a:miter lim="800000"/>
            <a:headEnd/>
            <a:tailEnd/>
          </a:ln>
        </p:spPr>
      </p:pic>
      <p:sp>
        <p:nvSpPr>
          <p:cNvPr id="7" name="ZoneTexte 6"/>
          <p:cNvSpPr txBox="1"/>
          <p:nvPr/>
        </p:nvSpPr>
        <p:spPr>
          <a:xfrm>
            <a:off x="1157350" y="1505172"/>
            <a:ext cx="5084034" cy="393265"/>
          </a:xfrm>
          <a:prstGeom prst="rect">
            <a:avLst/>
          </a:prstGeom>
          <a:noFill/>
        </p:spPr>
        <p:txBody>
          <a:bodyPr wrap="square" lIns="100312" tIns="50157" rIns="100312" bIns="50157" rtlCol="0">
            <a:spAutoFit/>
          </a:bodyPr>
          <a:lstStyle/>
          <a:p>
            <a:r>
              <a:rPr lang="fr-FR" dirty="0" smtClean="0"/>
              <a:t>Tout le monde  doit le savoir </a:t>
            </a:r>
            <a:endParaRPr lang="fr-FR" dirty="0"/>
          </a:p>
        </p:txBody>
      </p:sp>
      <p:sp>
        <p:nvSpPr>
          <p:cNvPr id="8" name="ZoneTexte 7"/>
          <p:cNvSpPr txBox="1"/>
          <p:nvPr/>
        </p:nvSpPr>
        <p:spPr>
          <a:xfrm>
            <a:off x="1252366" y="2508908"/>
            <a:ext cx="7891634" cy="393265"/>
          </a:xfrm>
          <a:prstGeom prst="rect">
            <a:avLst/>
          </a:prstGeom>
          <a:noFill/>
        </p:spPr>
        <p:txBody>
          <a:bodyPr wrap="square" lIns="100312" tIns="50157" rIns="100312" bIns="50157" rtlCol="0">
            <a:spAutoFit/>
          </a:bodyPr>
          <a:lstStyle/>
          <a:p>
            <a:pPr marL="376169" indent="-376169"/>
            <a:r>
              <a:rPr lang="fr-FR" dirty="0" smtClean="0"/>
              <a:t>2. Que signifie le marché secondaire ?</a:t>
            </a:r>
            <a:endParaRPr lang="fr-FR" dirty="0"/>
          </a:p>
        </p:txBody>
      </p:sp>
      <p:sp>
        <p:nvSpPr>
          <p:cNvPr id="9" name="Sourire 8"/>
          <p:cNvSpPr/>
          <p:nvPr/>
        </p:nvSpPr>
        <p:spPr>
          <a:xfrm>
            <a:off x="1005588" y="3679936"/>
            <a:ext cx="379405" cy="41822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0" name="Plaque 9">
            <a:hlinkClick r:id="" action="ppaction://noaction"/>
          </p:cNvPr>
          <p:cNvSpPr/>
          <p:nvPr/>
        </p:nvSpPr>
        <p:spPr>
          <a:xfrm>
            <a:off x="2219685" y="3679933"/>
            <a:ext cx="607049" cy="50186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1" name="Sourire 10">
            <a:hlinkClick r:id="" action="ppaction://noaction"/>
          </p:cNvPr>
          <p:cNvSpPr/>
          <p:nvPr/>
        </p:nvSpPr>
        <p:spPr>
          <a:xfrm>
            <a:off x="1384993" y="3679936"/>
            <a:ext cx="455287" cy="41822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2" name="Explosion 2 11">
            <a:hlinkClick r:id="" action="ppaction://noaction"/>
          </p:cNvPr>
          <p:cNvSpPr/>
          <p:nvPr/>
        </p:nvSpPr>
        <p:spPr>
          <a:xfrm>
            <a:off x="3357902" y="3596291"/>
            <a:ext cx="834692" cy="5855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3" name="ZoneTexte 12">
            <a:hlinkClick r:id="rId3" action="ppaction://hlinksldjump"/>
          </p:cNvPr>
          <p:cNvSpPr txBox="1"/>
          <p:nvPr/>
        </p:nvSpPr>
        <p:spPr>
          <a:xfrm>
            <a:off x="853828" y="3345356"/>
            <a:ext cx="1062335" cy="393265"/>
          </a:xfrm>
          <a:prstGeom prst="rect">
            <a:avLst/>
          </a:prstGeom>
          <a:noFill/>
        </p:spPr>
        <p:txBody>
          <a:bodyPr wrap="square" lIns="100312" tIns="50157" rIns="100312" bIns="50157" rtlCol="0">
            <a:spAutoFit/>
          </a:bodyPr>
          <a:lstStyle/>
          <a:p>
            <a:r>
              <a:rPr lang="fr-FR" dirty="0" smtClean="0"/>
              <a:t>Duo </a:t>
            </a:r>
            <a:endParaRPr lang="fr-FR" dirty="0"/>
          </a:p>
        </p:txBody>
      </p:sp>
      <p:sp>
        <p:nvSpPr>
          <p:cNvPr id="14" name="ZoneTexte 13">
            <a:hlinkClick r:id="rId4" action="ppaction://hlinksldjump"/>
          </p:cNvPr>
          <p:cNvSpPr txBox="1"/>
          <p:nvPr/>
        </p:nvSpPr>
        <p:spPr>
          <a:xfrm>
            <a:off x="2143804" y="3345356"/>
            <a:ext cx="910573" cy="393265"/>
          </a:xfrm>
          <a:prstGeom prst="rect">
            <a:avLst/>
          </a:prstGeom>
          <a:noFill/>
        </p:spPr>
        <p:txBody>
          <a:bodyPr wrap="square" lIns="100312" tIns="50157" rIns="100312" bIns="50157" rtlCol="0">
            <a:spAutoFit/>
          </a:bodyPr>
          <a:lstStyle/>
          <a:p>
            <a:r>
              <a:rPr lang="fr-FR" dirty="0" smtClean="0"/>
              <a:t>Carré </a:t>
            </a:r>
            <a:endParaRPr lang="fr-FR" dirty="0"/>
          </a:p>
        </p:txBody>
      </p:sp>
      <p:sp>
        <p:nvSpPr>
          <p:cNvPr id="15" name="ZoneTexte 14"/>
          <p:cNvSpPr txBox="1"/>
          <p:nvPr/>
        </p:nvSpPr>
        <p:spPr>
          <a:xfrm>
            <a:off x="3433783" y="3261710"/>
            <a:ext cx="834692" cy="393265"/>
          </a:xfrm>
          <a:prstGeom prst="rect">
            <a:avLst/>
          </a:prstGeom>
          <a:noFill/>
        </p:spPr>
        <p:txBody>
          <a:bodyPr wrap="square" lIns="100312" tIns="50157" rIns="100312" bIns="50157" rtlCol="0">
            <a:spAutoFit/>
          </a:bodyPr>
          <a:lstStyle/>
          <a:p>
            <a:r>
              <a:rPr lang="fr-FR" dirty="0" smtClean="0"/>
              <a:t>Cash </a:t>
            </a:r>
            <a:endParaRPr lang="fr-FR" dirty="0"/>
          </a:p>
        </p:txBody>
      </p:sp>
      <p:pic>
        <p:nvPicPr>
          <p:cNvPr id="16" name="Picture 8" descr="pers11"/>
          <p:cNvPicPr>
            <a:picLocks noChangeAspect="1" noChangeArrowheads="1" noCrop="1"/>
          </p:cNvPicPr>
          <p:nvPr/>
        </p:nvPicPr>
        <p:blipFill>
          <a:blip r:embed="rId5" cstate="print"/>
          <a:srcRect/>
          <a:stretch>
            <a:fillRect/>
          </a:stretch>
        </p:blipFill>
        <p:spPr bwMode="auto">
          <a:xfrm>
            <a:off x="5220072" y="2132855"/>
            <a:ext cx="1728192" cy="16472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Rectangle 2"/>
          <p:cNvSpPr/>
          <p:nvPr/>
        </p:nvSpPr>
        <p:spPr>
          <a:xfrm>
            <a:off x="1233231" y="1588818"/>
            <a:ext cx="6981061" cy="1701732"/>
          </a:xfrm>
          <a:prstGeom prst="rect">
            <a:avLst/>
          </a:prstGeom>
        </p:spPr>
        <p:txBody>
          <a:bodyPr wrap="square" lIns="100312" tIns="50157" rIns="100312" bIns="50157">
            <a:spAutoFit/>
          </a:bodyPr>
          <a:lstStyle/>
          <a:p>
            <a:pPr algn="just"/>
            <a:r>
              <a:rPr lang="fr-FR" sz="2600" b="1" u="sng" dirty="0">
                <a:cs typeface="Times New Roman" pitchFamily="18" charset="0"/>
              </a:rPr>
              <a:t>Le marché secondaire</a:t>
            </a:r>
            <a:r>
              <a:rPr lang="fr-FR" sz="2600" dirty="0">
                <a:cs typeface="Times New Roman" pitchFamily="18" charset="0"/>
              </a:rPr>
              <a:t> : est le marché de « l’occasion », celui de l’échange (achat/vente) de titres (actions, obligations) déjà existants ou déjà émis. Ce marché est représenté par la Bourse.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ZoneTexte 2"/>
          <p:cNvSpPr txBox="1"/>
          <p:nvPr/>
        </p:nvSpPr>
        <p:spPr>
          <a:xfrm>
            <a:off x="777944" y="919659"/>
            <a:ext cx="3566412" cy="393265"/>
          </a:xfrm>
          <a:prstGeom prst="rect">
            <a:avLst/>
          </a:prstGeom>
          <a:noFill/>
        </p:spPr>
        <p:txBody>
          <a:bodyPr wrap="square" lIns="100312" tIns="50157" rIns="100312" bIns="50157" rtlCol="0">
            <a:spAutoFit/>
          </a:bodyPr>
          <a:lstStyle/>
          <a:p>
            <a:r>
              <a:rPr lang="fr-FR" dirty="0" smtClean="0"/>
              <a:t>Marché annexe au marché primaire</a:t>
            </a:r>
            <a:endParaRPr lang="fr-FR" dirty="0"/>
          </a:p>
        </p:txBody>
      </p:sp>
      <p:sp>
        <p:nvSpPr>
          <p:cNvPr id="4" name="ZoneTexte 3"/>
          <p:cNvSpPr txBox="1"/>
          <p:nvPr/>
        </p:nvSpPr>
        <p:spPr>
          <a:xfrm>
            <a:off x="4951405" y="919659"/>
            <a:ext cx="3945817" cy="393265"/>
          </a:xfrm>
          <a:prstGeom prst="rect">
            <a:avLst/>
          </a:prstGeom>
          <a:noFill/>
        </p:spPr>
        <p:txBody>
          <a:bodyPr wrap="square" lIns="100312" tIns="50157" rIns="100312" bIns="50157" rtlCol="0">
            <a:spAutoFit/>
          </a:bodyPr>
          <a:lstStyle/>
          <a:p>
            <a:r>
              <a:rPr lang="fr-FR" dirty="0" smtClean="0"/>
              <a:t>Marché peu important</a:t>
            </a:r>
            <a:endParaRPr lang="fr-FR" dirty="0"/>
          </a:p>
        </p:txBody>
      </p:sp>
      <p:sp>
        <p:nvSpPr>
          <p:cNvPr id="5" name="ZoneTexte 4"/>
          <p:cNvSpPr txBox="1"/>
          <p:nvPr/>
        </p:nvSpPr>
        <p:spPr>
          <a:xfrm>
            <a:off x="702071" y="2257974"/>
            <a:ext cx="3945817" cy="393265"/>
          </a:xfrm>
          <a:prstGeom prst="rect">
            <a:avLst/>
          </a:prstGeom>
          <a:noFill/>
        </p:spPr>
        <p:txBody>
          <a:bodyPr wrap="square" lIns="100312" tIns="50157" rIns="100312" bIns="50157" rtlCol="0">
            <a:spAutoFit/>
          </a:bodyPr>
          <a:lstStyle/>
          <a:p>
            <a:r>
              <a:rPr lang="fr-FR" dirty="0" smtClean="0"/>
              <a:t>Marché des matières premières</a:t>
            </a:r>
            <a:endParaRPr lang="fr-FR" dirty="0"/>
          </a:p>
        </p:txBody>
      </p:sp>
      <p:sp>
        <p:nvSpPr>
          <p:cNvPr id="6" name="ZoneTexte 5"/>
          <p:cNvSpPr txBox="1"/>
          <p:nvPr/>
        </p:nvSpPr>
        <p:spPr>
          <a:xfrm>
            <a:off x="4875531" y="2257974"/>
            <a:ext cx="1972909" cy="393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t>Marché boursier</a:t>
            </a:r>
            <a:endParaRPr lang="fr-FR" dirty="0"/>
          </a:p>
        </p:txBody>
      </p:sp>
      <p:sp>
        <p:nvSpPr>
          <p:cNvPr id="7" name="Rectangle à coins arrondis 6"/>
          <p:cNvSpPr/>
          <p:nvPr/>
        </p:nvSpPr>
        <p:spPr>
          <a:xfrm>
            <a:off x="4572007" y="2174329"/>
            <a:ext cx="2428195" cy="7528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ZoneTexte 2"/>
          <p:cNvSpPr txBox="1"/>
          <p:nvPr/>
        </p:nvSpPr>
        <p:spPr>
          <a:xfrm>
            <a:off x="777945" y="1923395"/>
            <a:ext cx="2504076" cy="3932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100312" tIns="50157" rIns="100312" bIns="50157" rtlCol="0">
            <a:spAutoFit/>
          </a:bodyPr>
          <a:lstStyle/>
          <a:p>
            <a:r>
              <a:rPr lang="fr-FR" dirty="0" smtClean="0">
                <a:latin typeface="Times New Roman" pitchFamily="18" charset="0"/>
                <a:cs typeface="Times New Roman" pitchFamily="18" charset="0"/>
              </a:rPr>
              <a:t>Marché de la bourse</a:t>
            </a:r>
            <a:endParaRPr lang="fr-FR" dirty="0">
              <a:latin typeface="Times New Roman" pitchFamily="18" charset="0"/>
              <a:cs typeface="Times New Roman" pitchFamily="18" charset="0"/>
            </a:endParaRPr>
          </a:p>
        </p:txBody>
      </p:sp>
      <p:sp>
        <p:nvSpPr>
          <p:cNvPr id="4" name="ZoneTexte 3"/>
          <p:cNvSpPr txBox="1"/>
          <p:nvPr/>
        </p:nvSpPr>
        <p:spPr>
          <a:xfrm>
            <a:off x="3964956" y="1839753"/>
            <a:ext cx="3945817" cy="393265"/>
          </a:xfrm>
          <a:prstGeom prst="rect">
            <a:avLst/>
          </a:prstGeom>
          <a:noFill/>
        </p:spPr>
        <p:txBody>
          <a:bodyPr wrap="square" lIns="100312" tIns="50157" rIns="100312" bIns="50157" rtlCol="0">
            <a:spAutoFit/>
          </a:bodyPr>
          <a:lstStyle/>
          <a:p>
            <a:r>
              <a:rPr lang="fr-FR" dirty="0" smtClean="0"/>
              <a:t>Marché des produits agricoles</a:t>
            </a:r>
            <a:endParaRPr lang="fr-FR" dirty="0"/>
          </a:p>
        </p:txBody>
      </p:sp>
      <p:sp>
        <p:nvSpPr>
          <p:cNvPr id="5" name="Rectangle à coins arrondis 4"/>
          <p:cNvSpPr/>
          <p:nvPr/>
        </p:nvSpPr>
        <p:spPr>
          <a:xfrm>
            <a:off x="702063" y="1839752"/>
            <a:ext cx="2276433" cy="6691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ZoneTexte 2"/>
          <p:cNvSpPr txBox="1"/>
          <p:nvPr/>
        </p:nvSpPr>
        <p:spPr>
          <a:xfrm>
            <a:off x="582136" y="607596"/>
            <a:ext cx="7528044" cy="393265"/>
          </a:xfrm>
          <a:prstGeom prst="rect">
            <a:avLst/>
          </a:prstGeom>
          <a:noFill/>
        </p:spPr>
        <p:txBody>
          <a:bodyPr wrap="square" lIns="100312" tIns="50157" rIns="100312" bIns="50157" rtlCol="0">
            <a:spAutoFit/>
          </a:bodyPr>
          <a:lstStyle/>
          <a:p>
            <a:r>
              <a:rPr lang="fr-FR" dirty="0" smtClean="0"/>
              <a:t>3. Quel est le rôle du marché financier ? </a:t>
            </a:r>
            <a:endParaRPr lang="fr-FR" dirty="0"/>
          </a:p>
        </p:txBody>
      </p:sp>
      <p:sp>
        <p:nvSpPr>
          <p:cNvPr id="4" name="Sourire 3"/>
          <p:cNvSpPr/>
          <p:nvPr/>
        </p:nvSpPr>
        <p:spPr>
          <a:xfrm>
            <a:off x="873654" y="2350226"/>
            <a:ext cx="435091" cy="41822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5" name="Plaque 4">
            <a:hlinkClick r:id="" action="ppaction://noaction"/>
          </p:cNvPr>
          <p:cNvSpPr/>
          <p:nvPr/>
        </p:nvSpPr>
        <p:spPr>
          <a:xfrm>
            <a:off x="2087745" y="2350226"/>
            <a:ext cx="696144" cy="501868"/>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6" name="Sourire 5">
            <a:hlinkClick r:id="" action="ppaction://noaction"/>
          </p:cNvPr>
          <p:cNvSpPr/>
          <p:nvPr/>
        </p:nvSpPr>
        <p:spPr>
          <a:xfrm>
            <a:off x="1253060" y="2350226"/>
            <a:ext cx="522108" cy="418223"/>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7" name="Explosion 2 6">
            <a:hlinkClick r:id="" action="ppaction://noaction"/>
          </p:cNvPr>
          <p:cNvSpPr/>
          <p:nvPr/>
        </p:nvSpPr>
        <p:spPr>
          <a:xfrm>
            <a:off x="3225961" y="2266581"/>
            <a:ext cx="957199" cy="58551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8" name="ZoneTexte 7">
            <a:hlinkClick r:id="rId2" action="ppaction://hlinksldjump"/>
          </p:cNvPr>
          <p:cNvSpPr txBox="1"/>
          <p:nvPr/>
        </p:nvSpPr>
        <p:spPr>
          <a:xfrm>
            <a:off x="721892" y="2015651"/>
            <a:ext cx="1218253" cy="393265"/>
          </a:xfrm>
          <a:prstGeom prst="rect">
            <a:avLst/>
          </a:prstGeom>
          <a:noFill/>
        </p:spPr>
        <p:txBody>
          <a:bodyPr wrap="square" lIns="100312" tIns="50157" rIns="100312" bIns="50157" rtlCol="0">
            <a:spAutoFit/>
          </a:bodyPr>
          <a:lstStyle/>
          <a:p>
            <a:r>
              <a:rPr lang="fr-FR" dirty="0" smtClean="0">
                <a:hlinkClick r:id="rId3" action="ppaction://hlinksldjump"/>
              </a:rPr>
              <a:t>Duo</a:t>
            </a:r>
            <a:r>
              <a:rPr lang="fr-FR" dirty="0" smtClean="0"/>
              <a:t> </a:t>
            </a:r>
            <a:endParaRPr lang="fr-FR" dirty="0"/>
          </a:p>
        </p:txBody>
      </p:sp>
      <p:sp>
        <p:nvSpPr>
          <p:cNvPr id="9" name="ZoneTexte 8">
            <a:hlinkClick r:id="rId4" action="ppaction://hlinksldjump"/>
          </p:cNvPr>
          <p:cNvSpPr txBox="1"/>
          <p:nvPr/>
        </p:nvSpPr>
        <p:spPr>
          <a:xfrm>
            <a:off x="2011870" y="2015651"/>
            <a:ext cx="1044217" cy="393265"/>
          </a:xfrm>
          <a:prstGeom prst="rect">
            <a:avLst/>
          </a:prstGeom>
          <a:noFill/>
        </p:spPr>
        <p:txBody>
          <a:bodyPr wrap="square" lIns="100312" tIns="50157" rIns="100312" bIns="50157" rtlCol="0">
            <a:spAutoFit/>
          </a:bodyPr>
          <a:lstStyle/>
          <a:p>
            <a:r>
              <a:rPr lang="fr-FR" dirty="0" smtClean="0">
                <a:hlinkClick r:id="rId4" action="ppaction://hlinksldjump"/>
              </a:rPr>
              <a:t>Carré</a:t>
            </a:r>
            <a:r>
              <a:rPr lang="fr-FR" dirty="0" smtClean="0"/>
              <a:t> </a:t>
            </a:r>
            <a:endParaRPr lang="fr-FR" dirty="0"/>
          </a:p>
        </p:txBody>
      </p:sp>
      <p:sp>
        <p:nvSpPr>
          <p:cNvPr id="10" name="ZoneTexte 9"/>
          <p:cNvSpPr txBox="1"/>
          <p:nvPr/>
        </p:nvSpPr>
        <p:spPr>
          <a:xfrm>
            <a:off x="3301850" y="1932004"/>
            <a:ext cx="957199" cy="393265"/>
          </a:xfrm>
          <a:prstGeom prst="rect">
            <a:avLst/>
          </a:prstGeom>
          <a:noFill/>
        </p:spPr>
        <p:txBody>
          <a:bodyPr wrap="square" lIns="100312" tIns="50157" rIns="100312" bIns="50157" rtlCol="0">
            <a:spAutoFit/>
          </a:bodyPr>
          <a:lstStyle/>
          <a:p>
            <a:r>
              <a:rPr lang="fr-FR" dirty="0" smtClean="0"/>
              <a:t>Cash </a:t>
            </a:r>
            <a:endParaRPr lang="fr-FR" dirty="0"/>
          </a:p>
        </p:txBody>
      </p:sp>
      <p:pic>
        <p:nvPicPr>
          <p:cNvPr id="11" name="Picture 8" descr="pers11"/>
          <p:cNvPicPr>
            <a:picLocks noChangeAspect="1" noChangeArrowheads="1" noCrop="1"/>
          </p:cNvPicPr>
          <p:nvPr/>
        </p:nvPicPr>
        <p:blipFill>
          <a:blip r:embed="rId5" cstate="print"/>
          <a:srcRect/>
          <a:stretch>
            <a:fillRect/>
          </a:stretch>
        </p:blipFill>
        <p:spPr bwMode="auto">
          <a:xfrm>
            <a:off x="4860032" y="1412776"/>
            <a:ext cx="1728192" cy="164722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Text Box 8"/>
          <p:cNvSpPr txBox="1">
            <a:spLocks noChangeArrowheads="1"/>
          </p:cNvSpPr>
          <p:nvPr/>
        </p:nvSpPr>
        <p:spPr bwMode="auto">
          <a:xfrm>
            <a:off x="582141" y="1777722"/>
            <a:ext cx="3168650" cy="92325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contribue au financement de l’activité économique </a:t>
            </a:r>
          </a:p>
        </p:txBody>
      </p:sp>
      <p:sp>
        <p:nvSpPr>
          <p:cNvPr id="4" name="Text Box 11"/>
          <p:cNvSpPr txBox="1">
            <a:spLocks noChangeArrowheads="1"/>
          </p:cNvSpPr>
          <p:nvPr/>
        </p:nvSpPr>
        <p:spPr bwMode="auto">
          <a:xfrm>
            <a:off x="5404961" y="1852331"/>
            <a:ext cx="3530600" cy="6697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assure la liquidité des titres financiers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Text Box 8"/>
          <p:cNvSpPr txBox="1">
            <a:spLocks noChangeArrowheads="1"/>
          </p:cNvSpPr>
          <p:nvPr/>
        </p:nvSpPr>
        <p:spPr bwMode="auto">
          <a:xfrm>
            <a:off x="582141" y="1188474"/>
            <a:ext cx="3168650" cy="92325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contribue au financement de l’activité économique </a:t>
            </a:r>
          </a:p>
        </p:txBody>
      </p:sp>
      <p:sp>
        <p:nvSpPr>
          <p:cNvPr id="5" name="Text Box 8"/>
          <p:cNvSpPr txBox="1">
            <a:spLocks noChangeArrowheads="1"/>
          </p:cNvSpPr>
          <p:nvPr/>
        </p:nvSpPr>
        <p:spPr bwMode="auto">
          <a:xfrm>
            <a:off x="5023689" y="1271455"/>
            <a:ext cx="3168650" cy="64625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contribue </a:t>
            </a:r>
            <a:r>
              <a:rPr lang="fr-FR" dirty="0" smtClean="0">
                <a:solidFill>
                  <a:srgbClr val="000000"/>
                </a:solidFill>
                <a:latin typeface="Verdana" pitchFamily="34" charset="0"/>
              </a:rPr>
              <a:t>à la spéculation</a:t>
            </a:r>
            <a:endParaRPr lang="fr-FR" dirty="0">
              <a:solidFill>
                <a:srgbClr val="000000"/>
              </a:solidFill>
              <a:latin typeface="Verdana" pitchFamily="34" charset="0"/>
            </a:endParaRPr>
          </a:p>
        </p:txBody>
      </p:sp>
      <p:sp>
        <p:nvSpPr>
          <p:cNvPr id="6" name="Text Box 8"/>
          <p:cNvSpPr txBox="1">
            <a:spLocks noChangeArrowheads="1"/>
          </p:cNvSpPr>
          <p:nvPr/>
        </p:nvSpPr>
        <p:spPr bwMode="auto">
          <a:xfrm>
            <a:off x="657417" y="2931104"/>
            <a:ext cx="3168650" cy="66971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contribue </a:t>
            </a:r>
            <a:r>
              <a:rPr lang="fr-FR" dirty="0" smtClean="0">
                <a:solidFill>
                  <a:srgbClr val="000000"/>
                </a:solidFill>
                <a:latin typeface="Verdana" pitchFamily="34" charset="0"/>
              </a:rPr>
              <a:t>dérèglement financier</a:t>
            </a:r>
            <a:endParaRPr lang="fr-FR" dirty="0">
              <a:solidFill>
                <a:srgbClr val="000000"/>
              </a:solidFill>
              <a:latin typeface="Verdana" pitchFamily="34" charset="0"/>
            </a:endParaRPr>
          </a:p>
        </p:txBody>
      </p:sp>
      <p:sp>
        <p:nvSpPr>
          <p:cNvPr id="7" name="Text Box 8"/>
          <p:cNvSpPr txBox="1">
            <a:spLocks noChangeArrowheads="1"/>
          </p:cNvSpPr>
          <p:nvPr/>
        </p:nvSpPr>
        <p:spPr bwMode="auto">
          <a:xfrm>
            <a:off x="5023689" y="2931113"/>
            <a:ext cx="3168650" cy="38369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contribue au </a:t>
            </a:r>
            <a:r>
              <a:rPr lang="fr-FR" dirty="0" smtClean="0">
                <a:solidFill>
                  <a:srgbClr val="000000"/>
                </a:solidFill>
                <a:latin typeface="Verdana" pitchFamily="34" charset="0"/>
              </a:rPr>
              <a:t>chômage</a:t>
            </a:r>
            <a:endParaRPr lang="fr-FR" dirty="0">
              <a:solidFill>
                <a:srgbClr val="00000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4)">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Text Box 8"/>
          <p:cNvSpPr txBox="1">
            <a:spLocks noChangeArrowheads="1"/>
          </p:cNvSpPr>
          <p:nvPr/>
        </p:nvSpPr>
        <p:spPr bwMode="auto">
          <a:xfrm>
            <a:off x="582141" y="1188474"/>
            <a:ext cx="3168650" cy="92325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contribue au financement de l’activité économique </a:t>
            </a:r>
          </a:p>
        </p:txBody>
      </p:sp>
      <p:sp>
        <p:nvSpPr>
          <p:cNvPr id="4" name="Text Box 8"/>
          <p:cNvSpPr txBox="1">
            <a:spLocks noChangeArrowheads="1"/>
          </p:cNvSpPr>
          <p:nvPr/>
        </p:nvSpPr>
        <p:spPr bwMode="auto">
          <a:xfrm>
            <a:off x="5023689" y="1437427"/>
            <a:ext cx="3168650" cy="95571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lIns="91357" tIns="45683" rIns="91357" bIns="45683">
            <a:spAutoFit/>
          </a:bodyPr>
          <a:lstStyle/>
          <a:p>
            <a:pPr>
              <a:spcBef>
                <a:spcPct val="50000"/>
              </a:spcBef>
            </a:pPr>
            <a:r>
              <a:rPr lang="fr-FR" dirty="0">
                <a:solidFill>
                  <a:srgbClr val="000000"/>
                </a:solidFill>
                <a:latin typeface="Verdana" pitchFamily="34" charset="0"/>
              </a:rPr>
              <a:t>Il contribue </a:t>
            </a:r>
            <a:r>
              <a:rPr lang="fr-FR" dirty="0" smtClean="0">
                <a:solidFill>
                  <a:srgbClr val="000000"/>
                </a:solidFill>
                <a:latin typeface="Verdana" pitchFamily="34" charset="0"/>
              </a:rPr>
              <a:t>à la bancarisation de l’économie</a:t>
            </a:r>
            <a:endParaRPr lang="fr-FR" dirty="0">
              <a:solidFill>
                <a:srgbClr val="000000"/>
              </a:solidFill>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8" y="1"/>
            <a:ext cx="9144000" cy="830922"/>
          </a:xfrm>
          <a:prstGeom prst="rect">
            <a:avLst/>
          </a:prstGeom>
          <a:noFill/>
          <a:ln w="9525">
            <a:noFill/>
            <a:miter lim="800000"/>
            <a:headEnd/>
            <a:tailEnd/>
          </a:ln>
        </p:spPr>
        <p:txBody>
          <a:bodyPr lIns="91357" tIns="45683" rIns="91357" bIns="45683">
            <a:spAutoFit/>
          </a:bodyPr>
          <a:lstStyle/>
          <a:p>
            <a:pPr>
              <a:spcBef>
                <a:spcPct val="50000"/>
              </a:spcBef>
            </a:pPr>
            <a:r>
              <a:rPr lang="fr-FR" sz="2400" b="1" u="sng" dirty="0" smtClean="0">
                <a:latin typeface="Times New Roman" pitchFamily="18" charset="0"/>
                <a:cs typeface="Times New Roman" pitchFamily="18" charset="0"/>
              </a:rPr>
              <a:t>3</a:t>
            </a:r>
            <a:r>
              <a:rPr lang="fr-FR" sz="2400" b="1" u="sng" baseline="30000" dirty="0" smtClean="0">
                <a:latin typeface="Times New Roman" pitchFamily="18" charset="0"/>
                <a:cs typeface="Times New Roman" pitchFamily="18" charset="0"/>
              </a:rPr>
              <a:t>ième</a:t>
            </a:r>
            <a:r>
              <a:rPr lang="fr-FR" sz="2400" b="1" u="sng" dirty="0" smtClean="0">
                <a:latin typeface="Times New Roman" pitchFamily="18" charset="0"/>
                <a:cs typeface="Times New Roman" pitchFamily="18" charset="0"/>
              </a:rPr>
              <a:t>  </a:t>
            </a:r>
            <a:r>
              <a:rPr lang="fr-FR" sz="2400" b="1" u="sng" dirty="0">
                <a:latin typeface="Times New Roman" pitchFamily="18" charset="0"/>
                <a:cs typeface="Times New Roman" pitchFamily="18" charset="0"/>
              </a:rPr>
              <a:t>Partie :  Le Financement de l’activité économique et les politiques économiques nationales dans un cadre européen</a:t>
            </a:r>
          </a:p>
        </p:txBody>
      </p:sp>
      <p:pic>
        <p:nvPicPr>
          <p:cNvPr id="4" name="Image 3" descr="financement.jpeg"/>
          <p:cNvPicPr>
            <a:picLocks noChangeAspect="1"/>
          </p:cNvPicPr>
          <p:nvPr/>
        </p:nvPicPr>
        <p:blipFill>
          <a:blip r:embed="rId2" cstate="print"/>
          <a:srcRect l="6679" t="27950" r="2347" b="20600"/>
          <a:stretch>
            <a:fillRect/>
          </a:stretch>
        </p:blipFill>
        <p:spPr>
          <a:xfrm>
            <a:off x="0" y="1772816"/>
            <a:ext cx="5832648" cy="4536504"/>
          </a:xfrm>
          <a:prstGeom prst="rect">
            <a:avLst/>
          </a:prstGeom>
        </p:spPr>
      </p:pic>
      <p:sp>
        <p:nvSpPr>
          <p:cNvPr id="5" name="ZoneTexte 4"/>
          <p:cNvSpPr txBox="1"/>
          <p:nvPr/>
        </p:nvSpPr>
        <p:spPr>
          <a:xfrm>
            <a:off x="251520" y="1052744"/>
            <a:ext cx="4392488" cy="383741"/>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Mise en situation </a:t>
            </a:r>
            <a:endParaRPr lang="fr-FR" dirty="0">
              <a:latin typeface="Times New Roman" pitchFamily="18" charset="0"/>
              <a:cs typeface="Times New Roman" pitchFamily="18" charset="0"/>
            </a:endParaRPr>
          </a:p>
        </p:txBody>
      </p:sp>
      <p:sp>
        <p:nvSpPr>
          <p:cNvPr id="7" name="Flèche droite 6"/>
          <p:cNvSpPr/>
          <p:nvPr/>
        </p:nvSpPr>
        <p:spPr>
          <a:xfrm>
            <a:off x="5940153" y="3789040"/>
            <a:ext cx="432048"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8" name="ZoneTexte 7"/>
          <p:cNvSpPr txBox="1"/>
          <p:nvPr/>
        </p:nvSpPr>
        <p:spPr>
          <a:xfrm>
            <a:off x="6444215" y="3212983"/>
            <a:ext cx="2304256" cy="2031295"/>
          </a:xfrm>
          <a:prstGeom prst="rect">
            <a:avLst/>
          </a:prstGeom>
        </p:spPr>
        <p:style>
          <a:lnRef idx="1">
            <a:schemeClr val="accent1"/>
          </a:lnRef>
          <a:fillRef idx="2">
            <a:schemeClr val="accent1"/>
          </a:fillRef>
          <a:effectRef idx="1">
            <a:schemeClr val="accent1"/>
          </a:effectRef>
          <a:fontRef idx="minor">
            <a:schemeClr val="dk1"/>
          </a:fontRef>
        </p:style>
        <p:txBody>
          <a:bodyPr wrap="square" lIns="91409" tIns="45705" rIns="91409" bIns="45705" rtlCol="0">
            <a:spAutoFit/>
          </a:bodyPr>
          <a:lstStyle/>
          <a:p>
            <a:pPr algn="just"/>
            <a:r>
              <a:rPr lang="fr-FR" b="1" dirty="0" smtClean="0">
                <a:latin typeface="Times New Roman" pitchFamily="18" charset="0"/>
                <a:cs typeface="Times New Roman" pitchFamily="18" charset="0"/>
              </a:rPr>
              <a:t>L’activité économique peut être financée soit par l’autofinancement, par le crédit bancaire et soit par le marché financier.</a:t>
            </a:r>
            <a:endParaRPr lang="fr-FR"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70</a:t>
            </a:fld>
            <a:endParaRPr lang="fr-FR"/>
          </a:p>
        </p:txBody>
      </p:sp>
      <p:sp>
        <p:nvSpPr>
          <p:cNvPr id="5" name="Rectangle 4"/>
          <p:cNvSpPr/>
          <p:nvPr/>
        </p:nvSpPr>
        <p:spPr>
          <a:xfrm>
            <a:off x="398538" y="7"/>
            <a:ext cx="8031113" cy="501403"/>
          </a:xfrm>
          <a:prstGeom prst="rect">
            <a:avLst/>
          </a:prstGeom>
        </p:spPr>
        <p:txBody>
          <a:bodyPr wrap="square" lIns="100312" tIns="50157" rIns="100312" bIns="50157">
            <a:spAutoFit/>
          </a:bodyPr>
          <a:lstStyle/>
          <a:p>
            <a:pPr lvl="0" algn="just"/>
            <a:r>
              <a:rPr lang="fr-FR" sz="2600" b="1" dirty="0" err="1">
                <a:latin typeface="Times"/>
                <a:ea typeface="Calibri" pitchFamily="34" charset="0"/>
                <a:cs typeface="Times New Roman" pitchFamily="18" charset="0"/>
              </a:rPr>
              <a:t>Chap</a:t>
            </a:r>
            <a:r>
              <a:rPr lang="fr-FR" sz="2600" b="1" dirty="0">
                <a:latin typeface="Times"/>
                <a:ea typeface="Calibri" pitchFamily="34" charset="0"/>
                <a:cs typeface="Times New Roman" pitchFamily="18" charset="0"/>
              </a:rPr>
              <a:t> 2 la régulation de l’activité économique</a:t>
            </a:r>
            <a:endParaRPr lang="fr-FR" sz="2600" dirty="0">
              <a:latin typeface="Arial" pitchFamily="34" charset="0"/>
              <a:cs typeface="Arial" pitchFamily="34" charset="0"/>
            </a:endParaRPr>
          </a:p>
        </p:txBody>
      </p:sp>
      <p:sp>
        <p:nvSpPr>
          <p:cNvPr id="6" name="Rectangle 5"/>
          <p:cNvSpPr/>
          <p:nvPr/>
        </p:nvSpPr>
        <p:spPr>
          <a:xfrm>
            <a:off x="932701" y="3847227"/>
            <a:ext cx="3501563" cy="439848"/>
          </a:xfrm>
          <a:prstGeom prst="rect">
            <a:avLst/>
          </a:prstGeom>
        </p:spPr>
        <p:txBody>
          <a:bodyPr wrap="none" lIns="100312" tIns="50157" rIns="100312" bIns="50157">
            <a:spAutoFit/>
          </a:bodyPr>
          <a:lstStyle/>
          <a:p>
            <a:pPr lvl="0" algn="just" eaLnBrk="0" hangingPunct="0"/>
            <a:r>
              <a:rPr lang="fr-FR" sz="2200" b="1" dirty="0">
                <a:latin typeface="Times"/>
                <a:ea typeface="Calibri" pitchFamily="34" charset="0"/>
                <a:cs typeface="Times New Roman" pitchFamily="18" charset="0"/>
              </a:rPr>
              <a:t>I/ La régulation par l’Etat</a:t>
            </a:r>
            <a:endParaRPr lang="fr-FR" sz="2200" dirty="0">
              <a:latin typeface="Arial" pitchFamily="34" charset="0"/>
              <a:cs typeface="Arial" pitchFamily="34" charset="0"/>
            </a:endParaRPr>
          </a:p>
        </p:txBody>
      </p:sp>
      <p:pic>
        <p:nvPicPr>
          <p:cNvPr id="8" name="Picture 2" descr="Diapositive1"/>
          <p:cNvPicPr>
            <a:picLocks noChangeAspect="1" noChangeArrowheads="1"/>
          </p:cNvPicPr>
          <p:nvPr/>
        </p:nvPicPr>
        <p:blipFill>
          <a:blip r:embed="rId2" cstate="print"/>
          <a:srcRect l="4359" t="21948" b="20728"/>
          <a:stretch>
            <a:fillRect/>
          </a:stretch>
        </p:blipFill>
        <p:spPr bwMode="auto">
          <a:xfrm>
            <a:off x="214282" y="500042"/>
            <a:ext cx="8745461" cy="3931300"/>
          </a:xfrm>
          <a:prstGeom prst="rect">
            <a:avLst/>
          </a:prstGeom>
          <a:noFill/>
          <a:ln w="9525">
            <a:noFill/>
            <a:miter lim="800000"/>
            <a:headEnd/>
            <a:tailEnd/>
          </a:ln>
        </p:spPr>
      </p:pic>
      <p:sp>
        <p:nvSpPr>
          <p:cNvPr id="9" name="Ellipse 8"/>
          <p:cNvSpPr/>
          <p:nvPr/>
        </p:nvSpPr>
        <p:spPr>
          <a:xfrm>
            <a:off x="777950" y="3178069"/>
            <a:ext cx="227643" cy="16728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dirty="0">
              <a:solidFill>
                <a:srgbClr val="FF0000"/>
              </a:solidFill>
            </a:endParaRPr>
          </a:p>
        </p:txBody>
      </p:sp>
      <p:sp>
        <p:nvSpPr>
          <p:cNvPr id="10" name="Rectangle 9"/>
          <p:cNvSpPr/>
          <p:nvPr/>
        </p:nvSpPr>
        <p:spPr>
          <a:xfrm>
            <a:off x="398539" y="4600026"/>
            <a:ext cx="8366055" cy="1251299"/>
          </a:xfrm>
          <a:prstGeom prst="rect">
            <a:avLst/>
          </a:prstGeom>
        </p:spPr>
        <p:style>
          <a:lnRef idx="2">
            <a:schemeClr val="dk1"/>
          </a:lnRef>
          <a:fillRef idx="1">
            <a:schemeClr val="lt1"/>
          </a:fillRef>
          <a:effectRef idx="0">
            <a:schemeClr val="dk1"/>
          </a:effectRef>
          <a:fontRef idx="minor">
            <a:schemeClr val="dk1"/>
          </a:fontRef>
        </p:style>
        <p:txBody>
          <a:bodyPr wrap="square" lIns="100312" tIns="50157" rIns="100312" bIns="50157">
            <a:spAutoFit/>
          </a:bodyPr>
          <a:lstStyle/>
          <a:p>
            <a:r>
              <a:rPr lang="fr-FR" b="1" dirty="0" smtClean="0"/>
              <a:t>Régulation de l’économie </a:t>
            </a:r>
            <a:r>
              <a:rPr lang="fr-FR" dirty="0" smtClean="0"/>
              <a:t>=</a:t>
            </a:r>
            <a:r>
              <a:rPr lang="fr-FR" b="1" dirty="0" smtClean="0"/>
              <a:t> </a:t>
            </a:r>
            <a:r>
              <a:rPr lang="fr-FR" dirty="0" smtClean="0"/>
              <a:t>Le réglage de l’activité économique pour atteindre l’équilibre économique. C’est l’ensemble des mécanismes qui </a:t>
            </a:r>
            <a:r>
              <a:rPr lang="fr-FR" b="1" dirty="0" smtClean="0"/>
              <a:t>stabilisent </a:t>
            </a:r>
            <a:r>
              <a:rPr lang="fr-FR" dirty="0" smtClean="0"/>
              <a:t>les trois rouages de l’économie par rapport à quatre indicateurs : taux de croissance, commerce extérieur, taux de chômage et taux d’inflation</a:t>
            </a:r>
            <a:endParaRPr lang="fr-FR" dirty="0"/>
          </a:p>
        </p:txBody>
      </p:sp>
      <p:sp>
        <p:nvSpPr>
          <p:cNvPr id="11" name="ZoneTexte 10"/>
          <p:cNvSpPr txBox="1"/>
          <p:nvPr/>
        </p:nvSpPr>
        <p:spPr>
          <a:xfrm>
            <a:off x="5330811" y="668725"/>
            <a:ext cx="986454" cy="393265"/>
          </a:xfrm>
          <a:prstGeom prst="rect">
            <a:avLst/>
          </a:prstGeom>
          <a:noFill/>
        </p:spPr>
        <p:txBody>
          <a:bodyPr wrap="square" lIns="100312" tIns="50157" rIns="100312" bIns="50157" rtlCol="0">
            <a:spAutoFit/>
          </a:bodyPr>
          <a:lstStyle/>
          <a:p>
            <a:r>
              <a:rPr lang="fr-FR" b="1" dirty="0" smtClean="0"/>
              <a:t>1.7%</a:t>
            </a:r>
            <a:endParaRPr lang="fr-FR" b="1" dirty="0"/>
          </a:p>
        </p:txBody>
      </p:sp>
      <p:sp>
        <p:nvSpPr>
          <p:cNvPr id="12" name="ZoneTexte 11"/>
          <p:cNvSpPr txBox="1"/>
          <p:nvPr/>
        </p:nvSpPr>
        <p:spPr>
          <a:xfrm>
            <a:off x="322658" y="3847224"/>
            <a:ext cx="986454" cy="393265"/>
          </a:xfrm>
          <a:prstGeom prst="rect">
            <a:avLst/>
          </a:prstGeom>
          <a:noFill/>
        </p:spPr>
        <p:txBody>
          <a:bodyPr wrap="square" lIns="100312" tIns="50157" rIns="100312" bIns="50157" rtlCol="0">
            <a:spAutoFit/>
          </a:bodyPr>
          <a:lstStyle/>
          <a:p>
            <a:r>
              <a:rPr lang="fr-FR" b="1" dirty="0" smtClean="0"/>
              <a:t>9.6%</a:t>
            </a:r>
            <a:endParaRPr lang="fr-FR" b="1" dirty="0"/>
          </a:p>
        </p:txBody>
      </p:sp>
      <p:sp>
        <p:nvSpPr>
          <p:cNvPr id="13" name="ZoneTexte 12"/>
          <p:cNvSpPr txBox="1"/>
          <p:nvPr/>
        </p:nvSpPr>
        <p:spPr>
          <a:xfrm>
            <a:off x="5861978" y="4014512"/>
            <a:ext cx="834692" cy="393265"/>
          </a:xfrm>
          <a:prstGeom prst="rect">
            <a:avLst/>
          </a:prstGeom>
          <a:noFill/>
        </p:spPr>
        <p:txBody>
          <a:bodyPr wrap="square" lIns="100312" tIns="50157" rIns="100312" bIns="50157" rtlCol="0">
            <a:spAutoFit/>
          </a:bodyPr>
          <a:lstStyle/>
          <a:p>
            <a:r>
              <a:rPr lang="fr-FR" b="1" dirty="0" smtClean="0"/>
              <a:t>2%</a:t>
            </a:r>
            <a:endParaRPr lang="fr-FR" b="1" dirty="0"/>
          </a:p>
        </p:txBody>
      </p:sp>
      <p:sp>
        <p:nvSpPr>
          <p:cNvPr id="14" name="ZoneTexte 13"/>
          <p:cNvSpPr txBox="1"/>
          <p:nvPr/>
        </p:nvSpPr>
        <p:spPr>
          <a:xfrm>
            <a:off x="7834890" y="3763581"/>
            <a:ext cx="1062335" cy="679276"/>
          </a:xfrm>
          <a:prstGeom prst="rect">
            <a:avLst/>
          </a:prstGeom>
          <a:noFill/>
        </p:spPr>
        <p:txBody>
          <a:bodyPr wrap="square" lIns="100312" tIns="50157" rIns="100312" bIns="50157" rtlCol="0">
            <a:spAutoFit/>
          </a:bodyPr>
          <a:lstStyle/>
          <a:p>
            <a:r>
              <a:rPr lang="fr-FR" b="1" dirty="0" smtClean="0"/>
              <a:t>-1% du PIB</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1"/>
                                          </p:val>
                                        </p:tav>
                                        <p:tav tm="100000">
                                          <p:val>
                                            <p:strVal val="#ppt_x"/>
                                          </p:val>
                                        </p:tav>
                                      </p:tavLst>
                                    </p:anim>
                                    <p:anim calcmode="lin" valueType="num">
                                      <p:cBhvr>
                                        <p:cTn id="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2274896" y="390533"/>
            <a:ext cx="6442075" cy="500933"/>
          </a:xfrm>
          <a:prstGeom prst="rect">
            <a:avLst/>
          </a:prstGeom>
          <a:noFill/>
          <a:ln w="12700" cap="sq">
            <a:noFill/>
            <a:miter lim="800000"/>
            <a:headEnd type="none" w="sm" len="sm"/>
            <a:tailEnd type="none" w="sm" len="sm"/>
          </a:ln>
        </p:spPr>
        <p:txBody>
          <a:bodyPr lIns="115088" tIns="57544" rIns="115088" bIns="57544">
            <a:spAutoFit/>
          </a:bodyPr>
          <a:lstStyle/>
          <a:p>
            <a:pPr defTabSz="1152077">
              <a:spcBef>
                <a:spcPct val="50000"/>
              </a:spcBef>
              <a:buFontTx/>
              <a:buChar char="•"/>
            </a:pPr>
            <a:r>
              <a:rPr lang="fr-FR" sz="2500" b="1" dirty="0"/>
              <a:t>Mais qui la régule ?</a:t>
            </a:r>
          </a:p>
        </p:txBody>
      </p:sp>
      <p:sp>
        <p:nvSpPr>
          <p:cNvPr id="67587" name="Line 3"/>
          <p:cNvSpPr>
            <a:spLocks noChangeShapeType="1"/>
          </p:cNvSpPr>
          <p:nvPr/>
        </p:nvSpPr>
        <p:spPr bwMode="auto">
          <a:xfrm flipH="1">
            <a:off x="1136650" y="1270010"/>
            <a:ext cx="1231900" cy="684213"/>
          </a:xfrm>
          <a:prstGeom prst="line">
            <a:avLst/>
          </a:prstGeom>
          <a:noFill/>
          <a:ln w="38100" cap="sq">
            <a:solidFill>
              <a:schemeClr val="tx1"/>
            </a:solidFill>
            <a:round/>
            <a:headEnd type="none" w="sm" len="sm"/>
            <a:tailEnd type="triangle" w="sm" len="sm"/>
          </a:ln>
        </p:spPr>
        <p:txBody>
          <a:bodyPr wrap="none" lIns="91405" tIns="45702" rIns="91405" bIns="45702"/>
          <a:lstStyle/>
          <a:p>
            <a:endParaRPr lang="fr-FR"/>
          </a:p>
        </p:txBody>
      </p:sp>
      <p:sp>
        <p:nvSpPr>
          <p:cNvPr id="67588" name="Line 4"/>
          <p:cNvSpPr>
            <a:spLocks noChangeShapeType="1"/>
          </p:cNvSpPr>
          <p:nvPr/>
        </p:nvSpPr>
        <p:spPr bwMode="auto">
          <a:xfrm>
            <a:off x="3979863" y="1074740"/>
            <a:ext cx="1611312" cy="879475"/>
          </a:xfrm>
          <a:prstGeom prst="line">
            <a:avLst/>
          </a:prstGeom>
          <a:noFill/>
          <a:ln w="38100" cap="sq">
            <a:solidFill>
              <a:schemeClr val="tx1"/>
            </a:solidFill>
            <a:round/>
            <a:headEnd type="none" w="sm" len="sm"/>
            <a:tailEnd type="triangle" w="sm" len="sm"/>
          </a:ln>
        </p:spPr>
        <p:txBody>
          <a:bodyPr wrap="none" lIns="91405" tIns="45702" rIns="91405" bIns="45702"/>
          <a:lstStyle/>
          <a:p>
            <a:endParaRPr lang="fr-FR"/>
          </a:p>
        </p:txBody>
      </p:sp>
      <p:pic>
        <p:nvPicPr>
          <p:cNvPr id="103429" name="Picture 5" descr="L'Elysée, résidence du Président de la République"/>
          <p:cNvPicPr>
            <a:picLocks noChangeAspect="1" noChangeArrowheads="1"/>
          </p:cNvPicPr>
          <p:nvPr/>
        </p:nvPicPr>
        <p:blipFill>
          <a:blip r:embed="rId3" cstate="print"/>
          <a:srcRect/>
          <a:stretch>
            <a:fillRect/>
          </a:stretch>
        </p:blipFill>
        <p:spPr bwMode="auto">
          <a:xfrm>
            <a:off x="5780096" y="1562100"/>
            <a:ext cx="2747962" cy="1930400"/>
          </a:xfrm>
          <a:prstGeom prst="rect">
            <a:avLst/>
          </a:prstGeom>
          <a:noFill/>
          <a:ln w="9525">
            <a:noFill/>
            <a:miter lim="800000"/>
            <a:headEnd/>
            <a:tailEnd/>
          </a:ln>
        </p:spPr>
      </p:pic>
      <p:sp>
        <p:nvSpPr>
          <p:cNvPr id="103430" name="Text Box 6"/>
          <p:cNvSpPr txBox="1">
            <a:spLocks noChangeArrowheads="1"/>
          </p:cNvSpPr>
          <p:nvPr/>
        </p:nvSpPr>
        <p:spPr bwMode="auto">
          <a:xfrm>
            <a:off x="6538913" y="3516318"/>
            <a:ext cx="2936875" cy="500933"/>
          </a:xfrm>
          <a:prstGeom prst="rect">
            <a:avLst/>
          </a:prstGeom>
          <a:noFill/>
          <a:ln w="12700" cap="sq">
            <a:noFill/>
            <a:miter lim="800000"/>
            <a:headEnd type="none" w="sm" len="sm"/>
            <a:tailEnd type="none" w="sm" len="sm"/>
          </a:ln>
        </p:spPr>
        <p:txBody>
          <a:bodyPr lIns="115088" tIns="57544" rIns="115088" bIns="57544">
            <a:spAutoFit/>
          </a:bodyPr>
          <a:lstStyle/>
          <a:p>
            <a:pPr defTabSz="1152077">
              <a:spcBef>
                <a:spcPct val="50000"/>
              </a:spcBef>
            </a:pPr>
            <a:r>
              <a:rPr lang="fr-FR" sz="2500" b="1" dirty="0"/>
              <a:t>L’ETAT</a:t>
            </a:r>
          </a:p>
        </p:txBody>
      </p:sp>
      <p:pic>
        <p:nvPicPr>
          <p:cNvPr id="103431" name="Picture 7" descr="SY01252_"/>
          <p:cNvPicPr>
            <a:picLocks noChangeAspect="1" noChangeArrowheads="1"/>
          </p:cNvPicPr>
          <p:nvPr/>
        </p:nvPicPr>
        <p:blipFill>
          <a:blip r:embed="rId4" cstate="print"/>
          <a:srcRect/>
          <a:stretch>
            <a:fillRect/>
          </a:stretch>
        </p:blipFill>
        <p:spPr bwMode="auto">
          <a:xfrm>
            <a:off x="379415" y="1855788"/>
            <a:ext cx="1609725" cy="1516062"/>
          </a:xfrm>
          <a:prstGeom prst="rect">
            <a:avLst/>
          </a:prstGeom>
          <a:noFill/>
          <a:ln w="9525">
            <a:noFill/>
            <a:miter lim="800000"/>
            <a:headEnd/>
            <a:tailEnd/>
          </a:ln>
        </p:spPr>
      </p:pic>
      <p:pic>
        <p:nvPicPr>
          <p:cNvPr id="103432" name="Picture 8" descr="PE03603_"/>
          <p:cNvPicPr>
            <a:picLocks noChangeAspect="1" noChangeArrowheads="1"/>
          </p:cNvPicPr>
          <p:nvPr/>
        </p:nvPicPr>
        <p:blipFill>
          <a:blip r:embed="rId5" cstate="print"/>
          <a:srcRect/>
          <a:stretch>
            <a:fillRect/>
          </a:stretch>
        </p:blipFill>
        <p:spPr bwMode="auto">
          <a:xfrm>
            <a:off x="1420821" y="1366839"/>
            <a:ext cx="1093787" cy="1125537"/>
          </a:xfrm>
          <a:prstGeom prst="rect">
            <a:avLst/>
          </a:prstGeom>
          <a:noFill/>
          <a:ln w="9525">
            <a:noFill/>
            <a:miter lim="800000"/>
            <a:headEnd/>
            <a:tailEnd/>
          </a:ln>
        </p:spPr>
      </p:pic>
      <p:sp>
        <p:nvSpPr>
          <p:cNvPr id="103433" name="Text Box 9"/>
          <p:cNvSpPr txBox="1">
            <a:spLocks noChangeArrowheads="1"/>
          </p:cNvSpPr>
          <p:nvPr/>
        </p:nvSpPr>
        <p:spPr bwMode="auto">
          <a:xfrm>
            <a:off x="0" y="3224214"/>
            <a:ext cx="3316288" cy="885653"/>
          </a:xfrm>
          <a:prstGeom prst="rect">
            <a:avLst/>
          </a:prstGeom>
          <a:noFill/>
          <a:ln w="12700" cap="sq">
            <a:noFill/>
            <a:miter lim="800000"/>
            <a:headEnd type="none" w="sm" len="sm"/>
            <a:tailEnd type="none" w="sm" len="sm"/>
          </a:ln>
        </p:spPr>
        <p:txBody>
          <a:bodyPr lIns="115088" tIns="57544" rIns="115088" bIns="57544">
            <a:spAutoFit/>
          </a:bodyPr>
          <a:lstStyle/>
          <a:p>
            <a:pPr defTabSz="1152077">
              <a:spcBef>
                <a:spcPct val="50000"/>
              </a:spcBef>
            </a:pPr>
            <a:r>
              <a:rPr lang="fr-FR" sz="2500" b="1" dirty="0"/>
              <a:t>La main invisible : Le MARCHE</a:t>
            </a:r>
          </a:p>
        </p:txBody>
      </p:sp>
      <p:sp>
        <p:nvSpPr>
          <p:cNvPr id="67594" name="Line 10"/>
          <p:cNvSpPr>
            <a:spLocks noChangeShapeType="1"/>
          </p:cNvSpPr>
          <p:nvPr/>
        </p:nvSpPr>
        <p:spPr bwMode="auto">
          <a:xfrm>
            <a:off x="5875338" y="3810009"/>
            <a:ext cx="0" cy="487363"/>
          </a:xfrm>
          <a:prstGeom prst="line">
            <a:avLst/>
          </a:prstGeom>
          <a:noFill/>
          <a:ln w="12700" cap="sq">
            <a:solidFill>
              <a:schemeClr val="tx1"/>
            </a:solidFill>
            <a:round/>
            <a:headEnd type="none" w="sm" len="sm"/>
            <a:tailEnd type="triangle" w="sm" len="sm"/>
          </a:ln>
        </p:spPr>
        <p:txBody>
          <a:bodyPr wrap="none" lIns="91405" tIns="45702" rIns="91405" bIns="45702"/>
          <a:lstStyle/>
          <a:p>
            <a:endParaRPr lang="fr-FR"/>
          </a:p>
        </p:txBody>
      </p:sp>
      <p:sp>
        <p:nvSpPr>
          <p:cNvPr id="103435" name="Text Box 11"/>
          <p:cNvSpPr txBox="1">
            <a:spLocks noChangeArrowheads="1"/>
          </p:cNvSpPr>
          <p:nvPr/>
        </p:nvSpPr>
        <p:spPr bwMode="auto">
          <a:xfrm>
            <a:off x="4548188" y="4200531"/>
            <a:ext cx="2936875" cy="500933"/>
          </a:xfrm>
          <a:prstGeom prst="rect">
            <a:avLst/>
          </a:prstGeom>
          <a:noFill/>
          <a:ln w="12700" cap="sq">
            <a:noFill/>
            <a:miter lim="800000"/>
            <a:headEnd type="none" w="sm" len="sm"/>
            <a:tailEnd type="none" w="sm" len="sm"/>
          </a:ln>
        </p:spPr>
        <p:txBody>
          <a:bodyPr lIns="115088" tIns="57544" rIns="115088" bIns="57544">
            <a:spAutoFit/>
          </a:bodyPr>
          <a:lstStyle/>
          <a:p>
            <a:pPr defTabSz="1152077">
              <a:spcBef>
                <a:spcPct val="50000"/>
              </a:spcBef>
              <a:buFontTx/>
              <a:buChar char="•"/>
            </a:pPr>
            <a:r>
              <a:rPr lang="fr-FR" sz="2500" b="1" dirty="0"/>
              <a:t>Comment ?</a:t>
            </a:r>
          </a:p>
        </p:txBody>
      </p:sp>
      <p:sp>
        <p:nvSpPr>
          <p:cNvPr id="67596" name="Rectangle 13"/>
          <p:cNvSpPr>
            <a:spLocks noChangeArrowheads="1"/>
          </p:cNvSpPr>
          <p:nvPr/>
        </p:nvSpPr>
        <p:spPr bwMode="auto">
          <a:xfrm>
            <a:off x="2936875" y="5861050"/>
            <a:ext cx="5022850" cy="996950"/>
          </a:xfrm>
          <a:prstGeom prst="rect">
            <a:avLst/>
          </a:prstGeom>
          <a:solidFill>
            <a:srgbClr val="FFFF00"/>
          </a:solidFill>
          <a:ln w="12700" cap="sq">
            <a:solidFill>
              <a:schemeClr val="tx1"/>
            </a:solidFill>
            <a:miter lim="800000"/>
            <a:headEnd type="none" w="sm" len="sm"/>
            <a:tailEnd type="none" w="sm" len="sm"/>
          </a:ln>
        </p:spPr>
        <p:txBody>
          <a:bodyPr wrap="none" lIns="91405" tIns="45702" rIns="91405" bIns="45702" anchor="ctr"/>
          <a:lstStyle/>
          <a:p>
            <a:endParaRPr lang="fr-FR"/>
          </a:p>
        </p:txBody>
      </p:sp>
      <p:sp>
        <p:nvSpPr>
          <p:cNvPr id="103438" name="Text Box 14"/>
          <p:cNvSpPr txBox="1">
            <a:spLocks noChangeArrowheads="1"/>
          </p:cNvSpPr>
          <p:nvPr/>
        </p:nvSpPr>
        <p:spPr bwMode="auto">
          <a:xfrm>
            <a:off x="3317883" y="6013458"/>
            <a:ext cx="4170363" cy="500933"/>
          </a:xfrm>
          <a:prstGeom prst="rect">
            <a:avLst/>
          </a:prstGeom>
          <a:noFill/>
          <a:ln w="12700" cap="sq">
            <a:noFill/>
            <a:miter lim="800000"/>
            <a:headEnd type="none" w="sm" len="sm"/>
            <a:tailEnd type="none" w="sm" len="sm"/>
          </a:ln>
        </p:spPr>
        <p:txBody>
          <a:bodyPr lIns="115088" tIns="57544" rIns="115088" bIns="57544">
            <a:spAutoFit/>
          </a:bodyPr>
          <a:lstStyle/>
          <a:p>
            <a:pPr defTabSz="1152077">
              <a:spcBef>
                <a:spcPct val="50000"/>
              </a:spcBef>
            </a:pPr>
            <a:r>
              <a:rPr lang="fr-FR" sz="2500" b="1" dirty="0">
                <a:solidFill>
                  <a:srgbClr val="000000"/>
                </a:solidFill>
              </a:rPr>
              <a:t>Par sa politique économique</a:t>
            </a:r>
          </a:p>
        </p:txBody>
      </p:sp>
      <p:sp>
        <p:nvSpPr>
          <p:cNvPr id="67598" name="AutoShape 15"/>
          <p:cNvSpPr>
            <a:spLocks noChangeArrowheads="1"/>
          </p:cNvSpPr>
          <p:nvPr/>
        </p:nvSpPr>
        <p:spPr bwMode="auto">
          <a:xfrm>
            <a:off x="5364166" y="4795840"/>
            <a:ext cx="720725" cy="793750"/>
          </a:xfrm>
          <a:prstGeom prst="downArrow">
            <a:avLst>
              <a:gd name="adj1" fmla="val 50000"/>
              <a:gd name="adj2" fmla="val 27533"/>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pic>
        <p:nvPicPr>
          <p:cNvPr id="67599" name="Picture 16" descr="ImgEurope">
            <a:hlinkClick r:id="rId6"/>
          </p:cNvPr>
          <p:cNvPicPr>
            <a:picLocks noChangeAspect="1" noChangeArrowheads="1"/>
          </p:cNvPicPr>
          <p:nvPr/>
        </p:nvPicPr>
        <p:blipFill>
          <a:blip r:embed="rId7" cstate="print"/>
          <a:srcRect/>
          <a:stretch>
            <a:fillRect/>
          </a:stretch>
        </p:blipFill>
        <p:spPr bwMode="auto">
          <a:xfrm>
            <a:off x="6443663" y="260350"/>
            <a:ext cx="1476375" cy="1438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box(out)">
                                      <p:cBhvr>
                                        <p:cTn id="7" dur="500"/>
                                        <p:tgtEl>
                                          <p:spTgt spid="103429"/>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30">
                                            <p:txEl>
                                              <p:pRg st="0" end="0"/>
                                            </p:txEl>
                                          </p:spTgt>
                                        </p:tgtEl>
                                        <p:attrNameLst>
                                          <p:attrName>style.visibility</p:attrName>
                                        </p:attrNameLst>
                                      </p:cBhvr>
                                      <p:to>
                                        <p:strVal val="visible"/>
                                      </p:to>
                                    </p:set>
                                    <p:animEffect transition="in" filter="box(out)">
                                      <p:cBhvr>
                                        <p:cTn id="12" dur="500"/>
                                        <p:tgtEl>
                                          <p:spTgt spid="103430">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3432"/>
                                        </p:tgtEl>
                                        <p:attrNameLst>
                                          <p:attrName>style.visibility</p:attrName>
                                        </p:attrNameLst>
                                      </p:cBhvr>
                                      <p:to>
                                        <p:strVal val="visible"/>
                                      </p:to>
                                    </p:set>
                                    <p:animEffect transition="in" filter="box(out)">
                                      <p:cBhvr>
                                        <p:cTn id="17" dur="500"/>
                                        <p:tgtEl>
                                          <p:spTgt spid="103432"/>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03431"/>
                                        </p:tgtEl>
                                        <p:attrNameLst>
                                          <p:attrName>style.visibility</p:attrName>
                                        </p:attrNameLst>
                                      </p:cBhvr>
                                      <p:to>
                                        <p:strVal val="visible"/>
                                      </p:to>
                                    </p:set>
                                    <p:animEffect transition="in" filter="box(out)">
                                      <p:cBhvr>
                                        <p:cTn id="22" dur="500"/>
                                        <p:tgtEl>
                                          <p:spTgt spid="103431"/>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03433">
                                            <p:txEl>
                                              <p:pRg st="0" end="0"/>
                                            </p:txEl>
                                          </p:spTgt>
                                        </p:tgtEl>
                                        <p:attrNameLst>
                                          <p:attrName>style.visibility</p:attrName>
                                        </p:attrNameLst>
                                      </p:cBhvr>
                                      <p:to>
                                        <p:strVal val="visible"/>
                                      </p:to>
                                    </p:set>
                                    <p:animEffect transition="in" filter="box(out)">
                                      <p:cBhvr>
                                        <p:cTn id="27" dur="500"/>
                                        <p:tgtEl>
                                          <p:spTgt spid="103433">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03435">
                                            <p:txEl>
                                              <p:pRg st="0" end="0"/>
                                            </p:txEl>
                                          </p:spTgt>
                                        </p:tgtEl>
                                        <p:attrNameLst>
                                          <p:attrName>style.visibility</p:attrName>
                                        </p:attrNameLst>
                                      </p:cBhvr>
                                      <p:to>
                                        <p:strVal val="visible"/>
                                      </p:to>
                                    </p:set>
                                    <p:animEffect transition="in" filter="box(out)">
                                      <p:cBhvr>
                                        <p:cTn id="32" dur="500"/>
                                        <p:tgtEl>
                                          <p:spTgt spid="103435">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103438">
                                            <p:txEl>
                                              <p:pRg st="0" end="0"/>
                                            </p:txEl>
                                          </p:spTgt>
                                        </p:tgtEl>
                                        <p:attrNameLst>
                                          <p:attrName>style.visibility</p:attrName>
                                        </p:attrNameLst>
                                      </p:cBhvr>
                                      <p:to>
                                        <p:strVal val="visible"/>
                                      </p:to>
                                    </p:set>
                                    <p:animEffect transition="in" filter="box(out)">
                                      <p:cBhvr>
                                        <p:cTn id="37" dur="500"/>
                                        <p:tgtEl>
                                          <p:spTgt spid="103438">
                                            <p:txEl>
                                              <p:pRg st="0" end="0"/>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0" grpId="0" build="p" autoUpdateAnimBg="0"/>
      <p:bldP spid="103433" grpId="0" build="p" autoUpdateAnimBg="0"/>
      <p:bldP spid="103435" grpId="0" build="p" autoUpdateAnimBg="0"/>
      <p:bldP spid="103438"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1835151" y="260354"/>
            <a:ext cx="4359275" cy="500963"/>
          </a:xfrm>
          <a:prstGeom prst="rect">
            <a:avLst/>
          </a:prstGeom>
          <a:noFill/>
          <a:ln w="12700" cap="sq">
            <a:noFill/>
            <a:miter lim="800000"/>
            <a:headEnd type="none" w="sm" len="sm"/>
            <a:tailEnd type="none" w="sm" len="sm"/>
          </a:ln>
        </p:spPr>
        <p:txBody>
          <a:bodyPr lIns="115118" tIns="57559" rIns="115118" bIns="57559">
            <a:spAutoFit/>
          </a:bodyPr>
          <a:lstStyle/>
          <a:p>
            <a:pPr defTabSz="1152077">
              <a:spcBef>
                <a:spcPct val="50000"/>
              </a:spcBef>
              <a:buFontTx/>
              <a:buChar char="•"/>
            </a:pPr>
            <a:r>
              <a:rPr lang="fr-FR" sz="2500" b="1" dirty="0"/>
              <a:t>A partir de quoi ?</a:t>
            </a:r>
          </a:p>
        </p:txBody>
      </p:sp>
      <p:sp>
        <p:nvSpPr>
          <p:cNvPr id="68611" name="Line 3"/>
          <p:cNvSpPr>
            <a:spLocks noChangeShapeType="1"/>
          </p:cNvSpPr>
          <p:nvPr/>
        </p:nvSpPr>
        <p:spPr bwMode="auto">
          <a:xfrm flipH="1">
            <a:off x="2555883" y="781053"/>
            <a:ext cx="381000" cy="200024"/>
          </a:xfrm>
          <a:prstGeom prst="line">
            <a:avLst/>
          </a:prstGeom>
          <a:noFill/>
          <a:ln w="38100" cap="sq">
            <a:solidFill>
              <a:schemeClr val="tx1"/>
            </a:solidFill>
            <a:round/>
            <a:headEnd type="none" w="sm" len="sm"/>
            <a:tailEnd type="triangle" w="sm" len="sm"/>
          </a:ln>
        </p:spPr>
        <p:txBody>
          <a:bodyPr wrap="none" lIns="91405" tIns="45702" rIns="91405" bIns="45702"/>
          <a:lstStyle/>
          <a:p>
            <a:endParaRPr lang="fr-FR"/>
          </a:p>
        </p:txBody>
      </p:sp>
      <p:sp>
        <p:nvSpPr>
          <p:cNvPr id="105477" name="Text Box 5"/>
          <p:cNvSpPr txBox="1">
            <a:spLocks noChangeArrowheads="1"/>
          </p:cNvSpPr>
          <p:nvPr/>
        </p:nvSpPr>
        <p:spPr bwMode="auto">
          <a:xfrm>
            <a:off x="7058033" y="2420941"/>
            <a:ext cx="2085975" cy="731795"/>
          </a:xfrm>
          <a:prstGeom prst="rect">
            <a:avLst/>
          </a:prstGeom>
          <a:noFill/>
          <a:ln w="12700" cap="sq">
            <a:noFill/>
            <a:miter lim="800000"/>
            <a:headEnd type="none" w="sm" len="sm"/>
            <a:tailEnd type="none" w="sm" len="sm"/>
          </a:ln>
        </p:spPr>
        <p:txBody>
          <a:bodyPr lIns="115118" tIns="57559" rIns="115118" bIns="57559">
            <a:spAutoFit/>
          </a:bodyPr>
          <a:lstStyle/>
          <a:p>
            <a:pPr defTabSz="1152077">
              <a:spcBef>
                <a:spcPct val="50000"/>
              </a:spcBef>
            </a:pPr>
            <a:r>
              <a:rPr lang="fr-FR" sz="2000" dirty="0">
                <a:latin typeface="Times New Roman" pitchFamily="18" charset="0"/>
                <a:cs typeface="Times New Roman" pitchFamily="18" charset="0"/>
              </a:rPr>
              <a:t>Politique monétaire</a:t>
            </a:r>
          </a:p>
        </p:txBody>
      </p:sp>
      <p:sp>
        <p:nvSpPr>
          <p:cNvPr id="68613" name="Line 7"/>
          <p:cNvSpPr>
            <a:spLocks noChangeShapeType="1"/>
          </p:cNvSpPr>
          <p:nvPr/>
        </p:nvSpPr>
        <p:spPr bwMode="auto">
          <a:xfrm>
            <a:off x="3884613" y="879475"/>
            <a:ext cx="471488" cy="173038"/>
          </a:xfrm>
          <a:prstGeom prst="line">
            <a:avLst/>
          </a:prstGeom>
          <a:noFill/>
          <a:ln w="38100" cap="sq">
            <a:solidFill>
              <a:schemeClr val="tx1"/>
            </a:solidFill>
            <a:round/>
            <a:headEnd type="none" w="sm" len="sm"/>
            <a:tailEnd type="triangle" w="sm" len="sm"/>
          </a:ln>
        </p:spPr>
        <p:txBody>
          <a:bodyPr wrap="none" lIns="91405" tIns="45702" rIns="91405" bIns="45702"/>
          <a:lstStyle/>
          <a:p>
            <a:endParaRPr lang="fr-FR"/>
          </a:p>
        </p:txBody>
      </p:sp>
      <p:sp>
        <p:nvSpPr>
          <p:cNvPr id="68614" name="Text Box 13"/>
          <p:cNvSpPr txBox="1">
            <a:spLocks noChangeArrowheads="1"/>
          </p:cNvSpPr>
          <p:nvPr/>
        </p:nvSpPr>
        <p:spPr bwMode="auto">
          <a:xfrm>
            <a:off x="5307013" y="390528"/>
            <a:ext cx="1041400" cy="500963"/>
          </a:xfrm>
          <a:prstGeom prst="rect">
            <a:avLst/>
          </a:prstGeom>
          <a:noFill/>
          <a:ln w="12700" cap="sq">
            <a:noFill/>
            <a:miter lim="800000"/>
            <a:headEnd type="none" w="sm" len="sm"/>
            <a:tailEnd type="none" w="sm" len="sm"/>
          </a:ln>
        </p:spPr>
        <p:txBody>
          <a:bodyPr lIns="115118" tIns="57559" rIns="115118" bIns="57559">
            <a:spAutoFit/>
          </a:bodyPr>
          <a:lstStyle/>
          <a:p>
            <a:pPr defTabSz="1152077">
              <a:spcBef>
                <a:spcPct val="50000"/>
              </a:spcBef>
            </a:pPr>
            <a:endParaRPr lang="fr-FR" sz="2500" dirty="0"/>
          </a:p>
        </p:txBody>
      </p:sp>
      <p:pic>
        <p:nvPicPr>
          <p:cNvPr id="68615" name="Picture 21" descr="ImgEurope">
            <a:hlinkClick r:id="rId3"/>
          </p:cNvPr>
          <p:cNvPicPr>
            <a:picLocks noChangeAspect="1" noChangeArrowheads="1"/>
          </p:cNvPicPr>
          <p:nvPr/>
        </p:nvPicPr>
        <p:blipFill>
          <a:blip r:embed="rId4" cstate="print"/>
          <a:srcRect/>
          <a:stretch>
            <a:fillRect/>
          </a:stretch>
        </p:blipFill>
        <p:spPr bwMode="auto">
          <a:xfrm>
            <a:off x="7380288" y="3141672"/>
            <a:ext cx="901700" cy="877887"/>
          </a:xfrm>
          <a:prstGeom prst="rect">
            <a:avLst/>
          </a:prstGeom>
          <a:noFill/>
          <a:ln w="9525">
            <a:noFill/>
            <a:miter lim="800000"/>
            <a:headEnd/>
            <a:tailEnd/>
          </a:ln>
        </p:spPr>
      </p:pic>
      <p:sp>
        <p:nvSpPr>
          <p:cNvPr id="105494" name="Text Box 22"/>
          <p:cNvSpPr txBox="1">
            <a:spLocks noChangeArrowheads="1"/>
          </p:cNvSpPr>
          <p:nvPr/>
        </p:nvSpPr>
        <p:spPr bwMode="auto">
          <a:xfrm>
            <a:off x="4500570" y="908056"/>
            <a:ext cx="3816350" cy="646294"/>
          </a:xfrm>
          <a:prstGeom prst="rect">
            <a:avLst/>
          </a:prstGeom>
          <a:noFill/>
          <a:ln w="9525">
            <a:noFill/>
            <a:miter lim="800000"/>
            <a:headEnd/>
            <a:tailEnd/>
          </a:ln>
        </p:spPr>
        <p:txBody>
          <a:bodyPr lIns="91405" tIns="45702" rIns="91405" bIns="45702">
            <a:spAutoFit/>
          </a:bodyPr>
          <a:lstStyle/>
          <a:p>
            <a:pPr>
              <a:spcBef>
                <a:spcPct val="50000"/>
              </a:spcBef>
            </a:pPr>
            <a:r>
              <a:rPr lang="fr-FR" dirty="0">
                <a:latin typeface="Times New Roman" pitchFamily="18" charset="0"/>
                <a:cs typeface="Times New Roman" pitchFamily="18" charset="0"/>
              </a:rPr>
              <a:t>D’instruments de la politique économique</a:t>
            </a:r>
          </a:p>
        </p:txBody>
      </p:sp>
      <p:sp>
        <p:nvSpPr>
          <p:cNvPr id="68617" name="AutoShape 23"/>
          <p:cNvSpPr>
            <a:spLocks noChangeArrowheads="1"/>
          </p:cNvSpPr>
          <p:nvPr/>
        </p:nvSpPr>
        <p:spPr bwMode="auto">
          <a:xfrm>
            <a:off x="5651509" y="1700213"/>
            <a:ext cx="360363" cy="576262"/>
          </a:xfrm>
          <a:prstGeom prst="downArrow">
            <a:avLst>
              <a:gd name="adj1" fmla="val 50000"/>
              <a:gd name="adj2" fmla="val 39978"/>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68618" name="Text Box 24"/>
          <p:cNvSpPr txBox="1">
            <a:spLocks noChangeArrowheads="1"/>
          </p:cNvSpPr>
          <p:nvPr/>
        </p:nvSpPr>
        <p:spPr bwMode="auto">
          <a:xfrm>
            <a:off x="468313" y="1052513"/>
            <a:ext cx="2951162" cy="669747"/>
          </a:xfrm>
          <a:prstGeom prst="rect">
            <a:avLst/>
          </a:prstGeom>
          <a:noFill/>
          <a:ln w="9525">
            <a:noFill/>
            <a:miter lim="800000"/>
            <a:headEnd/>
            <a:tailEnd/>
          </a:ln>
        </p:spPr>
        <p:txBody>
          <a:bodyPr lIns="91405" tIns="45702" rIns="91405" bIns="45702">
            <a:spAutoFit/>
          </a:bodyPr>
          <a:lstStyle/>
          <a:p>
            <a:pPr>
              <a:spcBef>
                <a:spcPct val="50000"/>
              </a:spcBef>
            </a:pPr>
            <a:r>
              <a:rPr lang="fr-FR" dirty="0">
                <a:latin typeface="Times New Roman" pitchFamily="18" charset="0"/>
                <a:cs typeface="Times New Roman" pitchFamily="18" charset="0"/>
              </a:rPr>
              <a:t>D’indicateurs économiques et sociaux</a:t>
            </a:r>
          </a:p>
        </p:txBody>
      </p:sp>
      <p:sp>
        <p:nvSpPr>
          <p:cNvPr id="68619" name="Line 25"/>
          <p:cNvSpPr>
            <a:spLocks noChangeShapeType="1"/>
          </p:cNvSpPr>
          <p:nvPr/>
        </p:nvSpPr>
        <p:spPr bwMode="auto">
          <a:xfrm flipH="1">
            <a:off x="1476379" y="5157788"/>
            <a:ext cx="792163" cy="720726"/>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68620" name="Line 26"/>
          <p:cNvSpPr>
            <a:spLocks noChangeShapeType="1"/>
          </p:cNvSpPr>
          <p:nvPr/>
        </p:nvSpPr>
        <p:spPr bwMode="auto">
          <a:xfrm>
            <a:off x="2339975" y="5157788"/>
            <a:ext cx="576263" cy="64770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68621" name="AutoShape 27"/>
          <p:cNvSpPr>
            <a:spLocks noChangeArrowheads="1"/>
          </p:cNvSpPr>
          <p:nvPr/>
        </p:nvSpPr>
        <p:spPr bwMode="auto">
          <a:xfrm>
            <a:off x="7451733" y="1628784"/>
            <a:ext cx="360363" cy="576263"/>
          </a:xfrm>
          <a:prstGeom prst="downArrow">
            <a:avLst>
              <a:gd name="adj1" fmla="val 50000"/>
              <a:gd name="adj2" fmla="val 39978"/>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105500" name="Text Box 28"/>
          <p:cNvSpPr txBox="1">
            <a:spLocks noChangeArrowheads="1"/>
          </p:cNvSpPr>
          <p:nvPr/>
        </p:nvSpPr>
        <p:spPr bwMode="auto">
          <a:xfrm>
            <a:off x="5148271" y="2420939"/>
            <a:ext cx="1511300" cy="707850"/>
          </a:xfrm>
          <a:prstGeom prst="rect">
            <a:avLst/>
          </a:prstGeom>
          <a:noFill/>
          <a:ln w="9525">
            <a:noFill/>
            <a:miter lim="800000"/>
            <a:headEnd/>
            <a:tailEnd/>
          </a:ln>
        </p:spPr>
        <p:txBody>
          <a:bodyPr lIns="91405" tIns="45702" rIns="91405" bIns="45702">
            <a:spAutoFit/>
          </a:bodyPr>
          <a:lstStyle/>
          <a:p>
            <a:pPr>
              <a:spcBef>
                <a:spcPct val="50000"/>
              </a:spcBef>
            </a:pPr>
            <a:r>
              <a:rPr lang="fr-FR" sz="2000" dirty="0">
                <a:latin typeface="Times New Roman" pitchFamily="18" charset="0"/>
                <a:cs typeface="Times New Roman" pitchFamily="18" charset="0"/>
              </a:rPr>
              <a:t>Politique budgétaire</a:t>
            </a:r>
          </a:p>
        </p:txBody>
      </p:sp>
      <p:sp>
        <p:nvSpPr>
          <p:cNvPr id="105501" name="Rectangle 29"/>
          <p:cNvSpPr>
            <a:spLocks noChangeArrowheads="1"/>
          </p:cNvSpPr>
          <p:nvPr/>
        </p:nvSpPr>
        <p:spPr bwMode="auto">
          <a:xfrm>
            <a:off x="5143504" y="2349509"/>
            <a:ext cx="3532186" cy="2016125"/>
          </a:xfrm>
          <a:prstGeom prst="rect">
            <a:avLst/>
          </a:prstGeom>
          <a:noFill/>
          <a:ln w="9525">
            <a:solidFill>
              <a:srgbClr val="0070C0"/>
            </a:solidFill>
            <a:prstDash val="dash"/>
            <a:miter lim="800000"/>
            <a:headEnd/>
            <a:tailEnd/>
          </a:ln>
        </p:spPr>
        <p:txBody>
          <a:bodyPr wrap="none" lIns="91405" tIns="45702" rIns="91405" bIns="45702" anchor="ctr"/>
          <a:lstStyle/>
          <a:p>
            <a:endParaRPr lang="fr-FR"/>
          </a:p>
        </p:txBody>
      </p:sp>
      <p:sp>
        <p:nvSpPr>
          <p:cNvPr id="105502" name="Text Box 30"/>
          <p:cNvSpPr txBox="1">
            <a:spLocks noChangeArrowheads="1"/>
          </p:cNvSpPr>
          <p:nvPr/>
        </p:nvSpPr>
        <p:spPr bwMode="auto">
          <a:xfrm>
            <a:off x="5148263" y="4357694"/>
            <a:ext cx="3600450" cy="383741"/>
          </a:xfrm>
          <a:prstGeom prst="rect">
            <a:avLst/>
          </a:prstGeom>
          <a:ln>
            <a:prstDash val="sysDash"/>
            <a:headEnd/>
            <a:tailEnd/>
          </a:ln>
        </p:spPr>
        <p:style>
          <a:lnRef idx="2">
            <a:schemeClr val="accent1"/>
          </a:lnRef>
          <a:fillRef idx="1">
            <a:schemeClr val="lt1"/>
          </a:fillRef>
          <a:effectRef idx="0">
            <a:schemeClr val="accent1"/>
          </a:effectRef>
          <a:fontRef idx="minor">
            <a:schemeClr val="dk1"/>
          </a:fontRef>
        </p:style>
        <p:txBody>
          <a:bodyPr lIns="91405" tIns="45702" rIns="91405" bIns="45702">
            <a:spAutoFit/>
          </a:bodyPr>
          <a:lstStyle/>
          <a:p>
            <a:pPr>
              <a:spcBef>
                <a:spcPct val="50000"/>
              </a:spcBef>
            </a:pPr>
            <a:r>
              <a:rPr lang="fr-FR" dirty="0">
                <a:latin typeface="Times New Roman" pitchFamily="18" charset="0"/>
                <a:cs typeface="Times New Roman" pitchFamily="18" charset="0"/>
              </a:rPr>
              <a:t>Dans un cadre européen</a:t>
            </a:r>
          </a:p>
        </p:txBody>
      </p:sp>
      <p:sp>
        <p:nvSpPr>
          <p:cNvPr id="105504" name="Text Box 32"/>
          <p:cNvSpPr txBox="1">
            <a:spLocks noChangeArrowheads="1"/>
          </p:cNvSpPr>
          <p:nvPr/>
        </p:nvSpPr>
        <p:spPr bwMode="auto">
          <a:xfrm>
            <a:off x="468313" y="5876934"/>
            <a:ext cx="1943100"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Times New Roman" pitchFamily="18" charset="0"/>
                <a:cs typeface="Times New Roman" pitchFamily="18" charset="0"/>
              </a:rPr>
              <a:t>Conjoncturels </a:t>
            </a:r>
          </a:p>
        </p:txBody>
      </p:sp>
      <p:sp>
        <p:nvSpPr>
          <p:cNvPr id="105505" name="Text Box 33"/>
          <p:cNvSpPr txBox="1">
            <a:spLocks noChangeArrowheads="1"/>
          </p:cNvSpPr>
          <p:nvPr/>
        </p:nvSpPr>
        <p:spPr bwMode="auto">
          <a:xfrm>
            <a:off x="2484447" y="5876934"/>
            <a:ext cx="2160587" cy="383741"/>
          </a:xfrm>
          <a:prstGeom prst="rect">
            <a:avLst/>
          </a:prstGeom>
          <a:noFill/>
          <a:ln w="9525">
            <a:noFill/>
            <a:miter lim="800000"/>
            <a:headEnd/>
            <a:tailEnd/>
          </a:ln>
        </p:spPr>
        <p:txBody>
          <a:bodyPr lIns="91405" tIns="45702" rIns="91405" bIns="45702">
            <a:spAutoFit/>
          </a:bodyPr>
          <a:lstStyle/>
          <a:p>
            <a:pPr>
              <a:spcBef>
                <a:spcPct val="50000"/>
              </a:spcBef>
            </a:pPr>
            <a:r>
              <a:rPr lang="fr-FR" dirty="0">
                <a:latin typeface="Times New Roman" pitchFamily="18" charset="0"/>
                <a:cs typeface="Times New Roman" pitchFamily="18" charset="0"/>
              </a:rPr>
              <a:t>Structurels </a:t>
            </a:r>
          </a:p>
        </p:txBody>
      </p:sp>
      <p:pic>
        <p:nvPicPr>
          <p:cNvPr id="20" name="Image 19" descr="conjoncure.jpeg"/>
          <p:cNvPicPr>
            <a:picLocks noChangeAspect="1"/>
          </p:cNvPicPr>
          <p:nvPr/>
        </p:nvPicPr>
        <p:blipFill>
          <a:blip r:embed="rId5" cstate="print"/>
          <a:srcRect l="11420" t="12190" r="11420" b="21948"/>
          <a:stretch>
            <a:fillRect/>
          </a:stretch>
        </p:blipFill>
        <p:spPr>
          <a:xfrm>
            <a:off x="12" y="1367783"/>
            <a:ext cx="3388831" cy="3978192"/>
          </a:xfrm>
          <a:prstGeom prst="rect">
            <a:avLst/>
          </a:prstGeom>
        </p:spPr>
      </p:pic>
      <p:pic>
        <p:nvPicPr>
          <p:cNvPr id="21" name="Image 20" descr="structurel.jpeg"/>
          <p:cNvPicPr>
            <a:picLocks noChangeAspect="1"/>
          </p:cNvPicPr>
          <p:nvPr/>
        </p:nvPicPr>
        <p:blipFill>
          <a:blip r:embed="rId6" cstate="print"/>
          <a:srcRect l="51677" t="25607" r="4710" b="34144"/>
          <a:stretch>
            <a:fillRect/>
          </a:stretch>
        </p:blipFill>
        <p:spPr>
          <a:xfrm>
            <a:off x="2682453" y="2159875"/>
            <a:ext cx="2350750" cy="2983645"/>
          </a:xfrm>
          <a:prstGeom prst="rect">
            <a:avLst/>
          </a:prstGeom>
        </p:spPr>
      </p:pic>
      <p:sp>
        <p:nvSpPr>
          <p:cNvPr id="22" name="ZoneTexte 21"/>
          <p:cNvSpPr txBox="1"/>
          <p:nvPr/>
        </p:nvSpPr>
        <p:spPr>
          <a:xfrm>
            <a:off x="3143240" y="5072074"/>
            <a:ext cx="1714512" cy="923299"/>
          </a:xfrm>
          <a:prstGeom prst="rect">
            <a:avLst/>
          </a:prstGeom>
          <a:noFill/>
        </p:spPr>
        <p:txBody>
          <a:bodyPr wrap="square" lIns="91409" tIns="45705" rIns="91409" bIns="45705" rtlCol="0">
            <a:spAutoFit/>
          </a:bodyPr>
          <a:lstStyle/>
          <a:p>
            <a:r>
              <a:rPr lang="fr-FR" dirty="0" smtClean="0"/>
              <a:t>COP 21…COP24</a:t>
            </a:r>
          </a:p>
          <a:p>
            <a:r>
              <a:rPr lang="fr-FR" dirty="0" smtClean="0"/>
              <a:t>Taxe carbone 2018</a:t>
            </a:r>
            <a:endParaRPr lang="fr-FR" dirty="0"/>
          </a:p>
        </p:txBody>
      </p:sp>
      <p:sp>
        <p:nvSpPr>
          <p:cNvPr id="23" name="Flèche droite 22"/>
          <p:cNvSpPr/>
          <p:nvPr/>
        </p:nvSpPr>
        <p:spPr>
          <a:xfrm rot="16200000">
            <a:off x="5036347" y="3679033"/>
            <a:ext cx="1000132" cy="214314"/>
          </a:xfrm>
          <a:prstGeom prst="rightArrow">
            <a:avLst/>
          </a:prstGeom>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ZoneTexte 23"/>
          <p:cNvSpPr txBox="1"/>
          <p:nvPr/>
        </p:nvSpPr>
        <p:spPr>
          <a:xfrm>
            <a:off x="5572132" y="3357562"/>
            <a:ext cx="1428760" cy="738664"/>
          </a:xfrm>
          <a:prstGeom prst="rect">
            <a:avLst/>
          </a:prstGeom>
          <a:noFill/>
        </p:spPr>
        <p:txBody>
          <a:bodyPr wrap="square" rtlCol="0">
            <a:spAutoFit/>
          </a:bodyPr>
          <a:lstStyle/>
          <a:p>
            <a:r>
              <a:rPr lang="fr-FR" sz="1400" dirty="0" smtClean="0"/>
              <a:t>Impose une limite de 3% de PIB de déficit</a:t>
            </a:r>
            <a:endParaRPr lang="fr-F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5504"/>
                                        </p:tgtEl>
                                        <p:attrNameLst>
                                          <p:attrName>style.visibility</p:attrName>
                                        </p:attrNameLst>
                                      </p:cBhvr>
                                      <p:to>
                                        <p:strVal val="visible"/>
                                      </p:to>
                                    </p:set>
                                    <p:animEffect transition="in" filter="diamond(in)">
                                      <p:cBhvr>
                                        <p:cTn id="7" dur="2000"/>
                                        <p:tgtEl>
                                          <p:spTgt spid="10550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5505"/>
                                        </p:tgtEl>
                                        <p:attrNameLst>
                                          <p:attrName>style.visibility</p:attrName>
                                        </p:attrNameLst>
                                      </p:cBhvr>
                                      <p:to>
                                        <p:strVal val="visible"/>
                                      </p:to>
                                    </p:set>
                                    <p:animEffect transition="in" filter="diamond(in)">
                                      <p:cBhvr>
                                        <p:cTn id="12" dur="2000"/>
                                        <p:tgtEl>
                                          <p:spTgt spid="10550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05494"/>
                                        </p:tgtEl>
                                        <p:attrNameLst>
                                          <p:attrName>style.visibility</p:attrName>
                                        </p:attrNameLst>
                                      </p:cBhvr>
                                      <p:to>
                                        <p:strVal val="visible"/>
                                      </p:to>
                                    </p:set>
                                    <p:animEffect transition="in" filter="diamond(in)">
                                      <p:cBhvr>
                                        <p:cTn id="17" dur="2000"/>
                                        <p:tgtEl>
                                          <p:spTgt spid="10549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05500">
                                            <p:txEl>
                                              <p:pRg st="0" end="0"/>
                                            </p:txEl>
                                          </p:spTgt>
                                        </p:tgtEl>
                                        <p:attrNameLst>
                                          <p:attrName>style.visibility</p:attrName>
                                        </p:attrNameLst>
                                      </p:cBhvr>
                                      <p:to>
                                        <p:strVal val="visible"/>
                                      </p:to>
                                    </p:set>
                                    <p:animEffect transition="in" filter="diamond(in)">
                                      <p:cBhvr>
                                        <p:cTn id="22" dur="2000"/>
                                        <p:tgtEl>
                                          <p:spTgt spid="10550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05477">
                                            <p:txEl>
                                              <p:pRg st="0" end="0"/>
                                            </p:txEl>
                                          </p:spTgt>
                                        </p:tgtEl>
                                        <p:attrNameLst>
                                          <p:attrName>style.visibility</p:attrName>
                                        </p:attrNameLst>
                                      </p:cBhvr>
                                      <p:to>
                                        <p:strVal val="visible"/>
                                      </p:to>
                                    </p:set>
                                    <p:animEffect transition="in" filter="box(out)">
                                      <p:cBhvr>
                                        <p:cTn id="27" dur="500"/>
                                        <p:tgtEl>
                                          <p:spTgt spid="105477">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105502"/>
                                        </p:tgtEl>
                                        <p:attrNameLst>
                                          <p:attrName>style.visibility</p:attrName>
                                        </p:attrNameLst>
                                      </p:cBhvr>
                                      <p:to>
                                        <p:strVal val="visible"/>
                                      </p:to>
                                    </p:set>
                                    <p:animEffect transition="in" filter="wheel(4)">
                                      <p:cBhvr>
                                        <p:cTn id="32" dur="2000"/>
                                        <p:tgtEl>
                                          <p:spTgt spid="105502"/>
                                        </p:tgtEl>
                                      </p:cBhvr>
                                    </p:animEffect>
                                  </p:childTnLst>
                                </p:cTn>
                              </p:par>
                              <p:par>
                                <p:cTn id="33" presetID="21" presetClass="entr" presetSubtype="4" fill="hold" grpId="0" nodeType="withEffect">
                                  <p:stCondLst>
                                    <p:cond delay="0"/>
                                  </p:stCondLst>
                                  <p:childTnLst>
                                    <p:set>
                                      <p:cBhvr>
                                        <p:cTn id="34" dur="1" fill="hold">
                                          <p:stCondLst>
                                            <p:cond delay="0"/>
                                          </p:stCondLst>
                                        </p:cTn>
                                        <p:tgtEl>
                                          <p:spTgt spid="105501"/>
                                        </p:tgtEl>
                                        <p:attrNameLst>
                                          <p:attrName>style.visibility</p:attrName>
                                        </p:attrNameLst>
                                      </p:cBhvr>
                                      <p:to>
                                        <p:strVal val="visible"/>
                                      </p:to>
                                    </p:set>
                                    <p:animEffect transition="in" filter="wheel(4)">
                                      <p:cBhvr>
                                        <p:cTn id="35" dur="2000"/>
                                        <p:tgtEl>
                                          <p:spTgt spid="105501"/>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1" nodeType="clickEffect">
                                  <p:stCondLst>
                                    <p:cond delay="0"/>
                                  </p:stCondLst>
                                  <p:childTnLst>
                                    <p:set>
                                      <p:cBhvr>
                                        <p:cTn id="39" dur="1" fill="hold">
                                          <p:stCondLst>
                                            <p:cond delay="0"/>
                                          </p:stCondLst>
                                        </p:cTn>
                                        <p:tgtEl>
                                          <p:spTgt spid="105502"/>
                                        </p:tgtEl>
                                        <p:attrNameLst>
                                          <p:attrName>style.visibility</p:attrName>
                                        </p:attrNameLst>
                                      </p:cBhvr>
                                      <p:to>
                                        <p:strVal val="visible"/>
                                      </p:to>
                                    </p:set>
                                    <p:animEffect transition="in" filter="diamond(in)">
                                      <p:cBhvr>
                                        <p:cTn id="40" dur="2000"/>
                                        <p:tgtEl>
                                          <p:spTgt spid="105502"/>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amond(in)">
                                      <p:cBhvr>
                                        <p:cTn id="43" dur="2000"/>
                                        <p:tgtEl>
                                          <p:spTgt spid="23"/>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amond(in)">
                                      <p:cBhvr>
                                        <p:cTn id="4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7" grpId="0" build="p" autoUpdateAnimBg="0"/>
      <p:bldP spid="105494" grpId="0"/>
      <p:bldP spid="105501" grpId="0" animBg="1"/>
      <p:bldP spid="105502" grpId="0" animBg="1"/>
      <p:bldP spid="105502" grpId="1" animBg="1"/>
      <p:bldP spid="105504" grpId="0"/>
      <p:bldP spid="105505" grpId="0"/>
      <p:bldP spid="23" grpId="0" animBg="1"/>
      <p:bldP spid="2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0" y="1"/>
            <a:ext cx="8480425" cy="608671"/>
          </a:xfrm>
          <a:prstGeom prst="rect">
            <a:avLst/>
          </a:prstGeom>
          <a:noFill/>
          <a:ln w="12700" cap="sq">
            <a:noFill/>
            <a:miter lim="800000"/>
            <a:headEnd type="none" w="sm" len="sm"/>
            <a:tailEnd type="none" w="sm" len="sm"/>
          </a:ln>
        </p:spPr>
        <p:txBody>
          <a:bodyPr lIns="115104" tIns="57552" rIns="115104" bIns="57552">
            <a:spAutoFit/>
          </a:bodyPr>
          <a:lstStyle/>
          <a:p>
            <a:pPr defTabSz="1152077">
              <a:spcBef>
                <a:spcPct val="50000"/>
              </a:spcBef>
            </a:pPr>
            <a:r>
              <a:rPr lang="fr-FR" sz="1600" dirty="0"/>
              <a:t>Donc cette intervention se traduit par l’élaboration et la conduite d’une politique économique pour régler l’activité économique dans un cadre européen.</a:t>
            </a:r>
          </a:p>
        </p:txBody>
      </p:sp>
      <p:sp>
        <p:nvSpPr>
          <p:cNvPr id="69636" name="AutoShape 4"/>
          <p:cNvSpPr>
            <a:spLocks noChangeArrowheads="1"/>
          </p:cNvSpPr>
          <p:nvPr/>
        </p:nvSpPr>
        <p:spPr bwMode="auto">
          <a:xfrm>
            <a:off x="1714480" y="1142984"/>
            <a:ext cx="1231900" cy="390525"/>
          </a:xfrm>
          <a:prstGeom prst="rightArrow">
            <a:avLst>
              <a:gd name="adj1" fmla="val 50000"/>
              <a:gd name="adj2" fmla="val 78862"/>
            </a:avLst>
          </a:prstGeom>
          <a:solidFill>
            <a:schemeClr val="accent1"/>
          </a:solidFill>
          <a:ln w="12700" cap="sq">
            <a:solidFill>
              <a:schemeClr val="tx1"/>
            </a:solidFill>
            <a:miter lim="800000"/>
            <a:headEnd type="none" w="sm" len="sm"/>
            <a:tailEnd type="none" w="sm" len="sm"/>
          </a:ln>
        </p:spPr>
        <p:txBody>
          <a:bodyPr wrap="none" lIns="91405" tIns="45702" rIns="91405" bIns="45702" anchor="ctr"/>
          <a:lstStyle/>
          <a:p>
            <a:endParaRPr lang="fr-FR"/>
          </a:p>
        </p:txBody>
      </p:sp>
      <p:sp>
        <p:nvSpPr>
          <p:cNvPr id="104453" name="Text Box 5"/>
          <p:cNvSpPr txBox="1">
            <a:spLocks noChangeArrowheads="1"/>
          </p:cNvSpPr>
          <p:nvPr/>
        </p:nvSpPr>
        <p:spPr bwMode="auto">
          <a:xfrm>
            <a:off x="3221038" y="714356"/>
            <a:ext cx="5922962" cy="1555083"/>
          </a:xfrm>
          <a:prstGeom prst="rect">
            <a:avLst/>
          </a:prstGeom>
          <a:noFill/>
          <a:ln w="12700" cap="sq">
            <a:noFill/>
            <a:miter lim="800000"/>
            <a:headEnd type="none" w="sm" len="sm"/>
            <a:tailEnd type="none" w="sm" len="sm"/>
          </a:ln>
        </p:spPr>
        <p:txBody>
          <a:bodyPr lIns="115104" tIns="57552" rIns="115104" bIns="57552">
            <a:spAutoFit/>
          </a:bodyPr>
          <a:lstStyle/>
          <a:p>
            <a:pPr defTabSz="1152077">
              <a:spcBef>
                <a:spcPct val="50000"/>
              </a:spcBef>
              <a:buFontTx/>
              <a:buChar char="•"/>
            </a:pPr>
            <a:r>
              <a:rPr lang="fr-FR" sz="1400" dirty="0"/>
              <a:t>Qu’est-ce que la politique économique?</a:t>
            </a:r>
          </a:p>
          <a:p>
            <a:pPr defTabSz="1152077">
              <a:spcBef>
                <a:spcPct val="50000"/>
              </a:spcBef>
              <a:buFontTx/>
              <a:buChar char="•"/>
            </a:pPr>
            <a:r>
              <a:rPr lang="fr-FR" sz="1400" dirty="0"/>
              <a:t>Quelles sont les formes de la politique économique ? Et ses instruments ?</a:t>
            </a:r>
          </a:p>
          <a:p>
            <a:pPr defTabSz="1152077">
              <a:spcBef>
                <a:spcPct val="50000"/>
              </a:spcBef>
              <a:buFontTx/>
              <a:buChar char="•"/>
            </a:pPr>
            <a:r>
              <a:rPr lang="fr-FR" sz="1400" dirty="0"/>
              <a:t> Avec quels les effets ?</a:t>
            </a:r>
          </a:p>
          <a:p>
            <a:pPr defTabSz="1152077">
              <a:spcBef>
                <a:spcPct val="50000"/>
              </a:spcBef>
            </a:pPr>
            <a:endParaRPr lang="fr-FR" sz="2500" dirty="0"/>
          </a:p>
        </p:txBody>
      </p:sp>
      <p:sp>
        <p:nvSpPr>
          <p:cNvPr id="104454" name="Text Box 6"/>
          <p:cNvSpPr txBox="1">
            <a:spLocks noChangeArrowheads="1"/>
          </p:cNvSpPr>
          <p:nvPr/>
        </p:nvSpPr>
        <p:spPr bwMode="auto">
          <a:xfrm>
            <a:off x="251520" y="1844824"/>
            <a:ext cx="7864475" cy="362449"/>
          </a:xfrm>
          <a:prstGeom prst="rect">
            <a:avLst/>
          </a:prstGeom>
          <a:noFill/>
          <a:ln w="12700" cap="sq">
            <a:noFill/>
            <a:miter lim="800000"/>
            <a:headEnd type="none" w="sm" len="sm"/>
            <a:tailEnd type="none" w="sm" len="sm"/>
          </a:ln>
        </p:spPr>
        <p:txBody>
          <a:bodyPr lIns="115104" tIns="57552" rIns="115104" bIns="57552">
            <a:spAutoFit/>
          </a:bodyPr>
          <a:lstStyle/>
          <a:p>
            <a:pPr defTabSz="1152077">
              <a:spcBef>
                <a:spcPct val="50000"/>
              </a:spcBef>
            </a:pPr>
            <a:r>
              <a:rPr lang="fr-FR" sz="1600" b="1" u="sng" dirty="0"/>
              <a:t>A/ La politique économique et ses formes</a:t>
            </a:r>
          </a:p>
        </p:txBody>
      </p:sp>
      <p:sp>
        <p:nvSpPr>
          <p:cNvPr id="104455" name="Text Box 7"/>
          <p:cNvSpPr txBox="1">
            <a:spLocks noChangeArrowheads="1"/>
          </p:cNvSpPr>
          <p:nvPr/>
        </p:nvSpPr>
        <p:spPr bwMode="auto">
          <a:xfrm>
            <a:off x="323528" y="2132856"/>
            <a:ext cx="7675563" cy="362449"/>
          </a:xfrm>
          <a:prstGeom prst="rect">
            <a:avLst/>
          </a:prstGeom>
          <a:noFill/>
          <a:ln w="12700" cap="sq">
            <a:noFill/>
            <a:miter lim="800000"/>
            <a:headEnd type="none" w="sm" len="sm"/>
            <a:tailEnd type="none" w="sm" len="sm"/>
          </a:ln>
        </p:spPr>
        <p:txBody>
          <a:bodyPr lIns="115104" tIns="57552" rIns="115104" bIns="57552">
            <a:spAutoFit/>
          </a:bodyPr>
          <a:lstStyle/>
          <a:p>
            <a:pPr marL="576036" indent="-576036" defTabSz="1152077">
              <a:spcBef>
                <a:spcPct val="50000"/>
              </a:spcBef>
            </a:pPr>
            <a:r>
              <a:rPr lang="fr-FR" sz="1600" u="sng" dirty="0">
                <a:latin typeface="Times New Roman" pitchFamily="18" charset="0"/>
                <a:cs typeface="Times New Roman" pitchFamily="18" charset="0"/>
              </a:rPr>
              <a:t>1/Définition et objectifs de la politique économique</a:t>
            </a:r>
          </a:p>
        </p:txBody>
      </p:sp>
      <p:pic>
        <p:nvPicPr>
          <p:cNvPr id="69640" name="Picture 9" descr="personnage_55"/>
          <p:cNvPicPr>
            <a:picLocks noChangeAspect="1" noChangeArrowheads="1" noCrop="1"/>
          </p:cNvPicPr>
          <p:nvPr/>
        </p:nvPicPr>
        <p:blipFill>
          <a:blip r:embed="rId3" cstate="print"/>
          <a:srcRect/>
          <a:stretch>
            <a:fillRect/>
          </a:stretch>
        </p:blipFill>
        <p:spPr bwMode="auto">
          <a:xfrm>
            <a:off x="7500958" y="1714488"/>
            <a:ext cx="1085850" cy="742950"/>
          </a:xfrm>
          <a:prstGeom prst="rect">
            <a:avLst/>
          </a:prstGeom>
          <a:noFill/>
          <a:ln w="9525">
            <a:noFill/>
            <a:miter lim="800000"/>
            <a:headEnd/>
            <a:tailEnd/>
          </a:ln>
        </p:spPr>
      </p:pic>
      <p:sp>
        <p:nvSpPr>
          <p:cNvPr id="69641" name="Rectangle 17"/>
          <p:cNvSpPr>
            <a:spLocks noChangeArrowheads="1"/>
          </p:cNvSpPr>
          <p:nvPr/>
        </p:nvSpPr>
        <p:spPr bwMode="auto">
          <a:xfrm>
            <a:off x="3071802" y="714356"/>
            <a:ext cx="5761037" cy="986452"/>
          </a:xfrm>
          <a:prstGeom prst="rect">
            <a:avLst/>
          </a:prstGeom>
          <a:noFill/>
          <a:ln w="38100">
            <a:solidFill>
              <a:srgbClr val="C00000"/>
            </a:solidFill>
            <a:miter lim="800000"/>
            <a:headEnd/>
            <a:tailEnd/>
          </a:ln>
        </p:spPr>
        <p:txBody>
          <a:bodyPr wrap="none" lIns="91405" tIns="45702" rIns="91405" bIns="45702" anchor="ctr"/>
          <a:lstStyle/>
          <a:p>
            <a:pPr algn="ctr"/>
            <a:endParaRPr lang="fr-FR">
              <a:latin typeface="Verdana" pitchFamily="34" charset="0"/>
            </a:endParaRPr>
          </a:p>
        </p:txBody>
      </p:sp>
      <p:sp>
        <p:nvSpPr>
          <p:cNvPr id="69643" name="Text Box 19"/>
          <p:cNvSpPr txBox="1">
            <a:spLocks noChangeArrowheads="1"/>
          </p:cNvSpPr>
          <p:nvPr/>
        </p:nvSpPr>
        <p:spPr bwMode="auto">
          <a:xfrm>
            <a:off x="642910" y="3857628"/>
            <a:ext cx="3816350" cy="307740"/>
          </a:xfrm>
          <a:prstGeom prst="rect">
            <a:avLst/>
          </a:prstGeom>
          <a:noFill/>
          <a:ln w="9525">
            <a:noFill/>
            <a:miter lim="800000"/>
            <a:headEnd/>
            <a:tailEnd/>
          </a:ln>
        </p:spPr>
        <p:txBody>
          <a:bodyPr lIns="91405" tIns="45702" rIns="91405" bIns="45702">
            <a:spAutoFit/>
          </a:bodyPr>
          <a:lstStyle/>
          <a:p>
            <a:pPr>
              <a:spcBef>
                <a:spcPct val="50000"/>
              </a:spcBef>
            </a:pPr>
            <a:r>
              <a:rPr lang="fr-FR" sz="1400" dirty="0">
                <a:latin typeface="Verdana" pitchFamily="34" charset="0"/>
              </a:rPr>
              <a:t>a) Définition </a:t>
            </a:r>
          </a:p>
        </p:txBody>
      </p:sp>
      <p:pic>
        <p:nvPicPr>
          <p:cNvPr id="13" name="Picture 5" descr="L'Elysée, résidence du Président de la République"/>
          <p:cNvPicPr>
            <a:picLocks noChangeAspect="1" noChangeArrowheads="1"/>
          </p:cNvPicPr>
          <p:nvPr/>
        </p:nvPicPr>
        <p:blipFill>
          <a:blip r:embed="rId4" cstate="print"/>
          <a:srcRect/>
          <a:stretch>
            <a:fillRect/>
          </a:stretch>
        </p:blipFill>
        <p:spPr bwMode="auto">
          <a:xfrm>
            <a:off x="251520" y="620688"/>
            <a:ext cx="1310085" cy="1224136"/>
          </a:xfrm>
          <a:prstGeom prst="rect">
            <a:avLst/>
          </a:prstGeom>
          <a:noFill/>
          <a:ln w="9525">
            <a:noFill/>
            <a:miter lim="800000"/>
            <a:headEnd/>
            <a:tailEnd/>
          </a:ln>
        </p:spPr>
      </p:pic>
      <p:pic>
        <p:nvPicPr>
          <p:cNvPr id="12" name="Image 11"/>
          <p:cNvPicPr/>
          <p:nvPr/>
        </p:nvPicPr>
        <p:blipFill>
          <a:blip r:embed="rId5" cstate="print"/>
          <a:srcRect l="3970" t="19118" r="45411" b="24095"/>
          <a:stretch>
            <a:fillRect/>
          </a:stretch>
        </p:blipFill>
        <p:spPr bwMode="auto">
          <a:xfrm>
            <a:off x="611560" y="3717032"/>
            <a:ext cx="3286148" cy="2071702"/>
          </a:xfrm>
          <a:prstGeom prst="rect">
            <a:avLst/>
          </a:prstGeom>
          <a:noFill/>
          <a:ln w="9525">
            <a:noFill/>
            <a:miter lim="800000"/>
            <a:headEnd/>
            <a:tailEnd/>
          </a:ln>
        </p:spPr>
      </p:pic>
      <p:sp>
        <p:nvSpPr>
          <p:cNvPr id="14" name="Rectangle à coins arrondis 13"/>
          <p:cNvSpPr/>
          <p:nvPr/>
        </p:nvSpPr>
        <p:spPr>
          <a:xfrm>
            <a:off x="6588224" y="4653136"/>
            <a:ext cx="2071702" cy="8572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u="sng" dirty="0" smtClean="0">
                <a:hlinkClick r:id="rId6"/>
              </a:rPr>
              <a:t>economie.generale.free.fr</a:t>
            </a:r>
            <a:endParaRPr lang="fr-FR" dirty="0"/>
          </a:p>
        </p:txBody>
      </p:sp>
      <p:sp>
        <p:nvSpPr>
          <p:cNvPr id="15" name="Rectangle 14"/>
          <p:cNvSpPr/>
          <p:nvPr/>
        </p:nvSpPr>
        <p:spPr>
          <a:xfrm>
            <a:off x="500034" y="3645024"/>
            <a:ext cx="8286808" cy="249862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p:cNvPicPr/>
          <p:nvPr/>
        </p:nvPicPr>
        <p:blipFill>
          <a:blip r:embed="rId7" cstate="print"/>
          <a:srcRect l="29256" t="19118" r="41818" b="14118"/>
          <a:stretch>
            <a:fillRect/>
          </a:stretch>
        </p:blipFill>
        <p:spPr bwMode="auto">
          <a:xfrm>
            <a:off x="3995936" y="3717032"/>
            <a:ext cx="2714644" cy="2357478"/>
          </a:xfrm>
          <a:prstGeom prst="rect">
            <a:avLst/>
          </a:prstGeom>
          <a:noFill/>
          <a:ln w="9525">
            <a:noFill/>
            <a:miter lim="800000"/>
            <a:headEnd/>
            <a:tailEnd/>
          </a:ln>
        </p:spPr>
      </p:pic>
      <p:sp>
        <p:nvSpPr>
          <p:cNvPr id="17" name="ZoneTexte 16"/>
          <p:cNvSpPr txBox="1"/>
          <p:nvPr/>
        </p:nvSpPr>
        <p:spPr>
          <a:xfrm>
            <a:off x="500034" y="6143644"/>
            <a:ext cx="3498752" cy="307777"/>
          </a:xfrm>
          <a:prstGeom prst="rect">
            <a:avLst/>
          </a:prstGeom>
          <a:noFill/>
        </p:spPr>
        <p:txBody>
          <a:bodyPr wrap="square" rtlCol="0">
            <a:spAutoFit/>
          </a:bodyPr>
          <a:lstStyle/>
          <a:p>
            <a:r>
              <a:rPr lang="fr-FR" sz="1400" dirty="0" smtClean="0">
                <a:latin typeface="Times New Roman" pitchFamily="18" charset="0"/>
                <a:cs typeface="Times New Roman" pitchFamily="18" charset="0"/>
              </a:rPr>
              <a:t>a) Définition de la politique économique</a:t>
            </a:r>
            <a:endParaRPr lang="fr-FR" sz="1400" dirty="0">
              <a:latin typeface="Times New Roman" pitchFamily="18" charset="0"/>
              <a:cs typeface="Times New Roman" pitchFamily="18" charset="0"/>
            </a:endParaRPr>
          </a:p>
        </p:txBody>
      </p:sp>
      <p:pic>
        <p:nvPicPr>
          <p:cNvPr id="18" name="Picture 2"/>
          <p:cNvPicPr>
            <a:picLocks noChangeAspect="1" noChangeArrowheads="1"/>
          </p:cNvPicPr>
          <p:nvPr/>
        </p:nvPicPr>
        <p:blipFill>
          <a:blip r:embed="rId8" cstate="print"/>
          <a:srcRect l="1765" t="68135" r="18138" b="24294"/>
          <a:stretch>
            <a:fillRect/>
          </a:stretch>
        </p:blipFill>
        <p:spPr bwMode="auto">
          <a:xfrm rot="10800000">
            <a:off x="539552" y="2492896"/>
            <a:ext cx="8286808" cy="1143008"/>
          </a:xfrm>
          <a:prstGeom prst="rect">
            <a:avLst/>
          </a:prstGeom>
          <a:ln w="38100">
            <a:solidFill>
              <a:srgbClr val="92D050"/>
            </a:solidFill>
            <a:headEnd/>
            <a:tailEnd/>
          </a:ln>
        </p:spPr>
        <p:style>
          <a:lnRef idx="2">
            <a:schemeClr val="accent3"/>
          </a:lnRef>
          <a:fillRef idx="1">
            <a:schemeClr val="lt1"/>
          </a:fillRef>
          <a:effectRef idx="0">
            <a:schemeClr val="accent3"/>
          </a:effectRef>
          <a:fontRef idx="minor">
            <a:schemeClr val="dk1"/>
          </a:fontRef>
        </p:style>
      </p:pic>
      <p:sp>
        <p:nvSpPr>
          <p:cNvPr id="19" name="ZoneTexte 18"/>
          <p:cNvSpPr txBox="1"/>
          <p:nvPr/>
        </p:nvSpPr>
        <p:spPr>
          <a:xfrm>
            <a:off x="3714712" y="6334780"/>
            <a:ext cx="5429288"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400" dirty="0" smtClean="0">
                <a:latin typeface="Times New Roman" pitchFamily="18" charset="0"/>
                <a:cs typeface="Times New Roman" pitchFamily="18" charset="0"/>
              </a:rPr>
              <a:t>Elle représente l’ensemble des interventions de l’Etat sur l’activité économique en vue d’atteindre certains objectifs économiques et sociaux</a:t>
            </a:r>
            <a:endParaRPr lang="fr-FR" sz="1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453">
                                            <p:txEl>
                                              <p:pRg st="0" end="0"/>
                                            </p:txEl>
                                          </p:spTgt>
                                        </p:tgtEl>
                                        <p:attrNameLst>
                                          <p:attrName>style.visibility</p:attrName>
                                        </p:attrNameLst>
                                      </p:cBhvr>
                                      <p:to>
                                        <p:strVal val="visible"/>
                                      </p:to>
                                    </p:set>
                                    <p:animEffect transition="in" filter="box(out)">
                                      <p:cBhvr>
                                        <p:cTn id="7" dur="500"/>
                                        <p:tgtEl>
                                          <p:spTgt spid="10445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453">
                                            <p:txEl>
                                              <p:pRg st="1" end="1"/>
                                            </p:txEl>
                                          </p:spTgt>
                                        </p:tgtEl>
                                        <p:attrNameLst>
                                          <p:attrName>style.visibility</p:attrName>
                                        </p:attrNameLst>
                                      </p:cBhvr>
                                      <p:to>
                                        <p:strVal val="visible"/>
                                      </p:to>
                                    </p:set>
                                    <p:animEffect transition="in" filter="box(out)">
                                      <p:cBhvr>
                                        <p:cTn id="12" dur="500"/>
                                        <p:tgtEl>
                                          <p:spTgt spid="10445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4453">
                                            <p:txEl>
                                              <p:pRg st="2" end="2"/>
                                            </p:txEl>
                                          </p:spTgt>
                                        </p:tgtEl>
                                        <p:attrNameLst>
                                          <p:attrName>style.visibility</p:attrName>
                                        </p:attrNameLst>
                                      </p:cBhvr>
                                      <p:to>
                                        <p:strVal val="visible"/>
                                      </p:to>
                                    </p:set>
                                    <p:animEffect transition="in" filter="box(out)">
                                      <p:cBhvr>
                                        <p:cTn id="17" dur="500"/>
                                        <p:tgtEl>
                                          <p:spTgt spid="10445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04454">
                                            <p:txEl>
                                              <p:pRg st="0" end="0"/>
                                            </p:txEl>
                                          </p:spTgt>
                                        </p:tgtEl>
                                        <p:attrNameLst>
                                          <p:attrName>style.visibility</p:attrName>
                                        </p:attrNameLst>
                                      </p:cBhvr>
                                      <p:to>
                                        <p:strVal val="visible"/>
                                      </p:to>
                                    </p:set>
                                    <p:animEffect transition="in" filter="box(out)">
                                      <p:cBhvr>
                                        <p:cTn id="22" dur="500"/>
                                        <p:tgtEl>
                                          <p:spTgt spid="10445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04455">
                                            <p:txEl>
                                              <p:pRg st="0" end="0"/>
                                            </p:txEl>
                                          </p:spTgt>
                                        </p:tgtEl>
                                        <p:attrNameLst>
                                          <p:attrName>style.visibility</p:attrName>
                                        </p:attrNameLst>
                                      </p:cBhvr>
                                      <p:to>
                                        <p:strVal val="visible"/>
                                      </p:to>
                                    </p:set>
                                    <p:animEffect transition="in" filter="box(out)">
                                      <p:cBhvr>
                                        <p:cTn id="27" dur="500"/>
                                        <p:tgtEl>
                                          <p:spTgt spid="104455">
                                            <p:txEl>
                                              <p:pRg st="0" end="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ox(out)">
                                      <p:cBhvr>
                                        <p:cTn id="32" dur="500"/>
                                        <p:tgtEl>
                                          <p:spTgt spid="13"/>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amond(in)">
                                      <p:cBhvr>
                                        <p:cTn id="3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build="p" autoUpdateAnimBg="0"/>
      <p:bldP spid="104454" grpId="0" build="p" autoUpdateAnimBg="0"/>
      <p:bldP spid="104455" grpId="0" build="p" autoUpdateAnimBg="0"/>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5" name="Text Box 5"/>
          <p:cNvSpPr txBox="1">
            <a:spLocks noChangeArrowheads="1"/>
          </p:cNvSpPr>
          <p:nvPr/>
        </p:nvSpPr>
        <p:spPr bwMode="auto">
          <a:xfrm>
            <a:off x="550301" y="250511"/>
            <a:ext cx="6911975" cy="383741"/>
          </a:xfrm>
          <a:prstGeom prst="rect">
            <a:avLst/>
          </a:prstGeom>
          <a:noFill/>
          <a:ln w="9525">
            <a:noFill/>
            <a:miter lim="800000"/>
            <a:headEnd/>
            <a:tailEnd/>
          </a:ln>
        </p:spPr>
        <p:txBody>
          <a:bodyPr lIns="91405" tIns="45702" rIns="91405" bIns="45702">
            <a:spAutoFit/>
          </a:bodyPr>
          <a:lstStyle/>
          <a:p>
            <a:pPr>
              <a:spcBef>
                <a:spcPct val="50000"/>
              </a:spcBef>
            </a:pPr>
            <a:r>
              <a:rPr lang="fr-FR" b="1" dirty="0">
                <a:cs typeface="Times New Roman" pitchFamily="18" charset="0"/>
              </a:rPr>
              <a:t>b) Les objectifs de la politique économique</a:t>
            </a:r>
          </a:p>
        </p:txBody>
      </p:sp>
      <p:sp>
        <p:nvSpPr>
          <p:cNvPr id="102406" name="Rectangle 6"/>
          <p:cNvSpPr>
            <a:spLocks noChangeArrowheads="1"/>
          </p:cNvSpPr>
          <p:nvPr/>
        </p:nvSpPr>
        <p:spPr bwMode="auto">
          <a:xfrm>
            <a:off x="8" y="836015"/>
            <a:ext cx="8543925" cy="669752"/>
          </a:xfrm>
          <a:prstGeom prst="rect">
            <a:avLst/>
          </a:prstGeom>
          <a:noFill/>
          <a:ln w="9525">
            <a:noFill/>
            <a:miter lim="800000"/>
            <a:headEnd/>
            <a:tailEnd/>
          </a:ln>
        </p:spPr>
        <p:txBody>
          <a:bodyPr lIns="91405" tIns="45702" rIns="91405" bIns="45702" anchor="ctr">
            <a:spAutoFit/>
          </a:bodyPr>
          <a:lstStyle/>
          <a:p>
            <a:r>
              <a:rPr lang="fr-FR" dirty="0">
                <a:latin typeface="Times New Roman" pitchFamily="18" charset="0"/>
                <a:cs typeface="Times New Roman" pitchFamily="18" charset="0"/>
              </a:rPr>
              <a:t>Ces objectifs peuvent être des objectifs économiques à court terme ou long terme, mais aussi des objectifs sociaux. </a:t>
            </a:r>
          </a:p>
        </p:txBody>
      </p:sp>
      <p:sp>
        <p:nvSpPr>
          <p:cNvPr id="102407" name="Text Box 7"/>
          <p:cNvSpPr txBox="1">
            <a:spLocks noChangeArrowheads="1"/>
          </p:cNvSpPr>
          <p:nvPr/>
        </p:nvSpPr>
        <p:spPr bwMode="auto">
          <a:xfrm>
            <a:off x="2143812" y="1672470"/>
            <a:ext cx="5616575" cy="383741"/>
          </a:xfrm>
          <a:prstGeom prst="rect">
            <a:avLst/>
          </a:prstGeom>
          <a:noFill/>
          <a:ln w="9525">
            <a:noFill/>
            <a:miter lim="800000"/>
            <a:headEnd/>
            <a:tailEnd/>
          </a:ln>
        </p:spPr>
        <p:txBody>
          <a:bodyPr lIns="91405" tIns="45702" rIns="91405" bIns="45702">
            <a:spAutoFit/>
          </a:bodyPr>
          <a:lstStyle/>
          <a:p>
            <a:pPr>
              <a:spcBef>
                <a:spcPct val="50000"/>
              </a:spcBef>
            </a:pPr>
            <a:r>
              <a:rPr lang="fr-FR" dirty="0">
                <a:latin typeface="Times New Roman" pitchFamily="18" charset="0"/>
                <a:cs typeface="Times New Roman" pitchFamily="18" charset="0"/>
              </a:rPr>
              <a:t>1. Les différents objectifs</a:t>
            </a:r>
          </a:p>
        </p:txBody>
      </p:sp>
      <p:sp>
        <p:nvSpPr>
          <p:cNvPr id="102411" name="Text Box 11"/>
          <p:cNvSpPr txBox="1">
            <a:spLocks noChangeArrowheads="1"/>
          </p:cNvSpPr>
          <p:nvPr/>
        </p:nvSpPr>
        <p:spPr bwMode="auto">
          <a:xfrm>
            <a:off x="246782" y="2257983"/>
            <a:ext cx="3642293" cy="1008063"/>
          </a:xfrm>
          <a:prstGeom prst="rect">
            <a:avLst/>
          </a:prstGeom>
          <a:noFill/>
          <a:ln w="9525">
            <a:noFill/>
            <a:miter lim="800000"/>
            <a:headEnd/>
            <a:tailEnd/>
          </a:ln>
        </p:spPr>
        <p:txBody>
          <a:bodyPr lIns="91405" tIns="45702" rIns="91405" bIns="45702"/>
          <a:lstStyle/>
          <a:p>
            <a:pPr lvl="1" algn="just">
              <a:buFont typeface="Symbol" pitchFamily="18" charset="2"/>
              <a:buChar char="·"/>
            </a:pPr>
            <a:r>
              <a:rPr lang="fr-FR" sz="1400" b="1" dirty="0">
                <a:latin typeface="Times New Roman" pitchFamily="18" charset="0"/>
                <a:cs typeface="Times New Roman" pitchFamily="18" charset="0"/>
              </a:rPr>
              <a:t>Objectifs économiques conjoncturels : </a:t>
            </a:r>
            <a:r>
              <a:rPr lang="fr-FR" sz="1400" dirty="0">
                <a:latin typeface="Times New Roman" pitchFamily="18" charset="0"/>
                <a:cs typeface="Times New Roman" pitchFamily="18" charset="0"/>
              </a:rPr>
              <a:t>affectent les grands équilibres macroéconomiques</a:t>
            </a:r>
            <a:endParaRPr lang="fr-FR" sz="1400" b="1" dirty="0">
              <a:latin typeface="Times New Roman" pitchFamily="18" charset="0"/>
              <a:cs typeface="Times New Roman" pitchFamily="18" charset="0"/>
            </a:endParaRPr>
          </a:p>
          <a:p>
            <a:pPr lvl="2" algn="just"/>
            <a:endParaRPr lang="fr-FR" sz="1400" b="1" dirty="0">
              <a:latin typeface="Times New Roman" pitchFamily="18" charset="0"/>
              <a:cs typeface="Times New Roman" pitchFamily="18" charset="0"/>
            </a:endParaRPr>
          </a:p>
          <a:p>
            <a:pPr lvl="3" algn="just"/>
            <a:endParaRPr lang="fr-FR" sz="1400" b="1" dirty="0">
              <a:latin typeface="Times New Roman" pitchFamily="18" charset="0"/>
              <a:cs typeface="Times New Roman" pitchFamily="18" charset="0"/>
            </a:endParaRPr>
          </a:p>
        </p:txBody>
      </p:sp>
      <p:sp>
        <p:nvSpPr>
          <p:cNvPr id="102412" name="Text Box 12"/>
          <p:cNvSpPr txBox="1">
            <a:spLocks noChangeArrowheads="1"/>
          </p:cNvSpPr>
          <p:nvPr/>
        </p:nvSpPr>
        <p:spPr bwMode="auto">
          <a:xfrm>
            <a:off x="6286500" y="2341619"/>
            <a:ext cx="2857500" cy="2171699"/>
          </a:xfrm>
          <a:prstGeom prst="rect">
            <a:avLst/>
          </a:prstGeom>
          <a:noFill/>
          <a:ln w="9525">
            <a:noFill/>
            <a:miter lim="800000"/>
            <a:headEnd/>
            <a:tailEnd/>
          </a:ln>
        </p:spPr>
        <p:txBody>
          <a:bodyPr lIns="91405" tIns="45702" rIns="91405" bIns="45702"/>
          <a:lstStyle/>
          <a:p>
            <a:pPr lvl="1">
              <a:buFont typeface="Symbol" pitchFamily="18" charset="2"/>
              <a:buChar char="·"/>
            </a:pPr>
            <a:r>
              <a:rPr lang="fr-FR" sz="1400" b="1" dirty="0">
                <a:latin typeface="Times New Roman" pitchFamily="18" charset="0"/>
                <a:cs typeface="Times New Roman" pitchFamily="18" charset="0"/>
              </a:rPr>
              <a:t>Objectifs sociaux :</a:t>
            </a:r>
            <a:r>
              <a:rPr lang="fr-FR" sz="1400" dirty="0">
                <a:latin typeface="Times New Roman" pitchFamily="18" charset="0"/>
                <a:cs typeface="Times New Roman" pitchFamily="18" charset="0"/>
              </a:rPr>
              <a:t> affectent le bien être individuel et collectif</a:t>
            </a:r>
          </a:p>
          <a:p>
            <a:endParaRPr lang="fr-FR" sz="1400" dirty="0">
              <a:latin typeface="Times New Roman" pitchFamily="18" charset="0"/>
              <a:cs typeface="Times New Roman" pitchFamily="18" charset="0"/>
            </a:endParaRPr>
          </a:p>
          <a:p>
            <a:pPr lvl="2"/>
            <a:r>
              <a:rPr lang="fr-FR" sz="1400" b="1" dirty="0">
                <a:latin typeface="Times New Roman" pitchFamily="18" charset="0"/>
                <a:cs typeface="Times New Roman" pitchFamily="18" charset="0"/>
              </a:rPr>
              <a:t>Retraites </a:t>
            </a:r>
          </a:p>
          <a:p>
            <a:pPr lvl="2"/>
            <a:r>
              <a:rPr lang="fr-FR" sz="1400" b="1" dirty="0">
                <a:latin typeface="Times New Roman" pitchFamily="18" charset="0"/>
                <a:cs typeface="Times New Roman" pitchFamily="18" charset="0"/>
              </a:rPr>
              <a:t>Ecole</a:t>
            </a:r>
          </a:p>
          <a:p>
            <a:pPr lvl="2"/>
            <a:r>
              <a:rPr lang="fr-FR" sz="1400" b="1" dirty="0">
                <a:latin typeface="Times New Roman" pitchFamily="18" charset="0"/>
                <a:cs typeface="Times New Roman" pitchFamily="18" charset="0"/>
              </a:rPr>
              <a:t>Santé</a:t>
            </a:r>
          </a:p>
          <a:p>
            <a:pPr lvl="2"/>
            <a:r>
              <a:rPr lang="fr-FR" sz="1400" b="1" dirty="0">
                <a:latin typeface="Times New Roman" pitchFamily="18" charset="0"/>
                <a:cs typeface="Times New Roman" pitchFamily="18" charset="0"/>
              </a:rPr>
              <a:t>…</a:t>
            </a:r>
            <a:endParaRPr lang="fr-FR" sz="1400" dirty="0">
              <a:latin typeface="Times New Roman" pitchFamily="18" charset="0"/>
              <a:cs typeface="Times New Roman" pitchFamily="18" charset="0"/>
            </a:endParaRPr>
          </a:p>
        </p:txBody>
      </p:sp>
      <p:pic>
        <p:nvPicPr>
          <p:cNvPr id="1338369" name="Picture 1" descr="C:\Users\Fonouni\Desktop\001.jpg"/>
          <p:cNvPicPr>
            <a:picLocks noChangeAspect="1" noChangeArrowheads="1"/>
          </p:cNvPicPr>
          <p:nvPr/>
        </p:nvPicPr>
        <p:blipFill>
          <a:blip r:embed="rId2" cstate="print"/>
          <a:srcRect l="11089" t="62126" r="8309" b="16989"/>
          <a:stretch>
            <a:fillRect/>
          </a:stretch>
        </p:blipFill>
        <p:spPr bwMode="auto">
          <a:xfrm>
            <a:off x="0" y="3010776"/>
            <a:ext cx="5962786" cy="2342051"/>
          </a:xfrm>
          <a:prstGeom prst="rect">
            <a:avLst/>
          </a:prstGeom>
        </p:spPr>
        <p:style>
          <a:lnRef idx="2">
            <a:schemeClr val="accent1"/>
          </a:lnRef>
          <a:fillRef idx="1">
            <a:schemeClr val="lt1"/>
          </a:fillRef>
          <a:effectRef idx="0">
            <a:schemeClr val="accent1"/>
          </a:effectRef>
          <a:fontRef idx="minor">
            <a:schemeClr val="dk1"/>
          </a:fontRef>
        </p:style>
      </p:pic>
      <p:sp>
        <p:nvSpPr>
          <p:cNvPr id="14" name="ZoneTexte 13"/>
          <p:cNvSpPr txBox="1"/>
          <p:nvPr/>
        </p:nvSpPr>
        <p:spPr>
          <a:xfrm>
            <a:off x="1005592" y="5771052"/>
            <a:ext cx="4476985" cy="679276"/>
          </a:xfrm>
          <a:prstGeom prst="rect">
            <a:avLst/>
          </a:prstGeom>
          <a:noFill/>
        </p:spPr>
        <p:txBody>
          <a:bodyPr wrap="square" lIns="100312" tIns="50157" rIns="100312" bIns="50157" rtlCol="0">
            <a:spAutoFit/>
          </a:bodyPr>
          <a:lstStyle/>
          <a:p>
            <a:pPr>
              <a:buFont typeface="Arial" pitchFamily="34" charset="0"/>
              <a:buChar char="•"/>
            </a:pPr>
            <a:r>
              <a:rPr lang="fr-FR" b="1" dirty="0" smtClean="0">
                <a:latin typeface="Times New Roman" pitchFamily="18" charset="0"/>
                <a:cs typeface="Times New Roman" pitchFamily="18" charset="0"/>
              </a:rPr>
              <a:t>Objectifs structurels </a:t>
            </a:r>
            <a:r>
              <a:rPr lang="fr-FR" dirty="0" smtClean="0">
                <a:latin typeface="Times New Roman" pitchFamily="18" charset="0"/>
                <a:cs typeface="Times New Roman" pitchFamily="18" charset="0"/>
              </a:rPr>
              <a:t>: Transition énergétique, diminution des GES, ….</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5"/>
                                        </p:tgtEl>
                                        <p:attrNameLst>
                                          <p:attrName>style.visibility</p:attrName>
                                        </p:attrNameLst>
                                      </p:cBhvr>
                                      <p:to>
                                        <p:strVal val="visible"/>
                                      </p:to>
                                    </p:set>
                                    <p:animEffect transition="in" filter="checkerboard(across)">
                                      <p:cBhvr>
                                        <p:cTn id="7" dur="500"/>
                                        <p:tgtEl>
                                          <p:spTgt spid="10240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2406"/>
                                        </p:tgtEl>
                                        <p:attrNameLst>
                                          <p:attrName>style.visibility</p:attrName>
                                        </p:attrNameLst>
                                      </p:cBhvr>
                                      <p:to>
                                        <p:strVal val="visible"/>
                                      </p:to>
                                    </p:set>
                                    <p:animEffect transition="in" filter="checkerboard(across)">
                                      <p:cBhvr>
                                        <p:cTn id="12" dur="500"/>
                                        <p:tgtEl>
                                          <p:spTgt spid="10240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2407"/>
                                        </p:tgtEl>
                                        <p:attrNameLst>
                                          <p:attrName>style.visibility</p:attrName>
                                        </p:attrNameLst>
                                      </p:cBhvr>
                                      <p:to>
                                        <p:strVal val="visible"/>
                                      </p:to>
                                    </p:set>
                                    <p:animEffect transition="in" filter="checkerboard(across)">
                                      <p:cBhvr>
                                        <p:cTn id="17" dur="500"/>
                                        <p:tgtEl>
                                          <p:spTgt spid="10240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38369"/>
                                        </p:tgtEl>
                                        <p:attrNameLst>
                                          <p:attrName>style.visibility</p:attrName>
                                        </p:attrNameLst>
                                      </p:cBhvr>
                                      <p:to>
                                        <p:strVal val="visible"/>
                                      </p:to>
                                    </p:set>
                                    <p:animEffect transition="in" filter="diamond(in)">
                                      <p:cBhvr>
                                        <p:cTn id="22" dur="2000"/>
                                        <p:tgtEl>
                                          <p:spTgt spid="133836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02411"/>
                                        </p:tgtEl>
                                        <p:attrNameLst>
                                          <p:attrName>style.visibility</p:attrName>
                                        </p:attrNameLst>
                                      </p:cBhvr>
                                      <p:to>
                                        <p:strVal val="visible"/>
                                      </p:to>
                                    </p:set>
                                    <p:animEffect transition="in" filter="diamond(in)">
                                      <p:cBhvr>
                                        <p:cTn id="27" dur="2000"/>
                                        <p:tgtEl>
                                          <p:spTgt spid="1024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grpId="0" nodeType="clickEffect">
                                  <p:stCondLst>
                                    <p:cond delay="0"/>
                                  </p:stCondLst>
                                  <p:childTnLst>
                                    <p:set>
                                      <p:cBhvr>
                                        <p:cTn id="31" dur="1" fill="hold">
                                          <p:stCondLst>
                                            <p:cond delay="0"/>
                                          </p:stCondLst>
                                        </p:cTn>
                                        <p:tgtEl>
                                          <p:spTgt spid="102412"/>
                                        </p:tgtEl>
                                        <p:attrNameLst>
                                          <p:attrName>style.visibility</p:attrName>
                                        </p:attrNameLst>
                                      </p:cBhvr>
                                      <p:to>
                                        <p:strVal val="visible"/>
                                      </p:to>
                                    </p:set>
                                    <p:animEffect transition="in" filter="wheel(4)">
                                      <p:cBhvr>
                                        <p:cTn id="32" dur="2000"/>
                                        <p:tgtEl>
                                          <p:spTgt spid="1024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p:bldP spid="102406" grpId="0"/>
      <p:bldP spid="102407" grpId="0"/>
      <p:bldP spid="102411" grpId="0"/>
      <p:bldP spid="102412"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023" t="21493" r="4520" b="46579"/>
          <a:stretch>
            <a:fillRect/>
          </a:stretch>
        </p:blipFill>
        <p:spPr bwMode="auto">
          <a:xfrm>
            <a:off x="428596" y="857232"/>
            <a:ext cx="8143932" cy="4500594"/>
          </a:xfrm>
          <a:prstGeom prst="rect">
            <a:avLst/>
          </a:prstGeom>
          <a:ln w="38100">
            <a:headEnd/>
            <a:tailEnd/>
          </a:ln>
        </p:spPr>
        <p:style>
          <a:lnRef idx="2">
            <a:schemeClr val="accent3"/>
          </a:lnRef>
          <a:fillRef idx="1">
            <a:schemeClr val="lt1"/>
          </a:fillRef>
          <a:effectRef idx="0">
            <a:schemeClr val="accent3"/>
          </a:effectRef>
          <a:fontRef idx="minor">
            <a:schemeClr val="dk1"/>
          </a:fontRef>
        </p:style>
      </p:pic>
      <p:graphicFrame>
        <p:nvGraphicFramePr>
          <p:cNvPr id="4" name="Tableau 3"/>
          <p:cNvGraphicFramePr>
            <a:graphicFrameLocks noGrp="1"/>
          </p:cNvGraphicFramePr>
          <p:nvPr/>
        </p:nvGraphicFramePr>
        <p:xfrm>
          <a:off x="500034" y="4429132"/>
          <a:ext cx="4214841" cy="828040"/>
        </p:xfrm>
        <a:graphic>
          <a:graphicData uri="http://schemas.openxmlformats.org/drawingml/2006/table">
            <a:tbl>
              <a:tblPr firstRow="1" bandRow="1">
                <a:tableStyleId>{5C22544A-7EE6-4342-B048-85BDC9FD1C3A}</a:tableStyleId>
              </a:tblPr>
              <a:tblGrid>
                <a:gridCol w="1143007"/>
                <a:gridCol w="964414"/>
                <a:gridCol w="1053710"/>
                <a:gridCol w="1053710"/>
              </a:tblGrid>
              <a:tr h="370840">
                <a:tc>
                  <a:txBody>
                    <a:bodyPr/>
                    <a:lstStyle/>
                    <a:p>
                      <a:pPr algn="ctr"/>
                      <a:r>
                        <a:rPr lang="fr-FR" sz="1200" b="1" dirty="0" smtClean="0"/>
                        <a:t>Taux de croissance</a:t>
                      </a:r>
                      <a:endParaRPr lang="fr-FR" sz="1200" b="1" dirty="0"/>
                    </a:p>
                  </a:txBody>
                  <a:tcPr/>
                </a:tc>
                <a:tc>
                  <a:txBody>
                    <a:bodyPr/>
                    <a:lstStyle/>
                    <a:p>
                      <a:pPr algn="ctr"/>
                      <a:r>
                        <a:rPr lang="fr-FR" sz="1200" dirty="0" smtClean="0"/>
                        <a:t>Taux de chômage</a:t>
                      </a:r>
                      <a:endParaRPr lang="fr-FR" sz="1200" dirty="0"/>
                    </a:p>
                  </a:txBody>
                  <a:tcPr/>
                </a:tc>
                <a:tc>
                  <a:txBody>
                    <a:bodyPr/>
                    <a:lstStyle/>
                    <a:p>
                      <a:pPr algn="ctr"/>
                      <a:r>
                        <a:rPr lang="fr-FR" sz="1200" dirty="0" smtClean="0"/>
                        <a:t>Taux d’inflation</a:t>
                      </a:r>
                      <a:endParaRPr lang="fr-FR" sz="1200" dirty="0"/>
                    </a:p>
                  </a:txBody>
                  <a:tcPr/>
                </a:tc>
                <a:tc>
                  <a:txBody>
                    <a:bodyPr/>
                    <a:lstStyle/>
                    <a:p>
                      <a:pPr algn="ctr"/>
                      <a:r>
                        <a:rPr lang="fr-FR" sz="1200" dirty="0" smtClean="0"/>
                        <a:t>Solde extérieur</a:t>
                      </a:r>
                      <a:endParaRPr lang="fr-FR" sz="1200" dirty="0"/>
                    </a:p>
                  </a:txBody>
                  <a:tcPr/>
                </a:tc>
              </a:tr>
              <a:tr h="370840">
                <a:tc>
                  <a:txBody>
                    <a:bodyPr/>
                    <a:lstStyle/>
                    <a:p>
                      <a:pPr algn="ctr"/>
                      <a:r>
                        <a:rPr lang="fr-FR" dirty="0" smtClean="0"/>
                        <a:t>2.2%</a:t>
                      </a:r>
                      <a:endParaRPr lang="fr-FR" dirty="0"/>
                    </a:p>
                  </a:txBody>
                  <a:tcPr/>
                </a:tc>
                <a:tc>
                  <a:txBody>
                    <a:bodyPr/>
                    <a:lstStyle/>
                    <a:p>
                      <a:pPr algn="ctr"/>
                      <a:r>
                        <a:rPr lang="fr-FR" dirty="0" smtClean="0"/>
                        <a:t>9.4%</a:t>
                      </a:r>
                      <a:endParaRPr lang="fr-FR" dirty="0"/>
                    </a:p>
                  </a:txBody>
                  <a:tcPr/>
                </a:tc>
                <a:tc>
                  <a:txBody>
                    <a:bodyPr/>
                    <a:lstStyle/>
                    <a:p>
                      <a:pPr algn="ctr"/>
                      <a:r>
                        <a:rPr lang="fr-FR" dirty="0" smtClean="0"/>
                        <a:t>1%</a:t>
                      </a:r>
                      <a:endParaRPr lang="fr-FR" dirty="0"/>
                    </a:p>
                  </a:txBody>
                  <a:tcPr/>
                </a:tc>
                <a:tc>
                  <a:txBody>
                    <a:bodyPr/>
                    <a:lstStyle/>
                    <a:p>
                      <a:pPr algn="ctr"/>
                      <a:r>
                        <a:rPr lang="fr-FR" dirty="0" smtClean="0"/>
                        <a:t>-1%</a:t>
                      </a:r>
                      <a:endParaRPr lang="fr-FR" dirty="0"/>
                    </a:p>
                  </a:txBody>
                  <a:tcPr/>
                </a:tc>
              </a:tr>
            </a:tbl>
          </a:graphicData>
        </a:graphic>
      </p:graphicFrame>
      <p:sp>
        <p:nvSpPr>
          <p:cNvPr id="5" name="Rectangle 4"/>
          <p:cNvSpPr/>
          <p:nvPr/>
        </p:nvSpPr>
        <p:spPr>
          <a:xfrm>
            <a:off x="500034" y="3429000"/>
            <a:ext cx="4214842" cy="10715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42910" y="3429000"/>
            <a:ext cx="4000528" cy="861774"/>
          </a:xfrm>
          <a:prstGeom prst="rect">
            <a:avLst/>
          </a:prstGeom>
          <a:noFill/>
        </p:spPr>
        <p:txBody>
          <a:bodyPr wrap="square" rtlCol="0">
            <a:spAutoFit/>
          </a:bodyPr>
          <a:lstStyle/>
          <a:p>
            <a:pPr algn="just"/>
            <a:r>
              <a:rPr lang="fr-FR" dirty="0" smtClean="0">
                <a:latin typeface="Times New Roman" pitchFamily="18" charset="0"/>
                <a:cs typeface="Times New Roman" pitchFamily="18" charset="0"/>
              </a:rPr>
              <a:t>Tableau de bord de l’économie en 2017</a:t>
            </a:r>
          </a:p>
          <a:p>
            <a:pPr algn="just"/>
            <a:r>
              <a:rPr lang="fr-FR" dirty="0" smtClean="0">
                <a:latin typeface="Times New Roman" pitchFamily="18" charset="0"/>
                <a:cs typeface="Times New Roman" pitchFamily="18" charset="0"/>
              </a:rPr>
              <a:t>Les chiffres de l’éco. (</a:t>
            </a:r>
            <a:r>
              <a:rPr lang="fr-FR" sz="1400" dirty="0" smtClean="0">
                <a:latin typeface="Times New Roman" pitchFamily="18" charset="0"/>
                <a:cs typeface="Times New Roman" pitchFamily="18" charset="0"/>
              </a:rPr>
              <a:t>Alternatives économiques HS n° 115)</a:t>
            </a:r>
            <a:endParaRPr lang="fr-FR" sz="1400" dirty="0">
              <a:latin typeface="Times New Roman" pitchFamily="18" charset="0"/>
              <a:cs typeface="Times New Roman" pitchFamily="18" charset="0"/>
            </a:endParaRPr>
          </a:p>
        </p:txBody>
      </p:sp>
      <p:sp>
        <p:nvSpPr>
          <p:cNvPr id="7" name="ZoneTexte 6"/>
          <p:cNvSpPr txBox="1"/>
          <p:nvPr/>
        </p:nvSpPr>
        <p:spPr>
          <a:xfrm>
            <a:off x="357158" y="428604"/>
            <a:ext cx="6286544" cy="369332"/>
          </a:xfrm>
          <a:prstGeom prst="rect">
            <a:avLst/>
          </a:prstGeom>
          <a:noFill/>
        </p:spPr>
        <p:txBody>
          <a:bodyPr wrap="square" rtlCol="0">
            <a:spAutoFit/>
          </a:bodyPr>
          <a:lstStyle/>
          <a:p>
            <a:r>
              <a:rPr lang="fr-FR" b="1" dirty="0" smtClean="0">
                <a:latin typeface="Times New Roman" pitchFamily="18" charset="0"/>
                <a:cs typeface="Times New Roman" pitchFamily="18" charset="0"/>
              </a:rPr>
              <a:t>Document 1 : des objectifs à cour terme : le carré magique</a:t>
            </a:r>
            <a:endParaRPr lang="fr-FR" b="1" dirty="0">
              <a:latin typeface="Times New Roman" pitchFamily="18" charset="0"/>
              <a:cs typeface="Times New Roman" pitchFamily="18" charset="0"/>
            </a:endParaRPr>
          </a:p>
        </p:txBody>
      </p:sp>
      <p:sp>
        <p:nvSpPr>
          <p:cNvPr id="9" name="ZoneTexte 8"/>
          <p:cNvSpPr txBox="1"/>
          <p:nvPr/>
        </p:nvSpPr>
        <p:spPr>
          <a:xfrm>
            <a:off x="357158" y="5429264"/>
            <a:ext cx="8429684" cy="1077218"/>
          </a:xfrm>
          <a:prstGeom prst="rect">
            <a:avLst/>
          </a:prstGeom>
          <a:noFill/>
        </p:spPr>
        <p:txBody>
          <a:bodyPr wrap="square" rtlCol="0">
            <a:spAutoFit/>
          </a:bodyPr>
          <a:lstStyle/>
          <a:p>
            <a:pPr marL="342900" indent="-342900">
              <a:buAutoNum type="arabicPeriod"/>
            </a:pPr>
            <a:r>
              <a:rPr lang="fr-FR" sz="1600" dirty="0" smtClean="0">
                <a:latin typeface="Times New Roman" pitchFamily="18" charset="0"/>
                <a:cs typeface="Times New Roman" pitchFamily="18" charset="0"/>
              </a:rPr>
              <a:t>Quels sont les objectifs poursuivis à court terme ? En quoi le carré est-il magique ? Montrez que la réalisation de certains objectifs dégrade celle des autres.</a:t>
            </a:r>
          </a:p>
          <a:p>
            <a:pPr marL="342900" indent="-342900" algn="just">
              <a:buAutoNum type="arabicPeriod"/>
            </a:pPr>
            <a:r>
              <a:rPr lang="fr-FR" sz="1600" dirty="0" smtClean="0">
                <a:latin typeface="Times New Roman" pitchFamily="18" charset="0"/>
                <a:cs typeface="Times New Roman" pitchFamily="18" charset="0"/>
              </a:rPr>
              <a:t>Placez sur le graphique les chiffres de la France. Qu’en concluez-vous ? (document 1 )</a:t>
            </a:r>
          </a:p>
          <a:p>
            <a:pPr marL="342900" indent="-342900">
              <a:buAutoNum type="arabicPeriod"/>
            </a:pPr>
            <a:endParaRPr lang="fr-FR" sz="1600" dirty="0">
              <a:latin typeface="Times New Roman" pitchFamily="18" charset="0"/>
              <a:cs typeface="Times New Roman" pitchFamily="18" charset="0"/>
            </a:endParaRPr>
          </a:p>
        </p:txBody>
      </p:sp>
      <p:sp>
        <p:nvSpPr>
          <p:cNvPr id="10" name="Text Box 4"/>
          <p:cNvSpPr txBox="1">
            <a:spLocks noChangeArrowheads="1"/>
          </p:cNvSpPr>
          <p:nvPr/>
        </p:nvSpPr>
        <p:spPr bwMode="auto">
          <a:xfrm>
            <a:off x="285720" y="0"/>
            <a:ext cx="8532812" cy="383737"/>
          </a:xfrm>
          <a:prstGeom prst="rect">
            <a:avLst/>
          </a:prstGeom>
          <a:noFill/>
          <a:ln w="9525">
            <a:noFill/>
            <a:miter lim="800000"/>
            <a:headEnd/>
            <a:tailEnd/>
          </a:ln>
        </p:spPr>
        <p:txBody>
          <a:bodyPr lIns="91405" tIns="45702" rIns="91405" bIns="45702">
            <a:spAutoFit/>
          </a:bodyPr>
          <a:lstStyle/>
          <a:p>
            <a:pPr>
              <a:spcBef>
                <a:spcPct val="50000"/>
              </a:spcBef>
            </a:pPr>
            <a:r>
              <a:rPr lang="fr-FR" dirty="0">
                <a:latin typeface="Times New Roman" pitchFamily="18" charset="0"/>
                <a:cs typeface="Times New Roman" pitchFamily="18" charset="0"/>
              </a:rPr>
              <a:t>2. La traduction de ces objectifs éco</a:t>
            </a:r>
            <a:r>
              <a:rPr lang="fr-FR" dirty="0" smtClean="0">
                <a:latin typeface="Times New Roman" pitchFamily="18" charset="0"/>
                <a:cs typeface="Times New Roman" pitchFamily="18" charset="0"/>
              </a:rPr>
              <a:t>. conjoncturels </a:t>
            </a:r>
            <a:r>
              <a:rPr lang="fr-FR" dirty="0">
                <a:latin typeface="Times New Roman" pitchFamily="18" charset="0"/>
                <a:cs typeface="Times New Roman" pitchFamily="18" charset="0"/>
              </a:rPr>
              <a:t>: le carré magique de Nicholas Kaldor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00" y="642918"/>
            <a:ext cx="6858048"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fr-FR" b="1" dirty="0" smtClean="0"/>
              <a:t>En quoi ce carré est-il magique ? Expliquez la phrase soulignée.</a:t>
            </a:r>
          </a:p>
          <a:p>
            <a:r>
              <a:rPr lang="fr-FR" dirty="0" smtClean="0"/>
              <a:t>Ce carré est qualifié de « magique » dans la mesure où l’atteinte des quatre objectifs en même temps est impossible.</a:t>
            </a:r>
          </a:p>
          <a:p>
            <a:endParaRPr lang="fr-FR" dirty="0" smtClean="0"/>
          </a:p>
          <a:p>
            <a:r>
              <a:rPr lang="fr-FR" dirty="0" smtClean="0"/>
              <a:t>La phrase soulignée montre que l’atteinte de l’objectif de plein emploi </a:t>
            </a:r>
            <a:r>
              <a:rPr lang="fr-FR" b="1" dirty="0" smtClean="0"/>
              <a:t>est incompatible avec l’objectif de stabilité des prix et d’équilibre extérieur.</a:t>
            </a:r>
          </a:p>
          <a:p>
            <a:r>
              <a:rPr lang="fr-FR" dirty="0" smtClean="0"/>
              <a:t> En effet, la croissance encouragée par une politique de relance génère certes de l’emploi, mais va également entraîner :</a:t>
            </a:r>
          </a:p>
          <a:p>
            <a:endParaRPr lang="fr-FR" dirty="0" smtClean="0"/>
          </a:p>
          <a:p>
            <a:r>
              <a:rPr lang="fr-FR" dirty="0" smtClean="0"/>
              <a:t>– une hausse de la consommation intérieure et extérieure (importations) : la hausse des importations risque d’entraîner un déficit extérieur ;</a:t>
            </a:r>
          </a:p>
          <a:p>
            <a:endParaRPr lang="fr-FR" dirty="0" smtClean="0"/>
          </a:p>
          <a:p>
            <a:r>
              <a:rPr lang="fr-FR" dirty="0" smtClean="0"/>
              <a:t>– une hausse de l’inflation : la croissance, donc la hausse de la demande, crée une tension sur les prix le temps que l’offre s’adapte.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4)">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diamond(in)">
                                      <p:cBhvr>
                                        <p:cTn id="12" dur="2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diamond(in)">
                                      <p:cBhvr>
                                        <p:cTn id="17" dur="2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diamond(in)">
                                      <p:cBhvr>
                                        <p:cTn id="22" dur="20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diamond(in)">
                                      <p:cBhvr>
                                        <p:cTn id="27" dur="2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2987828" y="3"/>
            <a:ext cx="1087438" cy="742950"/>
          </a:xfrm>
          <a:prstGeom prst="rect">
            <a:avLst/>
          </a:prstGeom>
          <a:noFill/>
          <a:ln w="9525">
            <a:noFill/>
            <a:miter lim="800000"/>
            <a:headEnd/>
            <a:tailEnd/>
          </a:ln>
        </p:spPr>
      </p:pic>
      <p:sp>
        <p:nvSpPr>
          <p:cNvPr id="3" name="ZoneTexte 2"/>
          <p:cNvSpPr txBox="1"/>
          <p:nvPr/>
        </p:nvSpPr>
        <p:spPr>
          <a:xfrm>
            <a:off x="179512" y="188648"/>
            <a:ext cx="2160240" cy="383741"/>
          </a:xfrm>
          <a:prstGeom prst="rect">
            <a:avLst/>
          </a:prstGeom>
          <a:noFill/>
        </p:spPr>
        <p:txBody>
          <a:bodyPr wrap="square" lIns="91409" tIns="45705" rIns="91409" bIns="45705" rtlCol="0">
            <a:spAutoFit/>
          </a:bodyPr>
          <a:lstStyle/>
          <a:p>
            <a:r>
              <a:rPr lang="fr-FR" b="1" dirty="0" smtClean="0"/>
              <a:t>Analyse </a:t>
            </a:r>
            <a:r>
              <a:rPr lang="fr-FR" b="1" dirty="0" smtClean="0">
                <a:latin typeface="Times New Roman" pitchFamily="18" charset="0"/>
                <a:cs typeface="Times New Roman" pitchFamily="18" charset="0"/>
              </a:rPr>
              <a:t>économique</a:t>
            </a:r>
            <a:r>
              <a:rPr lang="fr-FR" b="1" dirty="0" smtClean="0"/>
              <a:t> </a:t>
            </a:r>
            <a:endParaRPr lang="fr-FR" b="1" dirty="0"/>
          </a:p>
        </p:txBody>
      </p:sp>
      <p:sp>
        <p:nvSpPr>
          <p:cNvPr id="6" name="ZoneTexte 5"/>
          <p:cNvSpPr txBox="1"/>
          <p:nvPr/>
        </p:nvSpPr>
        <p:spPr>
          <a:xfrm>
            <a:off x="3995936" y="1"/>
            <a:ext cx="4608512" cy="369302"/>
          </a:xfrm>
          <a:prstGeom prst="rect">
            <a:avLst/>
          </a:prstGeom>
          <a:noFill/>
        </p:spPr>
        <p:txBody>
          <a:bodyPr wrap="square" lIns="91409" tIns="45705" rIns="91409" bIns="45705" rtlCol="0">
            <a:spAutoFit/>
          </a:bodyPr>
          <a:lstStyle/>
          <a:p>
            <a:pPr>
              <a:buFont typeface="Arial" pitchFamily="34" charset="0"/>
              <a:buChar char="•"/>
            </a:pPr>
            <a:r>
              <a:rPr lang="fr-FR" dirty="0" smtClean="0">
                <a:latin typeface="Times New Roman" pitchFamily="18" charset="0"/>
                <a:cs typeface="Times New Roman" pitchFamily="18" charset="0"/>
              </a:rPr>
              <a:t>Documents p 80/81cejm </a:t>
            </a:r>
            <a:r>
              <a:rPr lang="fr-FR" dirty="0" err="1" smtClean="0">
                <a:latin typeface="Times New Roman" pitchFamily="18" charset="0"/>
                <a:cs typeface="Times New Roman" pitchFamily="18" charset="0"/>
              </a:rPr>
              <a:t>nathan</a:t>
            </a:r>
            <a:endParaRPr lang="fr-FR" dirty="0">
              <a:latin typeface="Times New Roman" pitchFamily="18" charset="0"/>
              <a:cs typeface="Times New Roman" pitchFamily="18" charset="0"/>
            </a:endParaRPr>
          </a:p>
        </p:txBody>
      </p:sp>
      <p:sp>
        <p:nvSpPr>
          <p:cNvPr id="7" name="Flèche vers le bas 6"/>
          <p:cNvSpPr/>
          <p:nvPr/>
        </p:nvSpPr>
        <p:spPr>
          <a:xfrm>
            <a:off x="7308304" y="836712"/>
            <a:ext cx="432048" cy="288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9" name="Rectangle 8"/>
          <p:cNvSpPr/>
          <p:nvPr/>
        </p:nvSpPr>
        <p:spPr>
          <a:xfrm>
            <a:off x="285720" y="714356"/>
            <a:ext cx="4572000" cy="160043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lvl="0" algn="just"/>
            <a:r>
              <a:rPr lang="fr-FR" sz="1400" b="1" dirty="0" smtClean="0">
                <a:latin typeface="Times New Roman" pitchFamily="18" charset="0"/>
                <a:cs typeface="Times New Roman" pitchFamily="18" charset="0"/>
              </a:rPr>
              <a:t>Quelles sont les finalités de la politique économique ?</a:t>
            </a:r>
          </a:p>
          <a:p>
            <a:pPr algn="just"/>
            <a:r>
              <a:rPr lang="fr-FR" sz="1400" dirty="0" smtClean="0">
                <a:latin typeface="Times New Roman" pitchFamily="18" charset="0"/>
                <a:cs typeface="Times New Roman" pitchFamily="18" charset="0"/>
              </a:rPr>
              <a:t>Les finalités de la politique économique sont la solidarité, la justice sociale et l’amélioration des niveaux de vie.</a:t>
            </a:r>
          </a:p>
          <a:p>
            <a:pPr algn="just"/>
            <a:r>
              <a:rPr lang="fr-FR" sz="1400" b="1" dirty="0" smtClean="0">
                <a:latin typeface="Times New Roman" pitchFamily="18" charset="0"/>
                <a:cs typeface="Times New Roman" pitchFamily="18" charset="0"/>
              </a:rPr>
              <a:t>À laquelle de ces finalités répondent les objectifs exposés dans le document 17 ?</a:t>
            </a:r>
          </a:p>
          <a:p>
            <a:pPr algn="just"/>
            <a:r>
              <a:rPr lang="fr-FR" sz="1400" dirty="0" smtClean="0">
                <a:latin typeface="Times New Roman" pitchFamily="18" charset="0"/>
                <a:cs typeface="Times New Roman" pitchFamily="18" charset="0"/>
              </a:rPr>
              <a:t>Les objectifs exposés correspondent principalement à la finalité d’amélioration des niveaux de vie.</a:t>
            </a:r>
            <a:endParaRPr lang="fr-FR" sz="1400" dirty="0">
              <a:latin typeface="Times New Roman" pitchFamily="18" charset="0"/>
              <a:cs typeface="Times New Roman" pitchFamily="18" charset="0"/>
            </a:endParaRPr>
          </a:p>
        </p:txBody>
      </p:sp>
      <p:sp>
        <p:nvSpPr>
          <p:cNvPr id="397313" name="Rectangle 1"/>
          <p:cNvSpPr>
            <a:spLocks noChangeArrowheads="1"/>
          </p:cNvSpPr>
          <p:nvPr/>
        </p:nvSpPr>
        <p:spPr bwMode="auto">
          <a:xfrm>
            <a:off x="285720" y="2428868"/>
            <a:ext cx="8572560" cy="440120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Repérez les quatre objectifs pour le gouvernement.</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quatre objectifs sont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le soutien à l’activité économique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l’inflation modérée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le rééquilibrage de la balance commerciale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la résorption du chômage de masse.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Par quels indicateurs peut-on mesurer ces objectifs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L’activité économique peut se mesurer par le taux de croissance.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L’inflation peut se mesurer par le taux d’inflation.</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balance commerciale se mesure par le solde commercial.</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chômage se mesure par le taux de chômage.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Pour atteindre les objectifs, quels indicateurs doivent être proches de zéro ? Lesquels doivent être positifs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taux de chômage doit être proche de zéro. Les autres indicateurs doivent être positifs.</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Selon les prévisions de la Banque de France, peut-on dire que les objectifs du gouvernement peuvent être atteints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L’objectif de soutien à l’activité économique pourrait être atteint avec un taux de croissance qui augmente. Le taux de chômage pourrait également diminuer.</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Quel lien peut-on faire entre croissance et emploi ?</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croissance plus soutenue offre aux entreprises des perspectives économiques positives, créant ainsi un climat favorable à la création d’emplois.</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diamond(in)">
                                      <p:cBhvr>
                                        <p:cTn id="7" dur="2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xEl>
                                              <p:pRg st="3" end="3"/>
                                            </p:txEl>
                                          </p:spTgt>
                                        </p:tgtEl>
                                        <p:attrNameLst>
                                          <p:attrName>style.visibility</p:attrName>
                                        </p:attrNameLst>
                                      </p:cBhvr>
                                      <p:to>
                                        <p:strVal val="visible"/>
                                      </p:to>
                                    </p:set>
                                    <p:animEffect transition="in" filter="diamond(in)">
                                      <p:cBhvr>
                                        <p:cTn id="12" dur="20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97313">
                                            <p:txEl>
                                              <p:pRg st="1" end="1"/>
                                            </p:txEl>
                                          </p:spTgt>
                                        </p:tgtEl>
                                        <p:attrNameLst>
                                          <p:attrName>style.visibility</p:attrName>
                                        </p:attrNameLst>
                                      </p:cBhvr>
                                      <p:to>
                                        <p:strVal val="visible"/>
                                      </p:to>
                                    </p:set>
                                    <p:animEffect transition="in" filter="diamond(in)">
                                      <p:cBhvr>
                                        <p:cTn id="17" dur="2000"/>
                                        <p:tgtEl>
                                          <p:spTgt spid="397313">
                                            <p:txEl>
                                              <p:pRg st="1" end="1"/>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397313">
                                            <p:txEl>
                                              <p:pRg st="2" end="2"/>
                                            </p:txEl>
                                          </p:spTgt>
                                        </p:tgtEl>
                                        <p:attrNameLst>
                                          <p:attrName>style.visibility</p:attrName>
                                        </p:attrNameLst>
                                      </p:cBhvr>
                                      <p:to>
                                        <p:strVal val="visible"/>
                                      </p:to>
                                    </p:set>
                                    <p:animEffect transition="in" filter="diamond(in)">
                                      <p:cBhvr>
                                        <p:cTn id="20" dur="2000"/>
                                        <p:tgtEl>
                                          <p:spTgt spid="397313">
                                            <p:txEl>
                                              <p:pRg st="2" end="2"/>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397313">
                                            <p:txEl>
                                              <p:pRg st="3" end="3"/>
                                            </p:txEl>
                                          </p:spTgt>
                                        </p:tgtEl>
                                        <p:attrNameLst>
                                          <p:attrName>style.visibility</p:attrName>
                                        </p:attrNameLst>
                                      </p:cBhvr>
                                      <p:to>
                                        <p:strVal val="visible"/>
                                      </p:to>
                                    </p:set>
                                    <p:animEffect transition="in" filter="diamond(in)">
                                      <p:cBhvr>
                                        <p:cTn id="23" dur="2000"/>
                                        <p:tgtEl>
                                          <p:spTgt spid="397313">
                                            <p:txEl>
                                              <p:pRg st="3" end="3"/>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397313">
                                            <p:txEl>
                                              <p:pRg st="4" end="4"/>
                                            </p:txEl>
                                          </p:spTgt>
                                        </p:tgtEl>
                                        <p:attrNameLst>
                                          <p:attrName>style.visibility</p:attrName>
                                        </p:attrNameLst>
                                      </p:cBhvr>
                                      <p:to>
                                        <p:strVal val="visible"/>
                                      </p:to>
                                    </p:set>
                                    <p:animEffect transition="in" filter="diamond(in)">
                                      <p:cBhvr>
                                        <p:cTn id="26" dur="2000"/>
                                        <p:tgtEl>
                                          <p:spTgt spid="397313">
                                            <p:txEl>
                                              <p:pRg st="4" end="4"/>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397313">
                                            <p:txEl>
                                              <p:pRg st="5" end="5"/>
                                            </p:txEl>
                                          </p:spTgt>
                                        </p:tgtEl>
                                        <p:attrNameLst>
                                          <p:attrName>style.visibility</p:attrName>
                                        </p:attrNameLst>
                                      </p:cBhvr>
                                      <p:to>
                                        <p:strVal val="visible"/>
                                      </p:to>
                                    </p:set>
                                    <p:animEffect transition="in" filter="diamond(in)">
                                      <p:cBhvr>
                                        <p:cTn id="29" dur="2000"/>
                                        <p:tgtEl>
                                          <p:spTgt spid="39731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397313">
                                            <p:txEl>
                                              <p:pRg st="7" end="7"/>
                                            </p:txEl>
                                          </p:spTgt>
                                        </p:tgtEl>
                                        <p:attrNameLst>
                                          <p:attrName>style.visibility</p:attrName>
                                        </p:attrNameLst>
                                      </p:cBhvr>
                                      <p:to>
                                        <p:strVal val="visible"/>
                                      </p:to>
                                    </p:set>
                                    <p:animEffect transition="in" filter="diamond(in)">
                                      <p:cBhvr>
                                        <p:cTn id="34" dur="2000"/>
                                        <p:tgtEl>
                                          <p:spTgt spid="397313">
                                            <p:txEl>
                                              <p:pRg st="7" end="7"/>
                                            </p:txEl>
                                          </p:spTgt>
                                        </p:tgtEl>
                                      </p:cBhvr>
                                    </p:animEffect>
                                  </p:childTnLst>
                                </p:cTn>
                              </p:par>
                              <p:par>
                                <p:cTn id="35" presetID="8" presetClass="entr" presetSubtype="16" fill="hold" nodeType="withEffect">
                                  <p:stCondLst>
                                    <p:cond delay="0"/>
                                  </p:stCondLst>
                                  <p:childTnLst>
                                    <p:set>
                                      <p:cBhvr>
                                        <p:cTn id="36" dur="1" fill="hold">
                                          <p:stCondLst>
                                            <p:cond delay="0"/>
                                          </p:stCondLst>
                                        </p:cTn>
                                        <p:tgtEl>
                                          <p:spTgt spid="397313">
                                            <p:txEl>
                                              <p:pRg st="8" end="8"/>
                                            </p:txEl>
                                          </p:spTgt>
                                        </p:tgtEl>
                                        <p:attrNameLst>
                                          <p:attrName>style.visibility</p:attrName>
                                        </p:attrNameLst>
                                      </p:cBhvr>
                                      <p:to>
                                        <p:strVal val="visible"/>
                                      </p:to>
                                    </p:set>
                                    <p:animEffect transition="in" filter="diamond(in)">
                                      <p:cBhvr>
                                        <p:cTn id="37" dur="2000"/>
                                        <p:tgtEl>
                                          <p:spTgt spid="397313">
                                            <p:txEl>
                                              <p:pRg st="8" end="8"/>
                                            </p:txEl>
                                          </p:spTgt>
                                        </p:tgtEl>
                                      </p:cBhvr>
                                    </p:animEffect>
                                  </p:childTnLst>
                                </p:cTn>
                              </p:par>
                              <p:par>
                                <p:cTn id="38" presetID="8" presetClass="entr" presetSubtype="16" fill="hold" nodeType="withEffect">
                                  <p:stCondLst>
                                    <p:cond delay="0"/>
                                  </p:stCondLst>
                                  <p:childTnLst>
                                    <p:set>
                                      <p:cBhvr>
                                        <p:cTn id="39" dur="1" fill="hold">
                                          <p:stCondLst>
                                            <p:cond delay="0"/>
                                          </p:stCondLst>
                                        </p:cTn>
                                        <p:tgtEl>
                                          <p:spTgt spid="397313">
                                            <p:txEl>
                                              <p:pRg st="9" end="9"/>
                                            </p:txEl>
                                          </p:spTgt>
                                        </p:tgtEl>
                                        <p:attrNameLst>
                                          <p:attrName>style.visibility</p:attrName>
                                        </p:attrNameLst>
                                      </p:cBhvr>
                                      <p:to>
                                        <p:strVal val="visible"/>
                                      </p:to>
                                    </p:set>
                                    <p:animEffect transition="in" filter="diamond(in)">
                                      <p:cBhvr>
                                        <p:cTn id="40" dur="2000"/>
                                        <p:tgtEl>
                                          <p:spTgt spid="397313">
                                            <p:txEl>
                                              <p:pRg st="9" end="9"/>
                                            </p:txEl>
                                          </p:spTgt>
                                        </p:tgtEl>
                                      </p:cBhvr>
                                    </p:animEffect>
                                  </p:childTnLst>
                                </p:cTn>
                              </p:par>
                              <p:par>
                                <p:cTn id="41" presetID="8" presetClass="entr" presetSubtype="16" fill="hold" nodeType="withEffect">
                                  <p:stCondLst>
                                    <p:cond delay="0"/>
                                  </p:stCondLst>
                                  <p:childTnLst>
                                    <p:set>
                                      <p:cBhvr>
                                        <p:cTn id="42" dur="1" fill="hold">
                                          <p:stCondLst>
                                            <p:cond delay="0"/>
                                          </p:stCondLst>
                                        </p:cTn>
                                        <p:tgtEl>
                                          <p:spTgt spid="397313">
                                            <p:txEl>
                                              <p:pRg st="10" end="10"/>
                                            </p:txEl>
                                          </p:spTgt>
                                        </p:tgtEl>
                                        <p:attrNameLst>
                                          <p:attrName>style.visibility</p:attrName>
                                        </p:attrNameLst>
                                      </p:cBhvr>
                                      <p:to>
                                        <p:strVal val="visible"/>
                                      </p:to>
                                    </p:set>
                                    <p:animEffect transition="in" filter="diamond(in)">
                                      <p:cBhvr>
                                        <p:cTn id="43" dur="2000"/>
                                        <p:tgtEl>
                                          <p:spTgt spid="397313">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nodeType="clickEffect">
                                  <p:stCondLst>
                                    <p:cond delay="0"/>
                                  </p:stCondLst>
                                  <p:childTnLst>
                                    <p:set>
                                      <p:cBhvr>
                                        <p:cTn id="47" dur="1" fill="hold">
                                          <p:stCondLst>
                                            <p:cond delay="0"/>
                                          </p:stCondLst>
                                        </p:cTn>
                                        <p:tgtEl>
                                          <p:spTgt spid="397313">
                                            <p:txEl>
                                              <p:pRg st="12" end="12"/>
                                            </p:txEl>
                                          </p:spTgt>
                                        </p:tgtEl>
                                        <p:attrNameLst>
                                          <p:attrName>style.visibility</p:attrName>
                                        </p:attrNameLst>
                                      </p:cBhvr>
                                      <p:to>
                                        <p:strVal val="visible"/>
                                      </p:to>
                                    </p:set>
                                    <p:animEffect transition="in" filter="diamond(in)">
                                      <p:cBhvr>
                                        <p:cTn id="48" dur="2000"/>
                                        <p:tgtEl>
                                          <p:spTgt spid="397313">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nodeType="clickEffect">
                                  <p:stCondLst>
                                    <p:cond delay="0"/>
                                  </p:stCondLst>
                                  <p:childTnLst>
                                    <p:set>
                                      <p:cBhvr>
                                        <p:cTn id="52" dur="1" fill="hold">
                                          <p:stCondLst>
                                            <p:cond delay="0"/>
                                          </p:stCondLst>
                                        </p:cTn>
                                        <p:tgtEl>
                                          <p:spTgt spid="397313">
                                            <p:txEl>
                                              <p:pRg st="12" end="12"/>
                                            </p:txEl>
                                          </p:spTgt>
                                        </p:tgtEl>
                                        <p:attrNameLst>
                                          <p:attrName>style.visibility</p:attrName>
                                        </p:attrNameLst>
                                      </p:cBhvr>
                                      <p:to>
                                        <p:strVal val="visible"/>
                                      </p:to>
                                    </p:set>
                                    <p:animEffect transition="in" filter="diamond(in)">
                                      <p:cBhvr>
                                        <p:cTn id="53" dur="2000"/>
                                        <p:tgtEl>
                                          <p:spTgt spid="397313">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nodeType="clickEffect">
                                  <p:stCondLst>
                                    <p:cond delay="0"/>
                                  </p:stCondLst>
                                  <p:childTnLst>
                                    <p:set>
                                      <p:cBhvr>
                                        <p:cTn id="57" dur="1" fill="hold">
                                          <p:stCondLst>
                                            <p:cond delay="0"/>
                                          </p:stCondLst>
                                        </p:cTn>
                                        <p:tgtEl>
                                          <p:spTgt spid="397313">
                                            <p:txEl>
                                              <p:pRg st="14" end="14"/>
                                            </p:txEl>
                                          </p:spTgt>
                                        </p:tgtEl>
                                        <p:attrNameLst>
                                          <p:attrName>style.visibility</p:attrName>
                                        </p:attrNameLst>
                                      </p:cBhvr>
                                      <p:to>
                                        <p:strVal val="visible"/>
                                      </p:to>
                                    </p:set>
                                    <p:animEffect transition="in" filter="diamond(in)">
                                      <p:cBhvr>
                                        <p:cTn id="58" dur="2000"/>
                                        <p:tgtEl>
                                          <p:spTgt spid="397313">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nodeType="clickEffect">
                                  <p:stCondLst>
                                    <p:cond delay="0"/>
                                  </p:stCondLst>
                                  <p:childTnLst>
                                    <p:set>
                                      <p:cBhvr>
                                        <p:cTn id="62" dur="1" fill="hold">
                                          <p:stCondLst>
                                            <p:cond delay="0"/>
                                          </p:stCondLst>
                                        </p:cTn>
                                        <p:tgtEl>
                                          <p:spTgt spid="397313">
                                            <p:txEl>
                                              <p:pRg st="16" end="16"/>
                                            </p:txEl>
                                          </p:spTgt>
                                        </p:tgtEl>
                                        <p:attrNameLst>
                                          <p:attrName>style.visibility</p:attrName>
                                        </p:attrNameLst>
                                      </p:cBhvr>
                                      <p:to>
                                        <p:strVal val="visible"/>
                                      </p:to>
                                    </p:set>
                                    <p:animEffect transition="in" filter="diamond(in)">
                                      <p:cBhvr>
                                        <p:cTn id="63" dur="2000"/>
                                        <p:tgtEl>
                                          <p:spTgt spid="39731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Image 9"/>
          <p:cNvPicPr>
            <a:picLocks noChangeAspect="1" noChangeArrowheads="1"/>
          </p:cNvPicPr>
          <p:nvPr/>
        </p:nvPicPr>
        <p:blipFill>
          <a:blip r:embed="rId2" cstate="print"/>
          <a:srcRect/>
          <a:stretch>
            <a:fillRect/>
          </a:stretch>
        </p:blipFill>
        <p:spPr bwMode="auto">
          <a:xfrm>
            <a:off x="0" y="357166"/>
            <a:ext cx="5385504" cy="3571876"/>
          </a:xfrm>
          <a:prstGeom prst="rect">
            <a:avLst/>
          </a:prstGeom>
          <a:noFill/>
          <a:ln w="9525">
            <a:noFill/>
            <a:miter lim="800000"/>
            <a:headEnd/>
            <a:tailEnd/>
          </a:ln>
        </p:spPr>
      </p:pic>
      <p:sp>
        <p:nvSpPr>
          <p:cNvPr id="3" name="Rectangle 2"/>
          <p:cNvSpPr/>
          <p:nvPr/>
        </p:nvSpPr>
        <p:spPr>
          <a:xfrm>
            <a:off x="4643438" y="3000372"/>
            <a:ext cx="4214842"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FR" sz="1400" b="1" dirty="0" smtClean="0">
                <a:latin typeface="Times New Roman" pitchFamily="18" charset="0"/>
                <a:cs typeface="Times New Roman" pitchFamily="18" charset="0"/>
              </a:rPr>
              <a:t>Quel est le principal déséquilibre économique en 2017 ?</a:t>
            </a:r>
          </a:p>
          <a:p>
            <a:r>
              <a:rPr lang="fr-FR" sz="1400" dirty="0" smtClean="0">
                <a:latin typeface="Times New Roman" pitchFamily="18" charset="0"/>
                <a:cs typeface="Times New Roman" pitchFamily="18" charset="0"/>
              </a:rPr>
              <a:t>Le taux de chômage élevé (10 %) est le principal déséquilibre économique en 2017.</a:t>
            </a:r>
          </a:p>
          <a:p>
            <a:endParaRPr lang="fr-FR" sz="1400" dirty="0" smtClean="0">
              <a:latin typeface="Times New Roman" pitchFamily="18" charset="0"/>
              <a:cs typeface="Times New Roman" pitchFamily="18" charset="0"/>
            </a:endParaRPr>
          </a:p>
          <a:p>
            <a:r>
              <a:rPr lang="fr-FR" sz="1400" b="1" dirty="0" smtClean="0">
                <a:latin typeface="Times New Roman" pitchFamily="18" charset="0"/>
                <a:cs typeface="Times New Roman" pitchFamily="18" charset="0"/>
              </a:rPr>
              <a:t>Comparez les situations économiques de 1970 et 2017.</a:t>
            </a:r>
            <a:r>
              <a:rPr lang="fr-FR" sz="1400" dirty="0" smtClean="0">
                <a:latin typeface="Times New Roman" pitchFamily="18" charset="0"/>
                <a:cs typeface="Times New Roman" pitchFamily="18" charset="0"/>
              </a:rPr>
              <a:t> En près de 50 ans, les déséquilibres ont changé de nature : en 1970, l’inflation était le déséquilibre à résorber ; en 2017, c’est la lutte contre le chômage qui constitue l’objectif majeur </a:t>
            </a:r>
            <a:endParaRPr lang="fr-FR" sz="1400" b="1" dirty="0" smtClean="0">
              <a:latin typeface="Times New Roman" pitchFamily="18" charset="0"/>
              <a:cs typeface="Times New Roman" pitchFamily="18" charset="0"/>
            </a:endParaRPr>
          </a:p>
          <a:p>
            <a:r>
              <a:rPr lang="fr-FR" sz="1400" dirty="0" smtClean="0">
                <a:latin typeface="Times New Roman" pitchFamily="18" charset="0"/>
                <a:cs typeface="Times New Roman" pitchFamily="18" charset="0"/>
              </a:rPr>
              <a:t>de politique économique.</a:t>
            </a:r>
          </a:p>
          <a:p>
            <a:endParaRPr lang="fr-FR" sz="1400" dirty="0" smtClean="0">
              <a:latin typeface="Times New Roman" pitchFamily="18" charset="0"/>
              <a:cs typeface="Times New Roman" pitchFamily="18" charset="0"/>
            </a:endParaRPr>
          </a:p>
          <a:p>
            <a:r>
              <a:rPr lang="fr-FR" sz="1400" b="1" dirty="0" smtClean="0">
                <a:latin typeface="Times New Roman" pitchFamily="18" charset="0"/>
                <a:cs typeface="Times New Roman" pitchFamily="18" charset="0"/>
              </a:rPr>
              <a:t>Quelle année représente la situation économique la plus proche du carré magique ?</a:t>
            </a:r>
          </a:p>
          <a:p>
            <a:r>
              <a:rPr lang="fr-FR" sz="1400" dirty="0" smtClean="0">
                <a:latin typeface="Times New Roman" pitchFamily="18" charset="0"/>
                <a:cs typeface="Times New Roman" pitchFamily="18" charset="0"/>
              </a:rPr>
              <a:t>Le schéma montre que l’année 1970 est plus proche du carré magique que l’année 2</a:t>
            </a:r>
            <a:endParaRPr lang="fr-FR" sz="1400" dirty="0">
              <a:latin typeface="Times New Roman" pitchFamily="18" charset="0"/>
              <a:cs typeface="Times New Roman" pitchFamily="18" charset="0"/>
            </a:endParaRPr>
          </a:p>
        </p:txBody>
      </p:sp>
      <p:sp>
        <p:nvSpPr>
          <p:cNvPr id="4" name="Flèche courbée vers le bas 3"/>
          <p:cNvSpPr/>
          <p:nvPr/>
        </p:nvSpPr>
        <p:spPr>
          <a:xfrm>
            <a:off x="5572132" y="1928802"/>
            <a:ext cx="1285884" cy="6429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amond(in)">
                                      <p:cBhvr>
                                        <p:cTn id="12" dur="20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amond(in)">
                                      <p:cBhvr>
                                        <p:cTn id="1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pic>
        <p:nvPicPr>
          <p:cNvPr id="949249" name="Picture 1"/>
          <p:cNvPicPr>
            <a:picLocks noChangeAspect="1" noChangeArrowheads="1"/>
          </p:cNvPicPr>
          <p:nvPr/>
        </p:nvPicPr>
        <p:blipFill>
          <a:blip r:embed="rId2" cstate="print"/>
          <a:srcRect l="11069" t="22635" r="44103" b="28147"/>
          <a:stretch>
            <a:fillRect/>
          </a:stretch>
        </p:blipFill>
        <p:spPr bwMode="auto">
          <a:xfrm>
            <a:off x="1187624" y="1412776"/>
            <a:ext cx="6146369" cy="4182234"/>
          </a:xfrm>
          <a:prstGeom prst="rect">
            <a:avLst/>
          </a:prstGeom>
          <a:noFill/>
          <a:ln w="9525">
            <a:noFill/>
            <a:miter lim="800000"/>
            <a:headEnd/>
            <a:tailEnd/>
          </a:ln>
        </p:spPr>
      </p:pic>
      <p:sp>
        <p:nvSpPr>
          <p:cNvPr id="4" name="Text Box 2"/>
          <p:cNvSpPr txBox="1">
            <a:spLocks noChangeArrowheads="1"/>
          </p:cNvSpPr>
          <p:nvPr/>
        </p:nvSpPr>
        <p:spPr bwMode="auto">
          <a:xfrm>
            <a:off x="474420" y="501437"/>
            <a:ext cx="8208963"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u="sng" dirty="0"/>
              <a:t>2/ Les formes de politique économique </a:t>
            </a:r>
          </a:p>
        </p:txBody>
      </p:sp>
      <p:sp>
        <p:nvSpPr>
          <p:cNvPr id="5" name="Rectangle 4"/>
          <p:cNvSpPr/>
          <p:nvPr/>
        </p:nvSpPr>
        <p:spPr>
          <a:xfrm>
            <a:off x="1403648" y="4725146"/>
            <a:ext cx="6048672"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6" name="ZoneTexte 5"/>
          <p:cNvSpPr txBox="1"/>
          <p:nvPr/>
        </p:nvSpPr>
        <p:spPr>
          <a:xfrm>
            <a:off x="642911" y="1928803"/>
            <a:ext cx="2571768" cy="955763"/>
          </a:xfrm>
          <a:prstGeom prst="rect">
            <a:avLst/>
          </a:prstGeom>
          <a:noFill/>
        </p:spPr>
        <p:txBody>
          <a:bodyPr wrap="square" lIns="91435" tIns="45718" rIns="91435" bIns="45718" rtlCol="0">
            <a:spAutoFit/>
          </a:bodyPr>
          <a:lstStyle/>
          <a:p>
            <a:r>
              <a:rPr lang="fr-FR" dirty="0" smtClean="0">
                <a:latin typeface="Times New Roman" pitchFamily="18" charset="0"/>
                <a:cs typeface="Times New Roman" pitchFamily="18" charset="0"/>
              </a:rPr>
              <a:t>L’Etat intervient par sa politique économique soit à :</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5"/>
          <p:cNvSpPr txBox="1">
            <a:spLocks noChangeArrowheads="1"/>
          </p:cNvSpPr>
          <p:nvPr/>
        </p:nvSpPr>
        <p:spPr bwMode="auto">
          <a:xfrm>
            <a:off x="179512" y="836713"/>
            <a:ext cx="8568952" cy="830922"/>
          </a:xfrm>
          <a:prstGeom prst="rect">
            <a:avLst/>
          </a:prstGeom>
          <a:noFill/>
          <a:ln w="9525">
            <a:noFill/>
            <a:miter lim="800000"/>
            <a:headEnd/>
            <a:tailEnd/>
          </a:ln>
        </p:spPr>
        <p:txBody>
          <a:bodyPr wrap="square" lIns="91357" tIns="45683" rIns="91357" bIns="45683">
            <a:spAutoFit/>
          </a:bodyPr>
          <a:lstStyle/>
          <a:p>
            <a:pPr>
              <a:spcBef>
                <a:spcPct val="50000"/>
              </a:spcBef>
            </a:pPr>
            <a:r>
              <a:rPr lang="fr-FR" sz="2400" b="1" u="sng" dirty="0" err="1">
                <a:latin typeface="Times New Roman" pitchFamily="18" charset="0"/>
                <a:cs typeface="Times New Roman" pitchFamily="18" charset="0"/>
              </a:rPr>
              <a:t>Chap</a:t>
            </a:r>
            <a:r>
              <a:rPr lang="fr-FR" sz="2400" b="1" u="sng" dirty="0">
                <a:latin typeface="Times New Roman" pitchFamily="18" charset="0"/>
                <a:cs typeface="Times New Roman" pitchFamily="18" charset="0"/>
              </a:rPr>
              <a:t> 1 le financement de l’activité </a:t>
            </a:r>
            <a:r>
              <a:rPr lang="fr-FR" sz="2400" b="1" u="sng" dirty="0" smtClean="0">
                <a:latin typeface="Times New Roman" pitchFamily="18" charset="0"/>
                <a:cs typeface="Times New Roman" pitchFamily="18" charset="0"/>
              </a:rPr>
              <a:t>économique des agents économiques (entreprises)</a:t>
            </a:r>
            <a:endParaRPr lang="fr-FR" sz="2400" b="1" u="sng" dirty="0">
              <a:latin typeface="Times New Roman" pitchFamily="18" charset="0"/>
              <a:cs typeface="Times New Roman" pitchFamily="18" charset="0"/>
            </a:endParaRPr>
          </a:p>
        </p:txBody>
      </p:sp>
      <p:sp>
        <p:nvSpPr>
          <p:cNvPr id="36868" name="Rectangle 6"/>
          <p:cNvSpPr>
            <a:spLocks noChangeArrowheads="1"/>
          </p:cNvSpPr>
          <p:nvPr/>
        </p:nvSpPr>
        <p:spPr bwMode="auto">
          <a:xfrm>
            <a:off x="1403350" y="4506916"/>
            <a:ext cx="5832475" cy="1657350"/>
          </a:xfrm>
          <a:prstGeom prst="rect">
            <a:avLst/>
          </a:prstGeom>
          <a:noFill/>
          <a:ln w="38100">
            <a:solidFill>
              <a:srgbClr val="0000FF"/>
            </a:solidFill>
            <a:miter lim="800000"/>
            <a:headEnd/>
            <a:tailEnd/>
          </a:ln>
        </p:spPr>
        <p:txBody>
          <a:bodyPr lIns="91405" tIns="45702" rIns="91405" bIns="45702"/>
          <a:lstStyle/>
          <a:p>
            <a:endParaRPr lang="fr-FR"/>
          </a:p>
        </p:txBody>
      </p:sp>
      <p:pic>
        <p:nvPicPr>
          <p:cNvPr id="36869" name="Picture 7" descr="Sans titre6"/>
          <p:cNvPicPr>
            <a:picLocks noChangeAspect="1" noChangeArrowheads="1"/>
          </p:cNvPicPr>
          <p:nvPr/>
        </p:nvPicPr>
        <p:blipFill>
          <a:blip r:embed="rId2" cstate="print"/>
          <a:srcRect t="18279" r="2400" b="38820"/>
          <a:stretch>
            <a:fillRect/>
          </a:stretch>
        </p:blipFill>
        <p:spPr bwMode="auto">
          <a:xfrm>
            <a:off x="1476375" y="4581534"/>
            <a:ext cx="5715000" cy="1484313"/>
          </a:xfrm>
          <a:prstGeom prst="rect">
            <a:avLst/>
          </a:prstGeom>
          <a:noFill/>
          <a:ln w="9525">
            <a:solidFill>
              <a:srgbClr val="000000"/>
            </a:solidFill>
            <a:prstDash val="dashDot"/>
            <a:miter lim="800000"/>
            <a:headEnd/>
            <a:tailEnd/>
          </a:ln>
        </p:spPr>
      </p:pic>
      <p:pic>
        <p:nvPicPr>
          <p:cNvPr id="36870" name="Picture 13" descr="MCj02801280000[1]"/>
          <p:cNvPicPr>
            <a:picLocks noChangeAspect="1" noChangeArrowheads="1"/>
          </p:cNvPicPr>
          <p:nvPr/>
        </p:nvPicPr>
        <p:blipFill>
          <a:blip r:embed="rId3" cstate="print"/>
          <a:srcRect/>
          <a:stretch>
            <a:fillRect/>
          </a:stretch>
        </p:blipFill>
        <p:spPr bwMode="auto">
          <a:xfrm>
            <a:off x="1403350" y="3068638"/>
            <a:ext cx="585788" cy="766762"/>
          </a:xfrm>
          <a:prstGeom prst="rect">
            <a:avLst/>
          </a:prstGeom>
          <a:noFill/>
          <a:ln w="9525">
            <a:noFill/>
            <a:miter lim="800000"/>
            <a:headEnd/>
            <a:tailEnd/>
          </a:ln>
        </p:spPr>
      </p:pic>
      <p:pic>
        <p:nvPicPr>
          <p:cNvPr id="36871" name="Picture 11" descr="MCj02801280000[1]"/>
          <p:cNvPicPr>
            <a:picLocks noChangeAspect="1" noChangeArrowheads="1"/>
          </p:cNvPicPr>
          <p:nvPr/>
        </p:nvPicPr>
        <p:blipFill>
          <a:blip r:embed="rId3" cstate="print"/>
          <a:srcRect/>
          <a:stretch>
            <a:fillRect/>
          </a:stretch>
        </p:blipFill>
        <p:spPr bwMode="auto">
          <a:xfrm>
            <a:off x="6084170" y="2780936"/>
            <a:ext cx="587375" cy="766763"/>
          </a:xfrm>
          <a:prstGeom prst="rect">
            <a:avLst/>
          </a:prstGeom>
          <a:noFill/>
          <a:ln w="9525">
            <a:noFill/>
            <a:miter lim="800000"/>
            <a:headEnd/>
            <a:tailEnd/>
          </a:ln>
        </p:spPr>
      </p:pic>
      <p:sp>
        <p:nvSpPr>
          <p:cNvPr id="36872" name="Text Box 30"/>
          <p:cNvSpPr txBox="1">
            <a:spLocks noChangeArrowheads="1"/>
          </p:cNvSpPr>
          <p:nvPr/>
        </p:nvSpPr>
        <p:spPr bwMode="auto">
          <a:xfrm>
            <a:off x="685808" y="2492380"/>
            <a:ext cx="1712913" cy="500904"/>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lIns="115060" tIns="57530" rIns="115060" bIns="57530">
            <a:spAutoFit/>
          </a:bodyPr>
          <a:lstStyle/>
          <a:p>
            <a:r>
              <a:rPr lang="fr-FR" sz="2500" dirty="0">
                <a:solidFill>
                  <a:srgbClr val="000000"/>
                </a:solidFill>
                <a:latin typeface="Times New Roman" pitchFamily="18" charset="0"/>
                <a:ea typeface="Times New Roman" pitchFamily="18" charset="0"/>
                <a:cs typeface="Times New Roman" pitchFamily="18" charset="0"/>
              </a:rPr>
              <a:t>BANQUE</a:t>
            </a:r>
            <a:endParaRPr lang="fr-FR" dirty="0">
              <a:latin typeface="Times New Roman" pitchFamily="18" charset="0"/>
              <a:ea typeface="Times New Roman" pitchFamily="18" charset="0"/>
              <a:cs typeface="Times New Roman" pitchFamily="18" charset="0"/>
            </a:endParaRPr>
          </a:p>
        </p:txBody>
      </p:sp>
      <p:sp>
        <p:nvSpPr>
          <p:cNvPr id="36873" name="Text Box 14"/>
          <p:cNvSpPr txBox="1">
            <a:spLocks noChangeArrowheads="1"/>
          </p:cNvSpPr>
          <p:nvPr/>
        </p:nvSpPr>
        <p:spPr bwMode="auto">
          <a:xfrm>
            <a:off x="4067176" y="2351089"/>
            <a:ext cx="2089000" cy="885625"/>
          </a:xfrm>
          <a:prstGeom prst="rect">
            <a:avLst/>
          </a:prstGeom>
          <a:ln>
            <a:headEnd type="none" w="sm" len="sm"/>
            <a:tailEnd type="none" w="sm" len="sm"/>
          </a:ln>
        </p:spPr>
        <p:style>
          <a:lnRef idx="1">
            <a:schemeClr val="accent1"/>
          </a:lnRef>
          <a:fillRef idx="2">
            <a:schemeClr val="accent1"/>
          </a:fillRef>
          <a:effectRef idx="1">
            <a:schemeClr val="accent1"/>
          </a:effectRef>
          <a:fontRef idx="minor">
            <a:schemeClr val="dk1"/>
          </a:fontRef>
        </p:style>
        <p:txBody>
          <a:bodyPr wrap="square" lIns="115060" tIns="57530" rIns="115060" bIns="57530">
            <a:spAutoFit/>
          </a:bodyPr>
          <a:lstStyle/>
          <a:p>
            <a:r>
              <a:rPr lang="fr-FR" sz="2500" dirty="0">
                <a:solidFill>
                  <a:srgbClr val="000000"/>
                </a:solidFill>
                <a:latin typeface="Times New Roman" pitchFamily="18" charset="0"/>
                <a:ea typeface="Times New Roman" pitchFamily="18" charset="0"/>
                <a:cs typeface="Times New Roman" pitchFamily="18" charset="0"/>
              </a:rPr>
              <a:t>MARCHE FINANCIER</a:t>
            </a:r>
            <a:endParaRPr lang="fr-FR" dirty="0">
              <a:latin typeface="Times New Roman" pitchFamily="18" charset="0"/>
              <a:ea typeface="Times New Roman" pitchFamily="18" charset="0"/>
              <a:cs typeface="Times New Roman" pitchFamily="18" charset="0"/>
            </a:endParaRPr>
          </a:p>
        </p:txBody>
      </p:sp>
      <p:sp>
        <p:nvSpPr>
          <p:cNvPr id="53258" name="Text Box 10"/>
          <p:cNvSpPr txBox="1">
            <a:spLocks noChangeArrowheads="1"/>
          </p:cNvSpPr>
          <p:nvPr/>
        </p:nvSpPr>
        <p:spPr bwMode="auto">
          <a:xfrm>
            <a:off x="6" y="3645024"/>
            <a:ext cx="1460874" cy="549108"/>
          </a:xfrm>
          <a:prstGeom prst="rect">
            <a:avLst/>
          </a:prstGeom>
          <a:noFill/>
          <a:ln w="9525">
            <a:noFill/>
            <a:miter lim="800000"/>
            <a:headEnd/>
            <a:tailEnd/>
          </a:ln>
        </p:spPr>
        <p:txBody>
          <a:bodyPr lIns="91357" tIns="45683" rIns="91357" bIns="45683"/>
          <a:lstStyle/>
          <a:p>
            <a:r>
              <a:rPr lang="fr-FR" sz="1300" b="1" dirty="0">
                <a:latin typeface="Arial" charset="0"/>
                <a:cs typeface="Times New Roman" pitchFamily="18" charset="0"/>
              </a:rPr>
              <a:t>FINANCEMENT INDIRECT</a:t>
            </a:r>
            <a:endParaRPr lang="fr-FR" b="1" dirty="0">
              <a:latin typeface="Arial" charset="0"/>
            </a:endParaRPr>
          </a:p>
        </p:txBody>
      </p:sp>
      <p:sp>
        <p:nvSpPr>
          <p:cNvPr id="53260" name="Text Box 12"/>
          <p:cNvSpPr txBox="1">
            <a:spLocks noChangeArrowheads="1"/>
          </p:cNvSpPr>
          <p:nvPr/>
        </p:nvSpPr>
        <p:spPr bwMode="auto">
          <a:xfrm>
            <a:off x="3923936" y="3717032"/>
            <a:ext cx="2055813" cy="342900"/>
          </a:xfrm>
          <a:prstGeom prst="rect">
            <a:avLst/>
          </a:prstGeom>
          <a:noFill/>
          <a:ln w="9525">
            <a:noFill/>
            <a:miter lim="800000"/>
            <a:headEnd/>
            <a:tailEnd/>
          </a:ln>
        </p:spPr>
        <p:txBody>
          <a:bodyPr lIns="91357" tIns="45683" rIns="91357" bIns="45683"/>
          <a:lstStyle/>
          <a:p>
            <a:r>
              <a:rPr lang="fr-FR" sz="1300" b="1" dirty="0">
                <a:latin typeface="Arial" charset="0"/>
                <a:cs typeface="Times New Roman" pitchFamily="18" charset="0"/>
              </a:rPr>
              <a:t>FINANCEMENT DIRECT</a:t>
            </a:r>
            <a:endParaRPr lang="fr-FR" b="1" dirty="0">
              <a:latin typeface="Arial" charset="0"/>
            </a:endParaRPr>
          </a:p>
        </p:txBody>
      </p:sp>
      <p:pic>
        <p:nvPicPr>
          <p:cNvPr id="36876" name="Picture 10" descr="argent_64"/>
          <p:cNvPicPr>
            <a:picLocks noChangeAspect="1" noChangeArrowheads="1" noCrop="1"/>
          </p:cNvPicPr>
          <p:nvPr/>
        </p:nvPicPr>
        <p:blipFill>
          <a:blip r:embed="rId4" cstate="print"/>
          <a:srcRect/>
          <a:stretch>
            <a:fillRect/>
          </a:stretch>
        </p:blipFill>
        <p:spPr bwMode="auto">
          <a:xfrm rot="10800000">
            <a:off x="1908176" y="3716338"/>
            <a:ext cx="1277938" cy="1089026"/>
          </a:xfrm>
          <a:prstGeom prst="rect">
            <a:avLst/>
          </a:prstGeom>
          <a:noFill/>
          <a:ln w="9525">
            <a:noFill/>
            <a:miter lim="800000"/>
            <a:headEnd/>
            <a:tailEnd/>
          </a:ln>
        </p:spPr>
      </p:pic>
      <p:pic>
        <p:nvPicPr>
          <p:cNvPr id="36877" name="Picture 8" descr="argent_64"/>
          <p:cNvPicPr>
            <a:picLocks noChangeAspect="1" noChangeArrowheads="1" noCrop="1"/>
          </p:cNvPicPr>
          <p:nvPr/>
        </p:nvPicPr>
        <p:blipFill>
          <a:blip r:embed="rId4" cstate="print"/>
          <a:srcRect/>
          <a:stretch>
            <a:fillRect/>
          </a:stretch>
        </p:blipFill>
        <p:spPr bwMode="auto">
          <a:xfrm rot="10800000">
            <a:off x="6012165" y="3573020"/>
            <a:ext cx="1223963" cy="1042988"/>
          </a:xfrm>
          <a:prstGeom prst="rect">
            <a:avLst/>
          </a:prstGeom>
          <a:noFill/>
          <a:ln w="9525">
            <a:noFill/>
            <a:miter lim="800000"/>
            <a:headEnd/>
            <a:tailEnd/>
          </a:ln>
        </p:spPr>
      </p:pic>
      <p:sp>
        <p:nvSpPr>
          <p:cNvPr id="53264" name="Text Box 16"/>
          <p:cNvSpPr txBox="1">
            <a:spLocks noChangeArrowheads="1"/>
          </p:cNvSpPr>
          <p:nvPr/>
        </p:nvSpPr>
        <p:spPr bwMode="auto">
          <a:xfrm>
            <a:off x="539555" y="3068961"/>
            <a:ext cx="798513" cy="576262"/>
          </a:xfrm>
          <a:prstGeom prst="rect">
            <a:avLst/>
          </a:prstGeom>
          <a:noFill/>
          <a:ln w="9525">
            <a:noFill/>
            <a:miter lim="800000"/>
            <a:headEnd/>
            <a:tailEnd/>
          </a:ln>
        </p:spPr>
        <p:txBody>
          <a:bodyPr lIns="91357" tIns="45683" rIns="91357" bIns="45683"/>
          <a:lstStyle/>
          <a:p>
            <a:endParaRPr lang="fr-FR" sz="1300" b="1" dirty="0">
              <a:latin typeface="Arial" charset="0"/>
              <a:cs typeface="Times New Roman" pitchFamily="18" charset="0"/>
            </a:endParaRPr>
          </a:p>
          <a:p>
            <a:pPr eaLnBrk="0" hangingPunct="0"/>
            <a:r>
              <a:rPr lang="fr-FR" sz="1300" b="1" dirty="0">
                <a:latin typeface="Arial" charset="0"/>
                <a:cs typeface="Times New Roman" pitchFamily="18" charset="0"/>
              </a:rPr>
              <a:t>CREDIT </a:t>
            </a:r>
            <a:endParaRPr lang="fr-FR" b="1" dirty="0">
              <a:latin typeface="Arial" charset="0"/>
            </a:endParaRPr>
          </a:p>
        </p:txBody>
      </p:sp>
      <p:sp>
        <p:nvSpPr>
          <p:cNvPr id="53263" name="Text Box 15"/>
          <p:cNvSpPr txBox="1">
            <a:spLocks noChangeArrowheads="1"/>
          </p:cNvSpPr>
          <p:nvPr/>
        </p:nvSpPr>
        <p:spPr bwMode="auto">
          <a:xfrm>
            <a:off x="5868152" y="1484792"/>
            <a:ext cx="1203325" cy="576263"/>
          </a:xfrm>
          <a:prstGeom prst="rect">
            <a:avLst/>
          </a:prstGeom>
          <a:noFill/>
          <a:ln w="9525">
            <a:noFill/>
            <a:miter lim="800000"/>
            <a:headEnd/>
            <a:tailEnd/>
          </a:ln>
        </p:spPr>
        <p:txBody>
          <a:bodyPr lIns="91357" tIns="45683" rIns="91357" bIns="45683"/>
          <a:lstStyle/>
          <a:p>
            <a:endParaRPr lang="fr-FR" sz="1300" b="1" dirty="0">
              <a:solidFill>
                <a:srgbClr val="FF0000"/>
              </a:solidFill>
              <a:latin typeface="Arial" charset="0"/>
              <a:cs typeface="Times New Roman" pitchFamily="18" charset="0"/>
            </a:endParaRPr>
          </a:p>
          <a:p>
            <a:pPr eaLnBrk="0" hangingPunct="0"/>
            <a:r>
              <a:rPr lang="fr-FR" sz="1300" b="1" dirty="0">
                <a:solidFill>
                  <a:srgbClr val="FF0000"/>
                </a:solidFill>
                <a:latin typeface="Arial" charset="0"/>
                <a:cs typeface="Times New Roman" pitchFamily="18" charset="0"/>
              </a:rPr>
              <a:t>EPARGNE </a:t>
            </a:r>
            <a:endParaRPr lang="fr-FR" b="1" dirty="0">
              <a:solidFill>
                <a:srgbClr val="FF0000"/>
              </a:solidFill>
              <a:latin typeface="Arial" charset="0"/>
            </a:endParaRPr>
          </a:p>
        </p:txBody>
      </p:sp>
      <p:sp>
        <p:nvSpPr>
          <p:cNvPr id="36880" name="Rectangle 18"/>
          <p:cNvSpPr>
            <a:spLocks noChangeArrowheads="1"/>
          </p:cNvSpPr>
          <p:nvPr/>
        </p:nvSpPr>
        <p:spPr bwMode="auto">
          <a:xfrm>
            <a:off x="400052" y="48113"/>
            <a:ext cx="1815631" cy="2092566"/>
          </a:xfrm>
          <a:prstGeom prst="rect">
            <a:avLst/>
          </a:prstGeom>
          <a:noFill/>
          <a:ln w="9525">
            <a:noFill/>
            <a:miter lim="800000"/>
            <a:headEnd/>
            <a:tailEnd/>
          </a:ln>
        </p:spPr>
        <p:txBody>
          <a:bodyPr wrap="none" lIns="899004" tIns="899004" rIns="899004" bIns="899004" anchor="ctr">
            <a:spAutoFit/>
          </a:bodyPr>
          <a:lstStyle/>
          <a:p>
            <a:endParaRPr lang="fr-FR">
              <a:latin typeface="Arial" charset="0"/>
            </a:endParaRPr>
          </a:p>
        </p:txBody>
      </p:sp>
      <p:sp>
        <p:nvSpPr>
          <p:cNvPr id="36881" name="Rectangle 19"/>
          <p:cNvSpPr>
            <a:spLocks noChangeArrowheads="1"/>
          </p:cNvSpPr>
          <p:nvPr/>
        </p:nvSpPr>
        <p:spPr bwMode="auto">
          <a:xfrm>
            <a:off x="400058" y="1041977"/>
            <a:ext cx="184563" cy="815533"/>
          </a:xfrm>
          <a:prstGeom prst="rect">
            <a:avLst/>
          </a:prstGeom>
          <a:noFill/>
          <a:ln w="9525">
            <a:noFill/>
            <a:miter lim="800000"/>
            <a:headEnd/>
            <a:tailEnd/>
          </a:ln>
        </p:spPr>
        <p:txBody>
          <a:bodyPr wrap="none" lIns="91357" tIns="45683" rIns="91357" bIns="45683" anchor="ctr">
            <a:spAutoFit/>
          </a:bodyPr>
          <a:lstStyle/>
          <a:p>
            <a:r>
              <a:rPr lang="fr-FR" sz="1100" dirty="0">
                <a:latin typeface="Arial" charset="0"/>
              </a:rPr>
              <a:t/>
            </a:r>
            <a:br>
              <a:rPr lang="fr-FR" sz="1100" dirty="0">
                <a:latin typeface="Arial" charset="0"/>
              </a:rPr>
            </a:br>
            <a:endParaRPr lang="fr-FR" dirty="0">
              <a:latin typeface="Arial" charset="0"/>
            </a:endParaRPr>
          </a:p>
          <a:p>
            <a:pPr eaLnBrk="0" hangingPunct="0"/>
            <a:endParaRPr lang="fr-FR" dirty="0">
              <a:latin typeface="Arial" charset="0"/>
            </a:endParaRPr>
          </a:p>
        </p:txBody>
      </p:sp>
      <p:sp>
        <p:nvSpPr>
          <p:cNvPr id="36882" name="Rectangle 20"/>
          <p:cNvSpPr>
            <a:spLocks noChangeArrowheads="1"/>
          </p:cNvSpPr>
          <p:nvPr/>
        </p:nvSpPr>
        <p:spPr bwMode="auto">
          <a:xfrm>
            <a:off x="400058" y="1846862"/>
            <a:ext cx="184563" cy="646256"/>
          </a:xfrm>
          <a:prstGeom prst="rect">
            <a:avLst/>
          </a:prstGeom>
          <a:noFill/>
          <a:ln w="9525">
            <a:noFill/>
            <a:miter lim="800000"/>
            <a:headEnd/>
            <a:tailEnd/>
          </a:ln>
        </p:spPr>
        <p:txBody>
          <a:bodyPr wrap="none" lIns="91357" tIns="45683" rIns="91357" bIns="45683" anchor="ctr">
            <a:spAutoFit/>
          </a:bodyPr>
          <a:lstStyle/>
          <a:p>
            <a:endParaRPr lang="fr-FR">
              <a:latin typeface="Arial" charset="0"/>
            </a:endParaRPr>
          </a:p>
          <a:p>
            <a:pPr eaLnBrk="0" hangingPunct="0"/>
            <a:endParaRPr lang="fr-FR">
              <a:latin typeface="Arial" charset="0"/>
            </a:endParaRPr>
          </a:p>
        </p:txBody>
      </p:sp>
      <p:sp>
        <p:nvSpPr>
          <p:cNvPr id="36883" name="Rectangle 21"/>
          <p:cNvSpPr>
            <a:spLocks noChangeArrowheads="1"/>
          </p:cNvSpPr>
          <p:nvPr/>
        </p:nvSpPr>
        <p:spPr bwMode="auto">
          <a:xfrm>
            <a:off x="827096" y="3539398"/>
            <a:ext cx="184563" cy="369257"/>
          </a:xfrm>
          <a:prstGeom prst="rect">
            <a:avLst/>
          </a:prstGeom>
          <a:noFill/>
          <a:ln w="9525">
            <a:noFill/>
            <a:miter lim="800000"/>
            <a:headEnd/>
            <a:tailEnd/>
          </a:ln>
        </p:spPr>
        <p:txBody>
          <a:bodyPr wrap="none" lIns="91357" tIns="45683" rIns="91357" bIns="45683" anchor="ctr">
            <a:spAutoFit/>
          </a:bodyPr>
          <a:lstStyle/>
          <a:p>
            <a:endParaRPr lang="fr-FR">
              <a:latin typeface="Arial" charset="0"/>
            </a:endParaRPr>
          </a:p>
        </p:txBody>
      </p:sp>
      <p:sp>
        <p:nvSpPr>
          <p:cNvPr id="36884" name="Rectangle 23"/>
          <p:cNvSpPr>
            <a:spLocks noChangeArrowheads="1"/>
          </p:cNvSpPr>
          <p:nvPr/>
        </p:nvSpPr>
        <p:spPr bwMode="auto">
          <a:xfrm>
            <a:off x="400058" y="2492952"/>
            <a:ext cx="184563" cy="815533"/>
          </a:xfrm>
          <a:prstGeom prst="rect">
            <a:avLst/>
          </a:prstGeom>
          <a:noFill/>
          <a:ln w="9525">
            <a:noFill/>
            <a:miter lim="800000"/>
            <a:headEnd/>
            <a:tailEnd/>
          </a:ln>
        </p:spPr>
        <p:txBody>
          <a:bodyPr wrap="none" lIns="91357" tIns="45683" rIns="91357" bIns="45683" anchor="ctr">
            <a:spAutoFit/>
          </a:bodyPr>
          <a:lstStyle/>
          <a:p>
            <a:r>
              <a:rPr lang="fr-FR" sz="1100" dirty="0">
                <a:latin typeface="Arial" charset="0"/>
              </a:rPr>
              <a:t/>
            </a:r>
            <a:br>
              <a:rPr lang="fr-FR" sz="1100" dirty="0">
                <a:latin typeface="Arial" charset="0"/>
              </a:rPr>
            </a:br>
            <a:endParaRPr lang="fr-FR" dirty="0">
              <a:latin typeface="Arial" charset="0"/>
            </a:endParaRPr>
          </a:p>
          <a:p>
            <a:pPr eaLnBrk="0" hangingPunct="0"/>
            <a:endParaRPr lang="fr-FR" dirty="0">
              <a:latin typeface="Arial" charset="0"/>
            </a:endParaRPr>
          </a:p>
        </p:txBody>
      </p:sp>
      <p:sp>
        <p:nvSpPr>
          <p:cNvPr id="36885" name="Rectangle 24"/>
          <p:cNvSpPr>
            <a:spLocks noChangeArrowheads="1"/>
          </p:cNvSpPr>
          <p:nvPr/>
        </p:nvSpPr>
        <p:spPr bwMode="auto">
          <a:xfrm>
            <a:off x="281023" y="3613907"/>
            <a:ext cx="184563" cy="846311"/>
          </a:xfrm>
          <a:prstGeom prst="rect">
            <a:avLst/>
          </a:prstGeom>
          <a:noFill/>
          <a:ln w="9525">
            <a:noFill/>
            <a:miter lim="800000"/>
            <a:headEnd/>
            <a:tailEnd/>
          </a:ln>
        </p:spPr>
        <p:txBody>
          <a:bodyPr wrap="none" lIns="91357" tIns="45683" rIns="91357" bIns="45683" anchor="ctr">
            <a:spAutoFit/>
          </a:bodyPr>
          <a:lstStyle/>
          <a:p>
            <a:endParaRPr lang="fr-FR" dirty="0">
              <a:latin typeface="Arial" charset="0"/>
            </a:endParaRPr>
          </a:p>
          <a:p>
            <a:pPr eaLnBrk="0" hangingPunct="0"/>
            <a:r>
              <a:rPr lang="fr-FR" sz="1300" dirty="0">
                <a:latin typeface="Arial" charset="0"/>
                <a:cs typeface="Times New Roman" pitchFamily="18" charset="0"/>
              </a:rPr>
              <a:t/>
            </a:r>
            <a:br>
              <a:rPr lang="fr-FR" sz="1300" dirty="0">
                <a:latin typeface="Arial" charset="0"/>
                <a:cs typeface="Times New Roman" pitchFamily="18" charset="0"/>
              </a:rPr>
            </a:br>
            <a:endParaRPr lang="fr-FR" dirty="0">
              <a:latin typeface="Arial" charset="0"/>
            </a:endParaRPr>
          </a:p>
        </p:txBody>
      </p:sp>
      <p:sp>
        <p:nvSpPr>
          <p:cNvPr id="36886" name="Text Box 25"/>
          <p:cNvSpPr txBox="1">
            <a:spLocks noChangeArrowheads="1"/>
          </p:cNvSpPr>
          <p:nvPr/>
        </p:nvSpPr>
        <p:spPr bwMode="auto">
          <a:xfrm>
            <a:off x="2915816" y="6237321"/>
            <a:ext cx="4533900" cy="383699"/>
          </a:xfrm>
          <a:prstGeom prst="rect">
            <a:avLst/>
          </a:prstGeom>
          <a:noFill/>
          <a:ln w="9525">
            <a:noFill/>
            <a:miter lim="800000"/>
            <a:headEnd/>
            <a:tailEnd/>
          </a:ln>
        </p:spPr>
        <p:txBody>
          <a:bodyPr lIns="91357" tIns="45683" rIns="91357" bIns="45683">
            <a:spAutoFit/>
          </a:bodyPr>
          <a:lstStyle/>
          <a:p>
            <a:pPr>
              <a:spcBef>
                <a:spcPct val="50000"/>
              </a:spcBef>
            </a:pPr>
            <a:r>
              <a:rPr lang="fr-FR" b="1" dirty="0">
                <a:latin typeface="Verdana" pitchFamily="34" charset="0"/>
              </a:rPr>
              <a:t>Activité économique </a:t>
            </a:r>
          </a:p>
        </p:txBody>
      </p:sp>
      <p:sp>
        <p:nvSpPr>
          <p:cNvPr id="53277" name="Text Box 29"/>
          <p:cNvSpPr txBox="1">
            <a:spLocks noChangeArrowheads="1"/>
          </p:cNvSpPr>
          <p:nvPr/>
        </p:nvSpPr>
        <p:spPr bwMode="auto">
          <a:xfrm>
            <a:off x="1331647" y="404672"/>
            <a:ext cx="7202488" cy="383699"/>
          </a:xfrm>
          <a:prstGeom prst="rect">
            <a:avLst/>
          </a:prstGeom>
          <a:noFill/>
          <a:ln w="9525">
            <a:noFill/>
            <a:miter lim="800000"/>
            <a:headEnd/>
            <a:tailEnd/>
          </a:ln>
        </p:spPr>
        <p:txBody>
          <a:bodyPr lIns="91357" tIns="45683" rIns="91357" bIns="45683">
            <a:spAutoFit/>
          </a:bodyPr>
          <a:lstStyle/>
          <a:p>
            <a:pPr>
              <a:spcBef>
                <a:spcPct val="50000"/>
              </a:spcBef>
            </a:pPr>
            <a:r>
              <a:rPr lang="fr-FR" i="1" dirty="0">
                <a:solidFill>
                  <a:srgbClr val="FF0000"/>
                </a:solidFill>
                <a:latin typeface="Verdana" pitchFamily="34" charset="0"/>
              </a:rPr>
              <a:t>« la finance est le carburant des moteurs de l’économie »</a:t>
            </a:r>
          </a:p>
        </p:txBody>
      </p:sp>
      <p:sp>
        <p:nvSpPr>
          <p:cNvPr id="25" name="ZoneTexte 24"/>
          <p:cNvSpPr txBox="1"/>
          <p:nvPr/>
        </p:nvSpPr>
        <p:spPr>
          <a:xfrm>
            <a:off x="1547664" y="5733264"/>
            <a:ext cx="1656184" cy="383741"/>
          </a:xfrm>
          <a:prstGeom prst="rect">
            <a:avLst/>
          </a:prstGeom>
          <a:noFill/>
        </p:spPr>
        <p:txBody>
          <a:bodyPr wrap="square" lIns="91409" tIns="45705" rIns="91409" bIns="45705" rtlCol="0">
            <a:spAutoFit/>
          </a:bodyPr>
          <a:lstStyle/>
          <a:p>
            <a:r>
              <a:rPr lang="fr-FR" b="1" dirty="0" smtClean="0"/>
              <a:t>Production </a:t>
            </a:r>
            <a:endParaRPr lang="fr-FR" b="1" dirty="0"/>
          </a:p>
        </p:txBody>
      </p:sp>
      <p:sp>
        <p:nvSpPr>
          <p:cNvPr id="26" name="ZoneTexte 25"/>
          <p:cNvSpPr txBox="1"/>
          <p:nvPr/>
        </p:nvSpPr>
        <p:spPr>
          <a:xfrm>
            <a:off x="3275856" y="5805272"/>
            <a:ext cx="1656184" cy="383741"/>
          </a:xfrm>
          <a:prstGeom prst="rect">
            <a:avLst/>
          </a:prstGeom>
          <a:noFill/>
        </p:spPr>
        <p:txBody>
          <a:bodyPr wrap="square" lIns="91409" tIns="45705" rIns="91409" bIns="45705" rtlCol="0">
            <a:spAutoFit/>
          </a:bodyPr>
          <a:lstStyle/>
          <a:p>
            <a:r>
              <a:rPr lang="fr-FR" b="1" dirty="0" smtClean="0"/>
              <a:t>Répartition </a:t>
            </a:r>
            <a:endParaRPr lang="fr-FR" b="1" dirty="0"/>
          </a:p>
        </p:txBody>
      </p:sp>
      <p:sp>
        <p:nvSpPr>
          <p:cNvPr id="27" name="ZoneTexte 26"/>
          <p:cNvSpPr txBox="1"/>
          <p:nvPr/>
        </p:nvSpPr>
        <p:spPr>
          <a:xfrm>
            <a:off x="5292080" y="5805272"/>
            <a:ext cx="1800200" cy="383741"/>
          </a:xfrm>
          <a:prstGeom prst="rect">
            <a:avLst/>
          </a:prstGeom>
          <a:noFill/>
        </p:spPr>
        <p:txBody>
          <a:bodyPr wrap="square" lIns="91409" tIns="45705" rIns="91409" bIns="45705" rtlCol="0">
            <a:spAutoFit/>
          </a:bodyPr>
          <a:lstStyle/>
          <a:p>
            <a:r>
              <a:rPr lang="fr-FR" b="1" dirty="0" smtClean="0"/>
              <a:t>Consommation </a:t>
            </a:r>
            <a:endParaRPr lang="fr-FR" b="1" dirty="0"/>
          </a:p>
        </p:txBody>
      </p:sp>
      <p:pic>
        <p:nvPicPr>
          <p:cNvPr id="28" name="Picture 11" descr="MCj02801280000[1]"/>
          <p:cNvPicPr>
            <a:picLocks noChangeAspect="1" noChangeArrowheads="1"/>
          </p:cNvPicPr>
          <p:nvPr/>
        </p:nvPicPr>
        <p:blipFill>
          <a:blip r:embed="rId3" cstate="print"/>
          <a:srcRect/>
          <a:stretch>
            <a:fillRect/>
          </a:stretch>
        </p:blipFill>
        <p:spPr bwMode="auto">
          <a:xfrm rot="5400000">
            <a:off x="7668351" y="2780928"/>
            <a:ext cx="587375" cy="766763"/>
          </a:xfrm>
          <a:prstGeom prst="rect">
            <a:avLst/>
          </a:prstGeom>
          <a:noFill/>
          <a:ln w="9525">
            <a:noFill/>
            <a:miter lim="800000"/>
            <a:headEnd/>
            <a:tailEnd/>
          </a:ln>
        </p:spPr>
      </p:pic>
      <p:pic>
        <p:nvPicPr>
          <p:cNvPr id="29" name="Picture 8" descr="argent_64"/>
          <p:cNvPicPr>
            <a:picLocks noChangeAspect="1" noChangeArrowheads="1" noCrop="1"/>
          </p:cNvPicPr>
          <p:nvPr/>
        </p:nvPicPr>
        <p:blipFill>
          <a:blip r:embed="rId4" cstate="print"/>
          <a:srcRect/>
          <a:stretch>
            <a:fillRect/>
          </a:stretch>
        </p:blipFill>
        <p:spPr bwMode="auto">
          <a:xfrm rot="10800000">
            <a:off x="7236303" y="3501011"/>
            <a:ext cx="1223963" cy="1042988"/>
          </a:xfrm>
          <a:prstGeom prst="rect">
            <a:avLst/>
          </a:prstGeom>
          <a:noFill/>
          <a:ln w="9525">
            <a:noFill/>
            <a:miter lim="800000"/>
            <a:headEnd/>
            <a:tailEnd/>
          </a:ln>
        </p:spPr>
      </p:pic>
      <p:sp>
        <p:nvSpPr>
          <p:cNvPr id="30" name="ZoneTexte 29"/>
          <p:cNvSpPr txBox="1"/>
          <p:nvPr/>
        </p:nvSpPr>
        <p:spPr>
          <a:xfrm>
            <a:off x="6588224" y="2348882"/>
            <a:ext cx="2555776" cy="461635"/>
          </a:xfrm>
          <a:prstGeom prst="rect">
            <a:avLst/>
          </a:prstGeom>
        </p:spPr>
        <p:style>
          <a:lnRef idx="1">
            <a:schemeClr val="accent1"/>
          </a:lnRef>
          <a:fillRef idx="2">
            <a:schemeClr val="accent1"/>
          </a:fillRef>
          <a:effectRef idx="1">
            <a:schemeClr val="accent1"/>
          </a:effectRef>
          <a:fontRef idx="minor">
            <a:schemeClr val="dk1"/>
          </a:fontRef>
        </p:style>
        <p:txBody>
          <a:bodyPr wrap="square" lIns="91409" tIns="45705" rIns="91409" bIns="45705" rtlCol="0">
            <a:spAutoFit/>
          </a:bodyPr>
          <a:lstStyle/>
          <a:p>
            <a:r>
              <a:rPr lang="fr-FR" sz="2400" dirty="0" smtClean="0">
                <a:latin typeface="Times New Roman" pitchFamily="18" charset="0"/>
                <a:cs typeface="Times New Roman" pitchFamily="18" charset="0"/>
              </a:rPr>
              <a:t>Autofinancement </a:t>
            </a:r>
            <a:endParaRPr lang="fr-FR" sz="2400" dirty="0">
              <a:latin typeface="Times New Roman" pitchFamily="18" charset="0"/>
              <a:cs typeface="Times New Roman" pitchFamily="18" charset="0"/>
            </a:endParaRPr>
          </a:p>
        </p:txBody>
      </p:sp>
      <p:sp>
        <p:nvSpPr>
          <p:cNvPr id="31" name="Flèche vers le bas 30"/>
          <p:cNvSpPr/>
          <p:nvPr/>
        </p:nvSpPr>
        <p:spPr>
          <a:xfrm>
            <a:off x="6300192" y="1988843"/>
            <a:ext cx="21602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32" name="Ellipse 31"/>
          <p:cNvSpPr/>
          <p:nvPr/>
        </p:nvSpPr>
        <p:spPr>
          <a:xfrm>
            <a:off x="0" y="1988840"/>
            <a:ext cx="6300192" cy="180020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33" name="ZoneTexte 32"/>
          <p:cNvSpPr txBox="1"/>
          <p:nvPr/>
        </p:nvSpPr>
        <p:spPr>
          <a:xfrm>
            <a:off x="323528" y="1700816"/>
            <a:ext cx="2664296" cy="383741"/>
          </a:xfrm>
          <a:prstGeom prst="rect">
            <a:avLst/>
          </a:prstGeom>
          <a:noFill/>
        </p:spPr>
        <p:txBody>
          <a:bodyPr wrap="square" lIns="91409" tIns="45705" rIns="91409" bIns="45705" rtlCol="0">
            <a:spAutoFit/>
          </a:bodyPr>
          <a:lstStyle/>
          <a:p>
            <a:r>
              <a:rPr lang="fr-FR" b="1" dirty="0" smtClean="0">
                <a:latin typeface="Times New Roman" pitchFamily="18" charset="0"/>
                <a:cs typeface="Times New Roman" pitchFamily="18" charset="0"/>
              </a:rPr>
              <a:t>Financement externe</a:t>
            </a:r>
            <a:endParaRPr lang="fr-FR" b="1" dirty="0">
              <a:latin typeface="Times New Roman" pitchFamily="18" charset="0"/>
              <a:cs typeface="Times New Roman" pitchFamily="18" charset="0"/>
            </a:endParaRPr>
          </a:p>
        </p:txBody>
      </p:sp>
      <p:sp>
        <p:nvSpPr>
          <p:cNvPr id="34" name="Ellipse 33"/>
          <p:cNvSpPr/>
          <p:nvPr/>
        </p:nvSpPr>
        <p:spPr>
          <a:xfrm>
            <a:off x="6335695" y="2060848"/>
            <a:ext cx="2808312" cy="10801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
        <p:nvSpPr>
          <p:cNvPr id="35" name="ZoneTexte 34"/>
          <p:cNvSpPr txBox="1"/>
          <p:nvPr/>
        </p:nvSpPr>
        <p:spPr>
          <a:xfrm>
            <a:off x="6804248" y="1628808"/>
            <a:ext cx="2664296" cy="383741"/>
          </a:xfrm>
          <a:prstGeom prst="rect">
            <a:avLst/>
          </a:prstGeom>
          <a:noFill/>
        </p:spPr>
        <p:txBody>
          <a:bodyPr wrap="square" lIns="91409" tIns="45705" rIns="91409" bIns="45705" rtlCol="0">
            <a:spAutoFit/>
          </a:bodyPr>
          <a:lstStyle/>
          <a:p>
            <a:r>
              <a:rPr lang="fr-FR" b="1" dirty="0" smtClean="0">
                <a:latin typeface="Times New Roman" pitchFamily="18" charset="0"/>
                <a:cs typeface="Times New Roman" pitchFamily="18" charset="0"/>
              </a:rPr>
              <a:t>Financement interne</a:t>
            </a:r>
            <a:endParaRPr lang="fr-FR"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6872"/>
                                        </p:tgtEl>
                                        <p:attrNameLst>
                                          <p:attrName>style.visibility</p:attrName>
                                        </p:attrNameLst>
                                      </p:cBhvr>
                                      <p:to>
                                        <p:strVal val="visible"/>
                                      </p:to>
                                    </p:set>
                                    <p:animEffect transition="in" filter="diamond(in)">
                                      <p:cBhvr>
                                        <p:cTn id="7" dur="2000"/>
                                        <p:tgtEl>
                                          <p:spTgt spid="36872"/>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3264"/>
                                        </p:tgtEl>
                                        <p:attrNameLst>
                                          <p:attrName>style.visibility</p:attrName>
                                        </p:attrNameLst>
                                      </p:cBhvr>
                                      <p:to>
                                        <p:strVal val="visible"/>
                                      </p:to>
                                    </p:set>
                                    <p:animEffect transition="in" filter="diamond(in)">
                                      <p:cBhvr>
                                        <p:cTn id="10" dur="2000"/>
                                        <p:tgtEl>
                                          <p:spTgt spid="53264"/>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6873"/>
                                        </p:tgtEl>
                                        <p:attrNameLst>
                                          <p:attrName>style.visibility</p:attrName>
                                        </p:attrNameLst>
                                      </p:cBhvr>
                                      <p:to>
                                        <p:strVal val="visible"/>
                                      </p:to>
                                    </p:set>
                                    <p:animEffect transition="in" filter="diamond(in)">
                                      <p:cBhvr>
                                        <p:cTn id="15" dur="2000"/>
                                        <p:tgtEl>
                                          <p:spTgt spid="36873"/>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diamond(in)">
                                      <p:cBhvr>
                                        <p:cTn id="20" dur="20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53263"/>
                                        </p:tgtEl>
                                        <p:attrNameLst>
                                          <p:attrName>style.visibility</p:attrName>
                                        </p:attrNameLst>
                                      </p:cBhvr>
                                      <p:to>
                                        <p:strVal val="visible"/>
                                      </p:to>
                                    </p:set>
                                    <p:animEffect transition="in" filter="diamond(in)">
                                      <p:cBhvr>
                                        <p:cTn id="25" dur="2000"/>
                                        <p:tgtEl>
                                          <p:spTgt spid="53263"/>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53258"/>
                                        </p:tgtEl>
                                        <p:attrNameLst>
                                          <p:attrName>style.visibility</p:attrName>
                                        </p:attrNameLst>
                                      </p:cBhvr>
                                      <p:to>
                                        <p:strVal val="visible"/>
                                      </p:to>
                                    </p:set>
                                    <p:animEffect transition="in" filter="diamond(in)">
                                      <p:cBhvr>
                                        <p:cTn id="30" dur="2000"/>
                                        <p:tgtEl>
                                          <p:spTgt spid="53258"/>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53260"/>
                                        </p:tgtEl>
                                        <p:attrNameLst>
                                          <p:attrName>style.visibility</p:attrName>
                                        </p:attrNameLst>
                                      </p:cBhvr>
                                      <p:to>
                                        <p:strVal val="visible"/>
                                      </p:to>
                                    </p:set>
                                    <p:animEffect transition="in" filter="diamond(in)">
                                      <p:cBhvr>
                                        <p:cTn id="35" dur="2000"/>
                                        <p:tgtEl>
                                          <p:spTgt spid="53260"/>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diamond(in)">
                                      <p:cBhvr>
                                        <p:cTn id="40" dur="20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diamond(in)">
                                      <p:cBhvr>
                                        <p:cTn id="45"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53258" grpId="0"/>
      <p:bldP spid="53260" grpId="0"/>
      <p:bldP spid="53264" grpId="0"/>
      <p:bldP spid="53263" grpId="0"/>
      <p:bldP spid="30" grpId="0" animBg="1"/>
      <p:bldP spid="33" grpId="0"/>
      <p:bldP spid="3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11069" t="22635" r="44103" b="28147"/>
          <a:stretch>
            <a:fillRect/>
          </a:stretch>
        </p:blipFill>
        <p:spPr bwMode="auto">
          <a:xfrm>
            <a:off x="755582" y="476672"/>
            <a:ext cx="7945405" cy="54063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11069" t="22635" r="44103" b="28147"/>
          <a:stretch>
            <a:fillRect/>
          </a:stretch>
        </p:blipFill>
        <p:spPr bwMode="auto">
          <a:xfrm>
            <a:off x="755582" y="476672"/>
            <a:ext cx="7945405" cy="5406370"/>
          </a:xfrm>
          <a:prstGeom prst="rect">
            <a:avLst/>
          </a:prstGeom>
          <a:noFill/>
          <a:ln w="9525">
            <a:noFill/>
            <a:miter lim="800000"/>
            <a:headEnd/>
            <a:tailEnd/>
          </a:ln>
        </p:spPr>
      </p:pic>
      <p:sp>
        <p:nvSpPr>
          <p:cNvPr id="3" name="Rectangle 2"/>
          <p:cNvSpPr/>
          <p:nvPr/>
        </p:nvSpPr>
        <p:spPr>
          <a:xfrm>
            <a:off x="5436096" y="4797152"/>
            <a:ext cx="2952328"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468317" y="692154"/>
            <a:ext cx="56896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t>a) La politique conjoncturelle</a:t>
            </a:r>
          </a:p>
        </p:txBody>
      </p:sp>
      <p:sp>
        <p:nvSpPr>
          <p:cNvPr id="73732" name="Line 4"/>
          <p:cNvSpPr>
            <a:spLocks noChangeShapeType="1"/>
          </p:cNvSpPr>
          <p:nvPr/>
        </p:nvSpPr>
        <p:spPr bwMode="auto">
          <a:xfrm>
            <a:off x="2771783" y="2852738"/>
            <a:ext cx="2232025" cy="0"/>
          </a:xfrm>
          <a:prstGeom prst="line">
            <a:avLst/>
          </a:prstGeom>
          <a:noFill/>
          <a:ln w="9525">
            <a:solidFill>
              <a:schemeClr val="tx1"/>
            </a:solidFill>
            <a:round/>
            <a:headEnd/>
            <a:tailEnd type="triangle" w="med" len="med"/>
          </a:ln>
        </p:spPr>
        <p:txBody>
          <a:bodyPr lIns="91405" tIns="45702" rIns="91405" bIns="45702"/>
          <a:lstStyle/>
          <a:p>
            <a:endParaRPr lang="fr-FR"/>
          </a:p>
        </p:txBody>
      </p:sp>
      <p:pic>
        <p:nvPicPr>
          <p:cNvPr id="73733" name="Picture 5" descr="Sans titre47"/>
          <p:cNvPicPr>
            <a:picLocks noChangeAspect="1" noChangeArrowheads="1"/>
          </p:cNvPicPr>
          <p:nvPr/>
        </p:nvPicPr>
        <p:blipFill>
          <a:blip r:embed="rId2" cstate="print"/>
          <a:srcRect l="2313" r="28661" b="12672"/>
          <a:stretch>
            <a:fillRect/>
          </a:stretch>
        </p:blipFill>
        <p:spPr bwMode="auto">
          <a:xfrm>
            <a:off x="5219708" y="1412877"/>
            <a:ext cx="3509963" cy="3160713"/>
          </a:xfrm>
          <a:prstGeom prst="rect">
            <a:avLst/>
          </a:prstGeom>
          <a:noFill/>
          <a:ln w="9525">
            <a:noFill/>
            <a:miter lim="800000"/>
            <a:headEnd/>
            <a:tailEnd/>
          </a:ln>
        </p:spPr>
      </p:pic>
      <p:pic>
        <p:nvPicPr>
          <p:cNvPr id="73734" name="Picture 6"/>
          <p:cNvPicPr>
            <a:picLocks noChangeAspect="1" noChangeArrowheads="1"/>
          </p:cNvPicPr>
          <p:nvPr/>
        </p:nvPicPr>
        <p:blipFill>
          <a:blip r:embed="rId3" cstate="print"/>
          <a:srcRect l="7668" t="5357" r="10823" b="25381"/>
          <a:stretch>
            <a:fillRect/>
          </a:stretch>
        </p:blipFill>
        <p:spPr bwMode="auto">
          <a:xfrm>
            <a:off x="684218" y="2205047"/>
            <a:ext cx="1871662" cy="1260475"/>
          </a:xfrm>
          <a:prstGeom prst="rect">
            <a:avLst/>
          </a:prstGeom>
          <a:noFill/>
          <a:ln w="9525">
            <a:noFill/>
            <a:miter lim="800000"/>
            <a:headEnd/>
            <a:tailEnd/>
          </a:ln>
        </p:spPr>
      </p:pic>
      <p:sp>
        <p:nvSpPr>
          <p:cNvPr id="108551" name="Rectangle 7"/>
          <p:cNvSpPr>
            <a:spLocks noChangeArrowheads="1"/>
          </p:cNvSpPr>
          <p:nvPr/>
        </p:nvSpPr>
        <p:spPr bwMode="auto">
          <a:xfrm>
            <a:off x="404466" y="1554850"/>
            <a:ext cx="2547423" cy="646294"/>
          </a:xfrm>
          <a:prstGeom prst="rect">
            <a:avLst/>
          </a:prstGeom>
          <a:noFill/>
          <a:ln w="9525">
            <a:noFill/>
            <a:miter lim="800000"/>
            <a:headEnd/>
            <a:tailEnd/>
          </a:ln>
        </p:spPr>
        <p:txBody>
          <a:bodyPr wrap="none" lIns="91405" tIns="45702" rIns="91405" bIns="45702" anchor="ctr">
            <a:spAutoFit/>
          </a:bodyPr>
          <a:lstStyle/>
          <a:p>
            <a:pPr algn="ctr"/>
            <a:r>
              <a:rPr lang="fr-FR" dirty="0">
                <a:latin typeface="Times New Roman" pitchFamily="18" charset="0"/>
                <a:cs typeface="Times New Roman" pitchFamily="18" charset="0"/>
              </a:rPr>
              <a:t>Vise à agir sur la </a:t>
            </a:r>
          </a:p>
          <a:p>
            <a:pPr algn="ctr"/>
            <a:r>
              <a:rPr lang="fr-FR" dirty="0">
                <a:latin typeface="Times New Roman" pitchFamily="18" charset="0"/>
                <a:cs typeface="Times New Roman" pitchFamily="18" charset="0"/>
              </a:rPr>
              <a:t>  </a:t>
            </a:r>
            <a:r>
              <a:rPr lang="fr-FR" dirty="0" smtClean="0">
                <a:latin typeface="Times New Roman" pitchFamily="18" charset="0"/>
                <a:cs typeface="Times New Roman" pitchFamily="18" charset="0"/>
              </a:rPr>
              <a:t>situation de l’ économie </a:t>
            </a:r>
            <a:endParaRPr lang="fr-FR" dirty="0">
              <a:latin typeface="Times New Roman" pitchFamily="18" charset="0"/>
              <a:cs typeface="Times New Roman" pitchFamily="18" charset="0"/>
            </a:endParaRPr>
          </a:p>
        </p:txBody>
      </p:sp>
      <p:sp>
        <p:nvSpPr>
          <p:cNvPr id="108552" name="Rectangle 8"/>
          <p:cNvSpPr>
            <a:spLocks noChangeArrowheads="1"/>
          </p:cNvSpPr>
          <p:nvPr/>
        </p:nvSpPr>
        <p:spPr bwMode="auto">
          <a:xfrm>
            <a:off x="611196" y="4506292"/>
            <a:ext cx="8256587" cy="955731"/>
          </a:xfrm>
          <a:prstGeom prst="rect">
            <a:avLst/>
          </a:prstGeom>
          <a:noFill/>
          <a:ln w="9525">
            <a:noFill/>
            <a:miter lim="800000"/>
            <a:headEnd/>
            <a:tailEnd/>
          </a:ln>
        </p:spPr>
        <p:txBody>
          <a:bodyPr lIns="91405" tIns="45702" rIns="91405" bIns="45702" anchor="ctr">
            <a:spAutoFit/>
          </a:bodyPr>
          <a:lstStyle/>
          <a:p>
            <a:r>
              <a:rPr lang="fr-FR" u="sng" dirty="0">
                <a:latin typeface="Times New Roman" pitchFamily="18" charset="0"/>
                <a:cs typeface="Times New Roman" pitchFamily="18" charset="0"/>
              </a:rPr>
              <a:t>Exemples</a:t>
            </a:r>
            <a:r>
              <a:rPr lang="fr-FR" dirty="0">
                <a:latin typeface="Times New Roman" pitchFamily="18" charset="0"/>
                <a:cs typeface="Times New Roman" pitchFamily="18" charset="0"/>
              </a:rPr>
              <a:t> : baisse des impôts</a:t>
            </a:r>
            <a:r>
              <a:rPr lang="fr-FR" dirty="0" smtClean="0">
                <a:latin typeface="Times New Roman" pitchFamily="18" charset="0"/>
                <a:cs typeface="Times New Roman" pitchFamily="18" charset="0"/>
              </a:rPr>
              <a:t>, pacte de responsabilité, C.I.C.E., </a:t>
            </a:r>
            <a:r>
              <a:rPr lang="fr-FR" dirty="0">
                <a:latin typeface="Times New Roman" pitchFamily="18" charset="0"/>
                <a:cs typeface="Times New Roman" pitchFamily="18" charset="0"/>
              </a:rPr>
              <a:t>aides à </a:t>
            </a:r>
            <a:r>
              <a:rPr lang="fr-FR" dirty="0" smtClean="0">
                <a:latin typeface="Times New Roman" pitchFamily="18" charset="0"/>
                <a:cs typeface="Times New Roman" pitchFamily="18" charset="0"/>
              </a:rPr>
              <a:t>l’emploi, </a:t>
            </a:r>
            <a:r>
              <a:rPr lang="fr-FR" dirty="0">
                <a:latin typeface="Times New Roman" pitchFamily="18" charset="0"/>
                <a:cs typeface="Times New Roman" pitchFamily="18" charset="0"/>
              </a:rPr>
              <a:t>augmentation des prestations sociales et hausse du SMIC (salaire minimum interprofessionnel de croissance). </a:t>
            </a:r>
          </a:p>
        </p:txBody>
      </p:sp>
      <p:sp>
        <p:nvSpPr>
          <p:cNvPr id="108553" name="Rectangle 9"/>
          <p:cNvSpPr>
            <a:spLocks noChangeArrowheads="1"/>
          </p:cNvSpPr>
          <p:nvPr/>
        </p:nvSpPr>
        <p:spPr bwMode="auto">
          <a:xfrm>
            <a:off x="281014" y="5519782"/>
            <a:ext cx="8455025" cy="95575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lIns="91405" tIns="45702" rIns="91405" bIns="45702" anchor="ctr">
            <a:spAutoFit/>
          </a:bodyPr>
          <a:lstStyle/>
          <a:p>
            <a:pPr algn="just"/>
            <a:r>
              <a:rPr lang="fr-FR" dirty="0">
                <a:latin typeface="Times New Roman" pitchFamily="18" charset="0"/>
                <a:cs typeface="Times New Roman" pitchFamily="18" charset="0"/>
              </a:rPr>
              <a:t>Une politique conjoncturelle a pour </a:t>
            </a:r>
            <a:r>
              <a:rPr lang="fr-FR" dirty="0" smtClean="0">
                <a:latin typeface="Times New Roman" pitchFamily="18" charset="0"/>
                <a:cs typeface="Times New Roman" pitchFamily="18" charset="0"/>
              </a:rPr>
              <a:t>objet </a:t>
            </a:r>
            <a:r>
              <a:rPr lang="fr-FR" dirty="0">
                <a:latin typeface="Times New Roman" pitchFamily="18" charset="0"/>
                <a:cs typeface="Times New Roman" pitchFamily="18" charset="0"/>
              </a:rPr>
              <a:t>de corriger les déséquilibres macroéconomiques (globaux) qui peuvent apparaître à </a:t>
            </a:r>
            <a:r>
              <a:rPr lang="fr-FR" b="1" dirty="0">
                <a:solidFill>
                  <a:srgbClr val="FF0000"/>
                </a:solidFill>
                <a:latin typeface="Times New Roman" pitchFamily="18" charset="0"/>
                <a:cs typeface="Times New Roman" pitchFamily="18" charset="0"/>
              </a:rPr>
              <a:t>court terme</a:t>
            </a:r>
            <a:r>
              <a:rPr lang="fr-FR" dirty="0">
                <a:latin typeface="Times New Roman" pitchFamily="18" charset="0"/>
                <a:cs typeface="Times New Roman" pitchFamily="18" charset="0"/>
              </a:rPr>
              <a:t>. Elle cherche à rétablir ou maintenir les quatre indicateurs dans le « vert » sous les contraintes européennes (PSC).</a:t>
            </a:r>
          </a:p>
        </p:txBody>
      </p:sp>
      <p:sp>
        <p:nvSpPr>
          <p:cNvPr id="73738" name="Text Box 10"/>
          <p:cNvSpPr txBox="1">
            <a:spLocks noChangeArrowheads="1"/>
          </p:cNvSpPr>
          <p:nvPr/>
        </p:nvSpPr>
        <p:spPr bwMode="auto">
          <a:xfrm>
            <a:off x="2987675" y="2420946"/>
            <a:ext cx="1728788"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Times New Roman" pitchFamily="18" charset="0"/>
                <a:cs typeface="Times New Roman" pitchFamily="18" charset="0"/>
              </a:rPr>
              <a:t>À court terme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8551"/>
                                        </p:tgtEl>
                                        <p:attrNameLst>
                                          <p:attrName>style.visibility</p:attrName>
                                        </p:attrNameLst>
                                      </p:cBhvr>
                                      <p:to>
                                        <p:strVal val="visible"/>
                                      </p:to>
                                    </p:set>
                                    <p:animEffect transition="in" filter="checkerboard(across)">
                                      <p:cBhvr>
                                        <p:cTn id="7" dur="500"/>
                                        <p:tgtEl>
                                          <p:spTgt spid="10855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8552"/>
                                        </p:tgtEl>
                                        <p:attrNameLst>
                                          <p:attrName>style.visibility</p:attrName>
                                        </p:attrNameLst>
                                      </p:cBhvr>
                                      <p:to>
                                        <p:strVal val="visible"/>
                                      </p:to>
                                    </p:set>
                                    <p:animEffect transition="in" filter="diamond(in)">
                                      <p:cBhvr>
                                        <p:cTn id="12" dur="2000"/>
                                        <p:tgtEl>
                                          <p:spTgt spid="10855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08553">
                                            <p:txEl>
                                              <p:pRg st="0" end="0"/>
                                            </p:txEl>
                                          </p:spTgt>
                                        </p:tgtEl>
                                        <p:attrNameLst>
                                          <p:attrName>style.visibility</p:attrName>
                                        </p:attrNameLst>
                                      </p:cBhvr>
                                      <p:to>
                                        <p:strVal val="visible"/>
                                      </p:to>
                                    </p:set>
                                    <p:animEffect transition="in" filter="diamond(in)">
                                      <p:cBhvr>
                                        <p:cTn id="17" dur="2000"/>
                                        <p:tgtEl>
                                          <p:spTgt spid="1085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1" grpId="0"/>
      <p:bldP spid="10855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626184" y="919662"/>
            <a:ext cx="3384550" cy="461628"/>
          </a:xfrm>
          <a:prstGeom prst="rect">
            <a:avLst/>
          </a:prstGeom>
          <a:noFill/>
          <a:ln w="9525">
            <a:noFill/>
            <a:miter lim="800000"/>
            <a:headEnd/>
            <a:tailEnd/>
          </a:ln>
        </p:spPr>
        <p:txBody>
          <a:bodyPr lIns="91405" tIns="45702" rIns="91405" bIns="45702">
            <a:spAutoFit/>
          </a:bodyPr>
          <a:lstStyle/>
          <a:p>
            <a:pPr>
              <a:spcBef>
                <a:spcPct val="50000"/>
              </a:spcBef>
            </a:pPr>
            <a:endParaRPr lang="fr-FR" sz="2400" dirty="0"/>
          </a:p>
        </p:txBody>
      </p:sp>
      <p:sp>
        <p:nvSpPr>
          <p:cNvPr id="74756" name="Text Box 4"/>
          <p:cNvSpPr txBox="1">
            <a:spLocks noChangeArrowheads="1"/>
          </p:cNvSpPr>
          <p:nvPr/>
        </p:nvSpPr>
        <p:spPr bwMode="auto">
          <a:xfrm>
            <a:off x="611196" y="908050"/>
            <a:ext cx="2881312"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t>1. Au niveau national</a:t>
            </a:r>
          </a:p>
        </p:txBody>
      </p:sp>
      <p:pic>
        <p:nvPicPr>
          <p:cNvPr id="74757" name="Picture 5" descr="Sans titre45"/>
          <p:cNvPicPr>
            <a:picLocks noChangeAspect="1" noChangeArrowheads="1"/>
          </p:cNvPicPr>
          <p:nvPr/>
        </p:nvPicPr>
        <p:blipFill>
          <a:blip r:embed="rId2" cstate="print"/>
          <a:srcRect l="27698" t="36752" r="1077" b="33159"/>
          <a:stretch>
            <a:fillRect/>
          </a:stretch>
        </p:blipFill>
        <p:spPr bwMode="auto">
          <a:xfrm>
            <a:off x="4284663" y="1989138"/>
            <a:ext cx="4606925" cy="1714500"/>
          </a:xfrm>
          <a:prstGeom prst="rect">
            <a:avLst/>
          </a:prstGeom>
          <a:noFill/>
          <a:ln w="9525">
            <a:noFill/>
            <a:miter lim="800000"/>
            <a:headEnd/>
            <a:tailEnd/>
          </a:ln>
        </p:spPr>
      </p:pic>
      <p:sp>
        <p:nvSpPr>
          <p:cNvPr id="74758" name="Text Box 6"/>
          <p:cNvSpPr txBox="1">
            <a:spLocks noChangeArrowheads="1"/>
          </p:cNvSpPr>
          <p:nvPr/>
        </p:nvSpPr>
        <p:spPr bwMode="auto">
          <a:xfrm>
            <a:off x="5435608" y="1628785"/>
            <a:ext cx="2627313"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Verdana" pitchFamily="34" charset="0"/>
              </a:rPr>
              <a:t>Activité économique </a:t>
            </a:r>
          </a:p>
        </p:txBody>
      </p:sp>
      <p:pic>
        <p:nvPicPr>
          <p:cNvPr id="74759" name="Picture 7"/>
          <p:cNvPicPr>
            <a:picLocks noChangeAspect="1" noChangeArrowheads="1"/>
          </p:cNvPicPr>
          <p:nvPr/>
        </p:nvPicPr>
        <p:blipFill>
          <a:blip r:embed="rId3" cstate="print"/>
          <a:srcRect l="12672" t="7477" r="5885" b="24768"/>
          <a:stretch>
            <a:fillRect/>
          </a:stretch>
        </p:blipFill>
        <p:spPr bwMode="auto">
          <a:xfrm>
            <a:off x="250830" y="2276475"/>
            <a:ext cx="1800226" cy="1282700"/>
          </a:xfrm>
          <a:prstGeom prst="rect">
            <a:avLst/>
          </a:prstGeom>
          <a:noFill/>
          <a:ln w="9525">
            <a:noFill/>
            <a:miter lim="800000"/>
            <a:headEnd/>
            <a:tailEnd/>
          </a:ln>
        </p:spPr>
      </p:pic>
      <p:sp>
        <p:nvSpPr>
          <p:cNvPr id="74760" name="Line 8"/>
          <p:cNvSpPr>
            <a:spLocks noChangeShapeType="1"/>
          </p:cNvSpPr>
          <p:nvPr/>
        </p:nvSpPr>
        <p:spPr bwMode="auto">
          <a:xfrm>
            <a:off x="2268538" y="2852738"/>
            <a:ext cx="1871662"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74761" name="Rectangle 11"/>
          <p:cNvSpPr>
            <a:spLocks noChangeArrowheads="1"/>
          </p:cNvSpPr>
          <p:nvPr/>
        </p:nvSpPr>
        <p:spPr bwMode="auto">
          <a:xfrm>
            <a:off x="179396" y="3977446"/>
            <a:ext cx="8713787" cy="1200292"/>
          </a:xfrm>
          <a:prstGeom prst="rect">
            <a:avLst/>
          </a:prstGeom>
          <a:noFill/>
          <a:ln w="9525">
            <a:noFill/>
            <a:miter lim="800000"/>
            <a:headEnd/>
            <a:tailEnd/>
          </a:ln>
        </p:spPr>
        <p:txBody>
          <a:bodyPr lIns="91405" tIns="45702" rIns="91405" bIns="45702" anchor="ctr">
            <a:spAutoFit/>
          </a:bodyPr>
          <a:lstStyle/>
          <a:p>
            <a:pPr algn="just"/>
            <a:r>
              <a:rPr lang="fr-FR" u="sng" dirty="0"/>
              <a:t>Exemples</a:t>
            </a:r>
            <a:r>
              <a:rPr lang="fr-FR" dirty="0"/>
              <a:t> </a:t>
            </a:r>
            <a:r>
              <a:rPr lang="fr-FR" dirty="0" smtClean="0"/>
              <a:t>suppression de l’ISF, </a:t>
            </a:r>
            <a:r>
              <a:rPr lang="fr-FR" dirty="0"/>
              <a:t>déréglementation des marchés financiers, déréglementation du droit du travail, </a:t>
            </a:r>
            <a:r>
              <a:rPr lang="fr-FR" dirty="0" smtClean="0"/>
              <a:t>politique </a:t>
            </a:r>
            <a:r>
              <a:rPr lang="fr-FR" dirty="0"/>
              <a:t>européenne (mise en place de l’euro), politique industrielle, développement de la recherche et de l’innovation, </a:t>
            </a:r>
            <a:r>
              <a:rPr lang="fr-FR" dirty="0" smtClean="0"/>
              <a:t>la taxe carbone…qui a été supprimée pour 2019</a:t>
            </a:r>
            <a:endParaRPr lang="fr-FR" dirty="0"/>
          </a:p>
        </p:txBody>
      </p:sp>
      <p:sp>
        <p:nvSpPr>
          <p:cNvPr id="74762" name="Rectangle 12"/>
          <p:cNvSpPr>
            <a:spLocks noChangeArrowheads="1"/>
          </p:cNvSpPr>
          <p:nvPr/>
        </p:nvSpPr>
        <p:spPr bwMode="auto">
          <a:xfrm>
            <a:off x="2" y="5274434"/>
            <a:ext cx="8964613" cy="955763"/>
          </a:xfrm>
          <a:prstGeom prst="rect">
            <a:avLst/>
          </a:prstGeom>
          <a:solidFill>
            <a:schemeClr val="bg2"/>
          </a:solidFill>
          <a:ln w="9525">
            <a:noFill/>
            <a:miter lim="800000"/>
            <a:headEnd/>
            <a:tailEnd/>
          </a:ln>
        </p:spPr>
        <p:txBody>
          <a:bodyPr lIns="91405" tIns="45702" rIns="91405" bIns="45702" anchor="ctr">
            <a:spAutoFit/>
          </a:bodyPr>
          <a:lstStyle/>
          <a:p>
            <a:pPr algn="just"/>
            <a:r>
              <a:rPr lang="fr-FR" b="1" dirty="0">
                <a:solidFill>
                  <a:srgbClr val="000000"/>
                </a:solidFill>
              </a:rPr>
              <a:t>C’est une politique économique au long terme visant à modifier durablement la structure ou l'organisation de l'économie d'un pays (comme la politique industrielle, de la recherche, politique de la concurrence, la réforme du contrat de travail, privatisations...).</a:t>
            </a:r>
          </a:p>
        </p:txBody>
      </p:sp>
      <p:sp>
        <p:nvSpPr>
          <p:cNvPr id="74763" name="Rectangle 13"/>
          <p:cNvSpPr>
            <a:spLocks noChangeArrowheads="1"/>
          </p:cNvSpPr>
          <p:nvPr/>
        </p:nvSpPr>
        <p:spPr bwMode="auto">
          <a:xfrm>
            <a:off x="8" y="4005262"/>
            <a:ext cx="8893175" cy="1079500"/>
          </a:xfrm>
          <a:prstGeom prst="rect">
            <a:avLst/>
          </a:prstGeom>
          <a:noFill/>
          <a:ln w="9525">
            <a:solidFill>
              <a:schemeClr val="tx1"/>
            </a:solidFill>
            <a:miter lim="800000"/>
            <a:headEnd/>
            <a:tailEnd/>
          </a:ln>
        </p:spPr>
        <p:txBody>
          <a:bodyPr wrap="none" lIns="91405" tIns="45702" rIns="91405" bIns="45702" anchor="ctr"/>
          <a:lstStyle/>
          <a:p>
            <a:endParaRPr lang="fr-FR"/>
          </a:p>
        </p:txBody>
      </p:sp>
      <p:sp>
        <p:nvSpPr>
          <p:cNvPr id="12" name="ZoneTexte 11"/>
          <p:cNvSpPr txBox="1"/>
          <p:nvPr/>
        </p:nvSpPr>
        <p:spPr>
          <a:xfrm>
            <a:off x="1835696" y="1484784"/>
            <a:ext cx="2232248" cy="655291"/>
          </a:xfrm>
          <a:prstGeom prst="rect">
            <a:avLst/>
          </a:prstGeom>
          <a:noFill/>
        </p:spPr>
        <p:txBody>
          <a:bodyPr wrap="square" lIns="100312" tIns="50157" rIns="100312" bIns="50157" rtlCol="0">
            <a:spAutoFit/>
          </a:bodyPr>
          <a:lstStyle/>
          <a:p>
            <a:r>
              <a:rPr lang="fr-FR" dirty="0" smtClean="0"/>
              <a:t>loi travail (flexibilité du marché du travail)</a:t>
            </a:r>
            <a:endParaRPr lang="fr-FR" dirty="0"/>
          </a:p>
        </p:txBody>
      </p:sp>
      <p:sp>
        <p:nvSpPr>
          <p:cNvPr id="13" name="Text Box 2"/>
          <p:cNvSpPr txBox="1">
            <a:spLocks noChangeArrowheads="1"/>
          </p:cNvSpPr>
          <p:nvPr/>
        </p:nvSpPr>
        <p:spPr bwMode="auto">
          <a:xfrm>
            <a:off x="395296" y="260351"/>
            <a:ext cx="5689600" cy="461628"/>
          </a:xfrm>
          <a:prstGeom prst="rect">
            <a:avLst/>
          </a:prstGeom>
          <a:noFill/>
          <a:ln w="9525">
            <a:noFill/>
            <a:miter lim="800000"/>
            <a:headEnd/>
            <a:tailEnd/>
          </a:ln>
        </p:spPr>
        <p:txBody>
          <a:bodyPr lIns="91405" tIns="45702" rIns="91405" bIns="45702">
            <a:spAutoFit/>
          </a:bodyPr>
          <a:lstStyle/>
          <a:p>
            <a:pPr>
              <a:spcBef>
                <a:spcPct val="50000"/>
              </a:spcBef>
            </a:pPr>
            <a:r>
              <a:rPr lang="fr-FR" sz="2400" b="1" dirty="0">
                <a:latin typeface="Times New Roman" pitchFamily="18" charset="0"/>
                <a:cs typeface="Times New Roman" pitchFamily="18" charset="0"/>
              </a:rPr>
              <a:t>b) La politique structurelle </a:t>
            </a:r>
          </a:p>
        </p:txBody>
      </p:sp>
      <p:sp>
        <p:nvSpPr>
          <p:cNvPr id="14" name="ZoneTexte 13"/>
          <p:cNvSpPr txBox="1"/>
          <p:nvPr/>
        </p:nvSpPr>
        <p:spPr>
          <a:xfrm>
            <a:off x="1928794" y="2928934"/>
            <a:ext cx="2071702" cy="923330"/>
          </a:xfrm>
          <a:prstGeom prst="rect">
            <a:avLst/>
          </a:prstGeom>
          <a:noFill/>
        </p:spPr>
        <p:txBody>
          <a:bodyPr wrap="square" rtlCol="0">
            <a:spAutoFit/>
          </a:bodyPr>
          <a:lstStyle/>
          <a:p>
            <a:r>
              <a:rPr lang="fr-FR" dirty="0" smtClean="0"/>
              <a:t>Taxe carbone 2018</a:t>
            </a:r>
          </a:p>
          <a:p>
            <a:r>
              <a:rPr lang="fr-FR" dirty="0" smtClean="0"/>
              <a:t>Réforme de la retraite  2019</a:t>
            </a:r>
            <a:endParaRPr lang="fr-FR"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
          <p:cNvSpPr>
            <a:spLocks noChangeArrowheads="1"/>
          </p:cNvSpPr>
          <p:nvPr/>
        </p:nvSpPr>
        <p:spPr bwMode="auto">
          <a:xfrm>
            <a:off x="1214414" y="1428736"/>
            <a:ext cx="6357950" cy="28931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Quelles mesures prises sous la présidence d’Emmanuel </a:t>
            </a:r>
            <a:r>
              <a:rPr kumimoji="0" lang="fr-FR"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Macron</a:t>
            </a: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sont favorables aux entreprises ?</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flexibilité introduite par la réforme du Code du travail permettra aux entreprises de recruter et de licencier plus facilement.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Par ailleurs, la baisse de l’impôt sur les sociétés leur permettra d’augmenter leurs bénéfices.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Pourquoi est-il important pour la France d’attirer des firmes étrangères ?</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L’installation de firmes étrangères sur le sol français permet de créer de l’activité et de l’emploi, et augmente ainsi la richesse de la France.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1214414" y="428604"/>
            <a:ext cx="1087438" cy="742950"/>
          </a:xfrm>
          <a:prstGeom prst="rect">
            <a:avLst/>
          </a:prstGeom>
          <a:noFill/>
          <a:ln w="9525">
            <a:noFill/>
            <a:miter lim="800000"/>
            <a:headEnd/>
            <a:tailEnd/>
          </a:ln>
        </p:spPr>
      </p:pic>
      <p:sp>
        <p:nvSpPr>
          <p:cNvPr id="4" name="ZoneTexte 3"/>
          <p:cNvSpPr txBox="1"/>
          <p:nvPr/>
        </p:nvSpPr>
        <p:spPr>
          <a:xfrm>
            <a:off x="2143108" y="642918"/>
            <a:ext cx="4714908" cy="369332"/>
          </a:xfrm>
          <a:prstGeom prst="rect">
            <a:avLst/>
          </a:prstGeom>
          <a:noFill/>
        </p:spPr>
        <p:txBody>
          <a:bodyPr wrap="square" rtlCol="0">
            <a:spAutoFit/>
          </a:bodyPr>
          <a:lstStyle/>
          <a:p>
            <a:r>
              <a:rPr lang="fr-FR" dirty="0" smtClean="0"/>
              <a:t>Effets de quelques mesures structurelles</a:t>
            </a:r>
            <a:endParaRPr lang="fr-FR" dirty="0"/>
          </a:p>
        </p:txBody>
      </p:sp>
      <p:sp>
        <p:nvSpPr>
          <p:cNvPr id="5" name="Flèche vers le bas 4"/>
          <p:cNvSpPr/>
          <p:nvPr/>
        </p:nvSpPr>
        <p:spPr>
          <a:xfrm>
            <a:off x="5000628" y="1071546"/>
            <a:ext cx="357190" cy="2143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22913">
                                            <p:txEl>
                                              <p:pRg st="2" end="2"/>
                                            </p:txEl>
                                          </p:spTgt>
                                        </p:tgtEl>
                                        <p:attrNameLst>
                                          <p:attrName>style.visibility</p:attrName>
                                        </p:attrNameLst>
                                      </p:cBhvr>
                                      <p:to>
                                        <p:strVal val="visible"/>
                                      </p:to>
                                    </p:set>
                                    <p:animEffect transition="in" filter="diamond(in)">
                                      <p:cBhvr>
                                        <p:cTn id="7" dur="2000"/>
                                        <p:tgtEl>
                                          <p:spTgt spid="422913">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422913">
                                            <p:txEl>
                                              <p:pRg st="4" end="4"/>
                                            </p:txEl>
                                          </p:spTgt>
                                        </p:tgtEl>
                                        <p:attrNameLst>
                                          <p:attrName>style.visibility</p:attrName>
                                        </p:attrNameLst>
                                      </p:cBhvr>
                                      <p:to>
                                        <p:strVal val="visible"/>
                                      </p:to>
                                    </p:set>
                                    <p:animEffect transition="in" filter="diamond(in)">
                                      <p:cBhvr>
                                        <p:cTn id="10" dur="2000"/>
                                        <p:tgtEl>
                                          <p:spTgt spid="42291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422913">
                                            <p:txEl>
                                              <p:pRg st="8" end="8"/>
                                            </p:txEl>
                                          </p:spTgt>
                                        </p:tgtEl>
                                        <p:attrNameLst>
                                          <p:attrName>style.visibility</p:attrName>
                                        </p:attrNameLst>
                                      </p:cBhvr>
                                      <p:to>
                                        <p:strVal val="visible"/>
                                      </p:to>
                                    </p:set>
                                    <p:animEffect transition="in" filter="diamond(in)">
                                      <p:cBhvr>
                                        <p:cTn id="15" dur="2000"/>
                                        <p:tgtEl>
                                          <p:spTgt spid="42291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468313" y="260351"/>
            <a:ext cx="4319587" cy="461628"/>
          </a:xfrm>
          <a:prstGeom prst="rect">
            <a:avLst/>
          </a:prstGeom>
          <a:noFill/>
          <a:ln w="9525">
            <a:noFill/>
            <a:miter lim="800000"/>
            <a:headEnd/>
            <a:tailEnd/>
          </a:ln>
        </p:spPr>
        <p:txBody>
          <a:bodyPr lIns="91405" tIns="45702" rIns="91405" bIns="45702">
            <a:spAutoFit/>
          </a:bodyPr>
          <a:lstStyle/>
          <a:p>
            <a:pPr>
              <a:spcBef>
                <a:spcPct val="50000"/>
              </a:spcBef>
            </a:pPr>
            <a:r>
              <a:rPr lang="fr-FR" sz="2400" dirty="0">
                <a:latin typeface="Times New Roman" pitchFamily="18" charset="0"/>
                <a:cs typeface="Times New Roman" pitchFamily="18" charset="0"/>
              </a:rPr>
              <a:t>2. Au niveau européen</a:t>
            </a:r>
          </a:p>
        </p:txBody>
      </p:sp>
      <p:pic>
        <p:nvPicPr>
          <p:cNvPr id="75779" name="Picture 3" descr="ImgEurope">
            <a:hlinkClick r:id="rId2"/>
          </p:cNvPr>
          <p:cNvPicPr>
            <a:picLocks noChangeAspect="1" noChangeArrowheads="1"/>
          </p:cNvPicPr>
          <p:nvPr/>
        </p:nvPicPr>
        <p:blipFill>
          <a:blip r:embed="rId3" cstate="print"/>
          <a:srcRect/>
          <a:stretch>
            <a:fillRect/>
          </a:stretch>
        </p:blipFill>
        <p:spPr bwMode="auto">
          <a:xfrm>
            <a:off x="323854" y="1268413"/>
            <a:ext cx="1655763" cy="1611312"/>
          </a:xfrm>
          <a:prstGeom prst="rect">
            <a:avLst/>
          </a:prstGeom>
          <a:noFill/>
          <a:ln w="9525">
            <a:noFill/>
            <a:miter lim="800000"/>
            <a:headEnd/>
            <a:tailEnd/>
          </a:ln>
        </p:spPr>
      </p:pic>
      <p:pic>
        <p:nvPicPr>
          <p:cNvPr id="75780" name="Picture 4" descr="Sans titre45"/>
          <p:cNvPicPr>
            <a:picLocks noChangeAspect="1" noChangeArrowheads="1"/>
          </p:cNvPicPr>
          <p:nvPr/>
        </p:nvPicPr>
        <p:blipFill>
          <a:blip r:embed="rId4" cstate="print"/>
          <a:srcRect l="27698" t="36752" r="1077" b="33159"/>
          <a:stretch>
            <a:fillRect/>
          </a:stretch>
        </p:blipFill>
        <p:spPr bwMode="auto">
          <a:xfrm>
            <a:off x="4932363" y="1412874"/>
            <a:ext cx="4211637" cy="1295401"/>
          </a:xfrm>
          <a:prstGeom prst="rect">
            <a:avLst/>
          </a:prstGeom>
          <a:noFill/>
          <a:ln w="9525">
            <a:noFill/>
            <a:miter lim="800000"/>
            <a:headEnd/>
            <a:tailEnd/>
          </a:ln>
        </p:spPr>
      </p:pic>
      <p:sp>
        <p:nvSpPr>
          <p:cNvPr id="75781" name="Text Box 5"/>
          <p:cNvSpPr txBox="1">
            <a:spLocks noChangeArrowheads="1"/>
          </p:cNvSpPr>
          <p:nvPr/>
        </p:nvSpPr>
        <p:spPr bwMode="auto">
          <a:xfrm>
            <a:off x="5435600" y="765175"/>
            <a:ext cx="3024188" cy="669752"/>
          </a:xfrm>
          <a:prstGeom prst="rect">
            <a:avLst/>
          </a:prstGeom>
          <a:noFill/>
          <a:ln w="9525">
            <a:noFill/>
            <a:miter lim="800000"/>
            <a:headEnd/>
            <a:tailEnd/>
          </a:ln>
        </p:spPr>
        <p:txBody>
          <a:bodyPr lIns="91405" tIns="45702" rIns="91405" bIns="45702">
            <a:spAutoFit/>
          </a:bodyPr>
          <a:lstStyle/>
          <a:p>
            <a:pPr>
              <a:spcBef>
                <a:spcPct val="50000"/>
              </a:spcBef>
            </a:pPr>
            <a:r>
              <a:rPr lang="fr-FR" dirty="0">
                <a:latin typeface="Times New Roman" pitchFamily="18" charset="0"/>
                <a:cs typeface="Times New Roman" pitchFamily="18" charset="0"/>
              </a:rPr>
              <a:t>Activité économique de chaque Etat membre</a:t>
            </a:r>
          </a:p>
        </p:txBody>
      </p:sp>
      <p:sp>
        <p:nvSpPr>
          <p:cNvPr id="75782" name="Line 6"/>
          <p:cNvSpPr>
            <a:spLocks noChangeShapeType="1"/>
          </p:cNvSpPr>
          <p:nvPr/>
        </p:nvSpPr>
        <p:spPr bwMode="auto">
          <a:xfrm>
            <a:off x="2051058" y="1989139"/>
            <a:ext cx="2520951" cy="0"/>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18791" name="Rectangle 7"/>
          <p:cNvSpPr>
            <a:spLocks noChangeArrowheads="1"/>
          </p:cNvSpPr>
          <p:nvPr/>
        </p:nvSpPr>
        <p:spPr bwMode="auto">
          <a:xfrm>
            <a:off x="-72469" y="2921688"/>
            <a:ext cx="3565842" cy="646294"/>
          </a:xfrm>
          <a:prstGeom prst="rect">
            <a:avLst/>
          </a:prstGeom>
          <a:noFill/>
          <a:ln w="9525">
            <a:noFill/>
            <a:miter lim="800000"/>
            <a:headEnd/>
            <a:tailEnd/>
          </a:ln>
        </p:spPr>
        <p:txBody>
          <a:bodyPr wrap="none" lIns="91405" tIns="45702" rIns="91405" bIns="45702" anchor="ctr">
            <a:spAutoFit/>
          </a:bodyPr>
          <a:lstStyle/>
          <a:p>
            <a:pPr algn="ctr"/>
            <a:r>
              <a:rPr lang="fr-FR" dirty="0">
                <a:latin typeface="Times New Roman" pitchFamily="18" charset="0"/>
                <a:cs typeface="Times New Roman" pitchFamily="18" charset="0"/>
              </a:rPr>
              <a:t>Vise à agir sur la </a:t>
            </a:r>
          </a:p>
          <a:p>
            <a:pPr algn="ctr"/>
            <a:r>
              <a:rPr lang="fr-FR" dirty="0">
                <a:latin typeface="Times New Roman" pitchFamily="18" charset="0"/>
                <a:cs typeface="Times New Roman" pitchFamily="18" charset="0"/>
              </a:rPr>
              <a:t>Structure de l’ économie européenne</a:t>
            </a:r>
          </a:p>
        </p:txBody>
      </p:sp>
      <p:sp>
        <p:nvSpPr>
          <p:cNvPr id="75784" name="Text Box 8"/>
          <p:cNvSpPr txBox="1">
            <a:spLocks noChangeArrowheads="1"/>
          </p:cNvSpPr>
          <p:nvPr/>
        </p:nvSpPr>
        <p:spPr bwMode="auto">
          <a:xfrm>
            <a:off x="2555875" y="1628785"/>
            <a:ext cx="1944688"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Times New Roman" pitchFamily="18" charset="0"/>
                <a:cs typeface="Times New Roman" pitchFamily="18" charset="0"/>
              </a:rPr>
              <a:t>À long terme</a:t>
            </a:r>
          </a:p>
        </p:txBody>
      </p:sp>
      <p:sp>
        <p:nvSpPr>
          <p:cNvPr id="118793" name="Text Box 9"/>
          <p:cNvSpPr txBox="1">
            <a:spLocks noChangeArrowheads="1"/>
          </p:cNvSpPr>
          <p:nvPr/>
        </p:nvSpPr>
        <p:spPr bwMode="auto">
          <a:xfrm>
            <a:off x="179388" y="5084768"/>
            <a:ext cx="8137525" cy="955758"/>
          </a:xfrm>
          <a:prstGeom prst="rect">
            <a:avLst/>
          </a:prstGeom>
          <a:noFill/>
          <a:ln w="9525">
            <a:noFill/>
            <a:miter lim="800000"/>
            <a:headEnd/>
            <a:tailEnd/>
          </a:ln>
        </p:spPr>
        <p:txBody>
          <a:bodyPr lIns="91405" tIns="45702" rIns="91405" bIns="45702">
            <a:spAutoFit/>
          </a:bodyPr>
          <a:lstStyle/>
          <a:p>
            <a:pPr>
              <a:spcBef>
                <a:spcPct val="50000"/>
              </a:spcBef>
            </a:pPr>
            <a:r>
              <a:rPr lang="fr-FR" u="sng" dirty="0">
                <a:latin typeface="Times New Roman" pitchFamily="18" charset="0"/>
                <a:cs typeface="Times New Roman" pitchFamily="18" charset="0"/>
              </a:rPr>
              <a:t>Exemples</a:t>
            </a:r>
            <a:r>
              <a:rPr lang="fr-FR" dirty="0">
                <a:latin typeface="Times New Roman" pitchFamily="18" charset="0"/>
                <a:cs typeface="Times New Roman" pitchFamily="18" charset="0"/>
              </a:rPr>
              <a:t> : PAC, politique européenne de la concurrence, l’Euro et la politique monétaire, politique financière, industrielle (EADS) et l’engagement européen sur le développement durable (droits à polluer), politique de l’environnement. </a:t>
            </a:r>
            <a:r>
              <a:rPr lang="fr-FR" dirty="0" smtClean="0">
                <a:latin typeface="Times New Roman" pitchFamily="18" charset="0"/>
                <a:cs typeface="Times New Roman" pitchFamily="18" charset="0"/>
              </a:rPr>
              <a:t>COP21…24.</a:t>
            </a:r>
            <a:endParaRPr lang="fr-FR" dirty="0">
              <a:latin typeface="Times New Roman" pitchFamily="18" charset="0"/>
              <a:cs typeface="Times New Roman" pitchFamily="18" charset="0"/>
            </a:endParaRPr>
          </a:p>
        </p:txBody>
      </p:sp>
      <p:sp>
        <p:nvSpPr>
          <p:cNvPr id="75786" name="Text Box 10"/>
          <p:cNvSpPr txBox="1">
            <a:spLocks noChangeArrowheads="1"/>
          </p:cNvSpPr>
          <p:nvPr/>
        </p:nvSpPr>
        <p:spPr bwMode="auto">
          <a:xfrm>
            <a:off x="611197" y="908059"/>
            <a:ext cx="3024187" cy="383741"/>
          </a:xfrm>
          <a:prstGeom prst="rect">
            <a:avLst/>
          </a:prstGeom>
          <a:noFill/>
          <a:ln w="9525">
            <a:noFill/>
            <a:miter lim="800000"/>
            <a:headEnd/>
            <a:tailEnd/>
          </a:ln>
        </p:spPr>
        <p:txBody>
          <a:bodyPr lIns="91405" tIns="45702" rIns="91405" bIns="45702">
            <a:spAutoFit/>
          </a:bodyPr>
          <a:lstStyle/>
          <a:p>
            <a:pPr>
              <a:spcBef>
                <a:spcPct val="50000"/>
              </a:spcBef>
            </a:pPr>
            <a:r>
              <a:rPr lang="fr-FR">
                <a:latin typeface="Times New Roman" pitchFamily="18" charset="0"/>
                <a:cs typeface="Times New Roman" pitchFamily="18" charset="0"/>
              </a:rPr>
              <a:t>Conseil européen </a:t>
            </a:r>
          </a:p>
        </p:txBody>
      </p:sp>
      <p:pic>
        <p:nvPicPr>
          <p:cNvPr id="75787" name="Picture 11" descr="carte_europe_27"/>
          <p:cNvPicPr>
            <a:picLocks noChangeAspect="1" noChangeArrowheads="1"/>
          </p:cNvPicPr>
          <p:nvPr/>
        </p:nvPicPr>
        <p:blipFill>
          <a:blip r:embed="rId5" cstate="print"/>
          <a:srcRect/>
          <a:stretch>
            <a:fillRect/>
          </a:stretch>
        </p:blipFill>
        <p:spPr bwMode="auto">
          <a:xfrm>
            <a:off x="4932363" y="2636838"/>
            <a:ext cx="4211637" cy="1839912"/>
          </a:xfrm>
          <a:prstGeom prst="rect">
            <a:avLst/>
          </a:prstGeom>
          <a:noFill/>
          <a:ln w="9525">
            <a:noFill/>
            <a:miter lim="800000"/>
            <a:headEnd/>
            <a:tailEnd/>
          </a:ln>
        </p:spPr>
      </p:pic>
      <p:sp>
        <p:nvSpPr>
          <p:cNvPr id="75788" name="Rectangle 12"/>
          <p:cNvSpPr>
            <a:spLocks noChangeArrowheads="1"/>
          </p:cNvSpPr>
          <p:nvPr/>
        </p:nvSpPr>
        <p:spPr bwMode="auto">
          <a:xfrm>
            <a:off x="0" y="4868863"/>
            <a:ext cx="8316913" cy="1655762"/>
          </a:xfrm>
          <a:prstGeom prst="rect">
            <a:avLst/>
          </a:prstGeom>
          <a:noFill/>
          <a:ln w="9525">
            <a:solidFill>
              <a:schemeClr val="tx1"/>
            </a:solidFill>
            <a:miter lim="800000"/>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91"/>
                                        </p:tgtEl>
                                        <p:attrNameLst>
                                          <p:attrName>style.visibility</p:attrName>
                                        </p:attrNameLst>
                                      </p:cBhvr>
                                      <p:to>
                                        <p:strVal val="visible"/>
                                      </p:to>
                                    </p:set>
                                    <p:animEffect transition="in" filter="checkerboard(across)">
                                      <p:cBhvr>
                                        <p:cTn id="7" dur="500"/>
                                        <p:tgtEl>
                                          <p:spTgt spid="11879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18793"/>
                                        </p:tgtEl>
                                        <p:attrNameLst>
                                          <p:attrName>style.visibility</p:attrName>
                                        </p:attrNameLst>
                                      </p:cBhvr>
                                      <p:to>
                                        <p:strVal val="visible"/>
                                      </p:to>
                                    </p:set>
                                    <p:animEffect transition="in" filter="diamond(in)">
                                      <p:cBhvr>
                                        <p:cTn id="12" dur="2000"/>
                                        <p:tgtEl>
                                          <p:spTgt spid="118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p:bldP spid="11879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395544" y="476672"/>
            <a:ext cx="7864475" cy="885669"/>
          </a:xfrm>
          <a:prstGeom prst="rect">
            <a:avLst/>
          </a:prstGeom>
          <a:noFill/>
          <a:ln w="12700" cap="sq">
            <a:noFill/>
            <a:miter lim="800000"/>
            <a:headEnd type="none" w="sm" len="sm"/>
            <a:tailEnd type="none" w="sm" len="sm"/>
          </a:ln>
        </p:spPr>
        <p:txBody>
          <a:bodyPr lIns="115104" tIns="57552" rIns="115104" bIns="57552">
            <a:spAutoFit/>
          </a:bodyPr>
          <a:lstStyle/>
          <a:p>
            <a:pPr defTabSz="1152077">
              <a:spcBef>
                <a:spcPct val="50000"/>
              </a:spcBef>
            </a:pPr>
            <a:r>
              <a:rPr lang="fr-FR" sz="2500" b="1" u="sng" dirty="0"/>
              <a:t>B/ Les instruments et les effets de ces politiques économiques</a:t>
            </a:r>
          </a:p>
        </p:txBody>
      </p:sp>
      <p:sp>
        <p:nvSpPr>
          <p:cNvPr id="76803" name="Text Box 3"/>
          <p:cNvSpPr txBox="1">
            <a:spLocks noChangeArrowheads="1"/>
          </p:cNvSpPr>
          <p:nvPr/>
        </p:nvSpPr>
        <p:spPr bwMode="auto">
          <a:xfrm>
            <a:off x="550301" y="1588821"/>
            <a:ext cx="7056438"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u="sng" dirty="0"/>
              <a:t>1/ La politique budgétaire et ses effets</a:t>
            </a:r>
          </a:p>
        </p:txBody>
      </p:sp>
      <p:sp>
        <p:nvSpPr>
          <p:cNvPr id="76805" name="Text Box 5"/>
          <p:cNvSpPr txBox="1">
            <a:spLocks noChangeArrowheads="1"/>
          </p:cNvSpPr>
          <p:nvPr/>
        </p:nvSpPr>
        <p:spPr bwMode="auto">
          <a:xfrm>
            <a:off x="550309" y="5018254"/>
            <a:ext cx="1944687" cy="400073"/>
          </a:xfrm>
          <a:prstGeom prst="rect">
            <a:avLst/>
          </a:prstGeom>
          <a:noFill/>
          <a:ln w="9525">
            <a:noFill/>
            <a:miter lim="800000"/>
            <a:headEnd/>
            <a:tailEnd/>
          </a:ln>
        </p:spPr>
        <p:txBody>
          <a:bodyPr lIns="91405" tIns="45702" rIns="91405" bIns="45702">
            <a:spAutoFit/>
          </a:bodyPr>
          <a:lstStyle/>
          <a:p>
            <a:pPr>
              <a:spcBef>
                <a:spcPct val="50000"/>
              </a:spcBef>
            </a:pPr>
            <a:r>
              <a:rPr lang="fr-FR" sz="2000" b="1" dirty="0"/>
              <a:t>a) Définition </a:t>
            </a:r>
          </a:p>
        </p:txBody>
      </p:sp>
      <p:sp>
        <p:nvSpPr>
          <p:cNvPr id="119814" name="Text Box 6"/>
          <p:cNvSpPr txBox="1">
            <a:spLocks noChangeArrowheads="1"/>
          </p:cNvSpPr>
          <p:nvPr/>
        </p:nvSpPr>
        <p:spPr bwMode="auto">
          <a:xfrm>
            <a:off x="550309" y="5603770"/>
            <a:ext cx="6913563" cy="955763"/>
          </a:xfrm>
          <a:prstGeom prst="rect">
            <a:avLst/>
          </a:prstGeom>
          <a:noFill/>
          <a:ln w="9525">
            <a:noFill/>
            <a:miter lim="800000"/>
            <a:headEnd/>
            <a:tailEnd/>
          </a:ln>
        </p:spPr>
        <p:txBody>
          <a:bodyPr lIns="91405" tIns="45702" rIns="91405" bIns="45702">
            <a:spAutoFit/>
          </a:bodyPr>
          <a:lstStyle/>
          <a:p>
            <a:pPr>
              <a:spcBef>
                <a:spcPct val="50000"/>
              </a:spcBef>
            </a:pPr>
            <a:r>
              <a:rPr lang="fr-FR" b="1" dirty="0"/>
              <a:t>La politique budgétaire est un des principaux instruments de la politique économique de l’Etat. Elle consiste à utiliser l’instrument budgétaire pour agir sur la situation économique.</a:t>
            </a:r>
          </a:p>
        </p:txBody>
      </p:sp>
      <p:pic>
        <p:nvPicPr>
          <p:cNvPr id="824321" name="Picture 1"/>
          <p:cNvPicPr>
            <a:picLocks noChangeAspect="1" noChangeArrowheads="1"/>
          </p:cNvPicPr>
          <p:nvPr/>
        </p:nvPicPr>
        <p:blipFill>
          <a:blip r:embed="rId3" cstate="print"/>
          <a:srcRect l="10376" t="30510" r="44103" b="34053"/>
          <a:stretch>
            <a:fillRect/>
          </a:stretch>
        </p:blipFill>
        <p:spPr bwMode="auto">
          <a:xfrm>
            <a:off x="929707" y="2090685"/>
            <a:ext cx="6241384" cy="3011208"/>
          </a:xfrm>
          <a:prstGeom prst="rect">
            <a:avLst/>
          </a:prstGeom>
          <a:noFill/>
          <a:ln w="9525">
            <a:noFill/>
            <a:miter lim="800000"/>
            <a:headEnd/>
            <a:tailEnd/>
          </a:ln>
        </p:spPr>
      </p:pic>
      <p:sp>
        <p:nvSpPr>
          <p:cNvPr id="7" name="Ellipse 6"/>
          <p:cNvSpPr/>
          <p:nvPr/>
        </p:nvSpPr>
        <p:spPr>
          <a:xfrm>
            <a:off x="5027289" y="2425263"/>
            <a:ext cx="1972909" cy="17565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8" name="ZoneTexte 7"/>
          <p:cNvSpPr txBox="1"/>
          <p:nvPr/>
        </p:nvSpPr>
        <p:spPr>
          <a:xfrm>
            <a:off x="5330811" y="2843487"/>
            <a:ext cx="1821146" cy="965288"/>
          </a:xfrm>
          <a:prstGeom prst="rect">
            <a:avLst/>
          </a:prstGeom>
          <a:noFill/>
        </p:spPr>
        <p:txBody>
          <a:bodyPr wrap="square" lIns="100312" tIns="50157" rIns="100312" bIns="50157" rtlCol="0">
            <a:spAutoFit/>
          </a:bodyPr>
          <a:lstStyle/>
          <a:p>
            <a:r>
              <a:rPr lang="fr-FR" dirty="0" smtClean="0"/>
              <a:t>Production</a:t>
            </a:r>
          </a:p>
          <a:p>
            <a:r>
              <a:rPr lang="fr-FR" dirty="0" smtClean="0"/>
              <a:t>Répartition </a:t>
            </a:r>
          </a:p>
          <a:p>
            <a:r>
              <a:rPr lang="fr-FR" dirty="0" smtClean="0"/>
              <a:t>Consommation </a:t>
            </a:r>
            <a:endParaRPr lang="fr-FR" dirty="0"/>
          </a:p>
        </p:txBody>
      </p:sp>
      <p:sp>
        <p:nvSpPr>
          <p:cNvPr id="9" name="ZoneTexte 8"/>
          <p:cNvSpPr txBox="1"/>
          <p:nvPr/>
        </p:nvSpPr>
        <p:spPr>
          <a:xfrm>
            <a:off x="1000100" y="2071678"/>
            <a:ext cx="2714644" cy="369332"/>
          </a:xfrm>
          <a:prstGeom prst="rect">
            <a:avLst/>
          </a:prstGeom>
          <a:noFill/>
        </p:spPr>
        <p:txBody>
          <a:bodyPr wrap="square" rtlCol="0">
            <a:spAutoFit/>
          </a:bodyPr>
          <a:lstStyle/>
          <a:p>
            <a:r>
              <a:rPr lang="fr-FR" dirty="0" smtClean="0"/>
              <a:t>Influence à partir de ses :</a:t>
            </a:r>
            <a:endParaRPr lang="fr-FR" dirty="0"/>
          </a:p>
        </p:txBody>
      </p:sp>
      <p:sp>
        <p:nvSpPr>
          <p:cNvPr id="10" name="Accolade fermante 9"/>
          <p:cNvSpPr/>
          <p:nvPr/>
        </p:nvSpPr>
        <p:spPr>
          <a:xfrm>
            <a:off x="7286644" y="2000240"/>
            <a:ext cx="571504" cy="307183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ZoneTexte 10"/>
          <p:cNvSpPr txBox="1"/>
          <p:nvPr/>
        </p:nvSpPr>
        <p:spPr>
          <a:xfrm>
            <a:off x="7715272" y="3214686"/>
            <a:ext cx="1428728" cy="646331"/>
          </a:xfrm>
          <a:prstGeom prst="rect">
            <a:avLst/>
          </a:prstGeom>
          <a:noFill/>
        </p:spPr>
        <p:txBody>
          <a:bodyPr wrap="square" rtlCol="0">
            <a:spAutoFit/>
          </a:bodyPr>
          <a:lstStyle/>
          <a:p>
            <a:r>
              <a:rPr lang="fr-FR" dirty="0" smtClean="0"/>
              <a:t>Conjoncture</a:t>
            </a:r>
          </a:p>
          <a:p>
            <a:r>
              <a:rPr lang="fr-FR" dirty="0" smtClean="0"/>
              <a:t>économique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animEffect transition="in" filter="box(out)">
                                      <p:cBhvr>
                                        <p:cTn id="7" dur="500"/>
                                        <p:tgtEl>
                                          <p:spTgt spid="1198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9814"/>
                                        </p:tgtEl>
                                        <p:attrNameLst>
                                          <p:attrName>style.visibility</p:attrName>
                                        </p:attrNameLst>
                                      </p:cBhvr>
                                      <p:to>
                                        <p:strVal val="visible"/>
                                      </p:to>
                                    </p:set>
                                    <p:animEffect transition="in" filter="checkerboard(across)">
                                      <p:cBhvr>
                                        <p:cTn id="12" dur="500"/>
                                        <p:tgtEl>
                                          <p:spTgt spid="11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autoUpdateAnimBg="0"/>
      <p:bldP spid="11981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87</a:t>
            </a:fld>
            <a:endParaRPr lang="fr-FR"/>
          </a:p>
        </p:txBody>
      </p:sp>
      <p:pic>
        <p:nvPicPr>
          <p:cNvPr id="4" name="Picture 2"/>
          <p:cNvPicPr>
            <a:picLocks noChangeAspect="1" noChangeArrowheads="1"/>
          </p:cNvPicPr>
          <p:nvPr/>
        </p:nvPicPr>
        <p:blipFill>
          <a:blip r:embed="rId2" cstate="print"/>
          <a:srcRect/>
          <a:stretch>
            <a:fillRect/>
          </a:stretch>
        </p:blipFill>
        <p:spPr bwMode="auto">
          <a:xfrm>
            <a:off x="1515361" y="642926"/>
            <a:ext cx="7609943" cy="5643579"/>
          </a:xfrm>
          <a:prstGeom prst="rect">
            <a:avLst/>
          </a:prstGeom>
          <a:noFill/>
          <a:ln w="9525">
            <a:noFill/>
            <a:miter lim="800000"/>
            <a:headEnd/>
            <a:tailEnd/>
          </a:ln>
          <a:effectLst/>
        </p:spPr>
      </p:pic>
      <p:sp>
        <p:nvSpPr>
          <p:cNvPr id="5" name="Rectangle 4"/>
          <p:cNvSpPr/>
          <p:nvPr/>
        </p:nvSpPr>
        <p:spPr>
          <a:xfrm>
            <a:off x="8" y="1602553"/>
            <a:ext cx="1953775" cy="5364305"/>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wrap="square" lIns="100312" tIns="50157" rIns="100312" bIns="50157">
            <a:spAutoFit/>
          </a:bodyPr>
          <a:lstStyle/>
          <a:p>
            <a:r>
              <a:rPr lang="fr-FR" dirty="0" smtClean="0">
                <a:latin typeface="Times New Roman" pitchFamily="18" charset="0"/>
                <a:cs typeface="Times New Roman" pitchFamily="18" charset="0"/>
              </a:rPr>
              <a:t>Le budget se traduit par une loi des finances votée chaque année par le Parlement (Assemblée Nationale + Sénat) en automne, qui prévoit et autorise pour une année civile n+1 les dépenses et les recettes de l’Etat. Il représente donc la traduction chiffrée des objectifs économiques et sociaux de l’Etat</a:t>
            </a:r>
            <a:endParaRPr lang="fr-FR" dirty="0">
              <a:latin typeface="Times New Roman" pitchFamily="18" charset="0"/>
              <a:cs typeface="Times New Roman" pitchFamily="18" charset="0"/>
            </a:endParaRPr>
          </a:p>
        </p:txBody>
      </p:sp>
      <p:sp>
        <p:nvSpPr>
          <p:cNvPr id="6" name="ZoneTexte 5"/>
          <p:cNvSpPr txBox="1"/>
          <p:nvPr/>
        </p:nvSpPr>
        <p:spPr>
          <a:xfrm>
            <a:off x="205737" y="0"/>
            <a:ext cx="2807601" cy="393265"/>
          </a:xfrm>
          <a:prstGeom prst="rect">
            <a:avLst/>
          </a:prstGeom>
          <a:noFill/>
        </p:spPr>
        <p:txBody>
          <a:bodyPr wrap="square" lIns="100312" tIns="50157" rIns="100312" bIns="50157" rtlCol="0">
            <a:spAutoFit/>
          </a:bodyPr>
          <a:lstStyle/>
          <a:p>
            <a:r>
              <a:rPr lang="fr-FR" b="1" dirty="0" smtClean="0"/>
              <a:t>1. Définition du budget</a:t>
            </a:r>
            <a:endParaRPr lang="fr-FR" b="1" dirty="0"/>
          </a:p>
        </p:txBody>
      </p:sp>
      <p:sp>
        <p:nvSpPr>
          <p:cNvPr id="9" name="Flèche droite 8">
            <a:hlinkClick r:id="rId3" action="ppaction://hlinkfile"/>
          </p:cNvPr>
          <p:cNvSpPr/>
          <p:nvPr/>
        </p:nvSpPr>
        <p:spPr>
          <a:xfrm>
            <a:off x="785791" y="1071546"/>
            <a:ext cx="607049" cy="167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8" name="ZoneTexte 7">
            <a:hlinkClick r:id="rId4" action="ppaction://hlinkfile"/>
          </p:cNvPr>
          <p:cNvSpPr txBox="1"/>
          <p:nvPr/>
        </p:nvSpPr>
        <p:spPr>
          <a:xfrm>
            <a:off x="1500166" y="500043"/>
            <a:ext cx="1071570" cy="383741"/>
          </a:xfrm>
          <a:prstGeom prst="rect">
            <a:avLst/>
          </a:prstGeom>
          <a:noFill/>
        </p:spPr>
        <p:txBody>
          <a:bodyPr wrap="square" lIns="91435" tIns="45718" rIns="91435" bIns="45718" rtlCol="0">
            <a:spAutoFit/>
          </a:bodyPr>
          <a:lstStyle/>
          <a:p>
            <a:r>
              <a:rPr lang="fr-FR" dirty="0" smtClean="0"/>
              <a:t>vidéo</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88</a:t>
            </a:fld>
            <a:endParaRPr lang="fr-FR"/>
          </a:p>
        </p:txBody>
      </p:sp>
      <p:sp>
        <p:nvSpPr>
          <p:cNvPr id="1333249" name="Rectangle 1"/>
          <p:cNvSpPr>
            <a:spLocks noChangeArrowheads="1"/>
          </p:cNvSpPr>
          <p:nvPr/>
        </p:nvSpPr>
        <p:spPr bwMode="auto">
          <a:xfrm rot="10800000" flipV="1">
            <a:off x="246785" y="3662213"/>
            <a:ext cx="8081665" cy="2871283"/>
          </a:xfrm>
          <a:prstGeom prst="rect">
            <a:avLst/>
          </a:prstGeom>
          <a:noFill/>
          <a:ln w="9525">
            <a:noFill/>
            <a:miter lim="800000"/>
            <a:headEnd/>
            <a:tailEnd/>
          </a:ln>
          <a:effectLst/>
        </p:spPr>
        <p:txBody>
          <a:bodyPr vert="horz" wrap="square" lIns="100312" tIns="50157" rIns="100312" bIns="50157" numCol="1" anchor="ctr" anchorCtr="0" compatLnSpc="1">
            <a:prstTxWarp prst="textNoShape">
              <a:avLst/>
            </a:prstTxWarp>
            <a:spAutoFit/>
          </a:bodyPr>
          <a:lstStyle/>
          <a:p>
            <a:pPr algn="just" defTabSz="1003117" fontAlgn="base">
              <a:spcBef>
                <a:spcPct val="0"/>
              </a:spcBef>
              <a:spcAft>
                <a:spcPct val="0"/>
              </a:spcAft>
              <a:tabLst>
                <a:tab pos="449314" algn="l"/>
              </a:tabLst>
            </a:pPr>
            <a:endParaRPr lang="fr-FR" sz="2000" dirty="0">
              <a:latin typeface="Times New Roman" pitchFamily="18" charset="0"/>
              <a:cs typeface="Times New Roman" pitchFamily="18" charset="0"/>
            </a:endParaRPr>
          </a:p>
          <a:p>
            <a:pPr algn="just" defTabSz="1003117" eaLnBrk="0" fontAlgn="base" hangingPunct="0">
              <a:spcBef>
                <a:spcPct val="0"/>
              </a:spcBef>
              <a:spcAft>
                <a:spcPct val="0"/>
              </a:spcAft>
              <a:buFontTx/>
              <a:buChar char="•"/>
              <a:tabLst>
                <a:tab pos="449314" algn="l"/>
              </a:tabLst>
            </a:pPr>
            <a:r>
              <a:rPr lang="fr-FR" sz="2000" dirty="0">
                <a:latin typeface="Times New Roman" pitchFamily="18" charset="0"/>
                <a:ea typeface="Times New Roman" pitchFamily="18" charset="0"/>
                <a:cs typeface="Times New Roman" pitchFamily="18" charset="0"/>
              </a:rPr>
              <a:t>Si les dépenses sont supérieures aux recettes : le budget est déficitaire. L’Etat doit financer le déficit soit en augmentant les recettes donc les impôts, soit en empruntant sur le marché financier ce qui accroît la dette publique. Il peut aussi réduire les dépenses publiques (politique de rigueur).</a:t>
            </a:r>
          </a:p>
          <a:p>
            <a:pPr algn="just" defTabSz="1003117" eaLnBrk="0" fontAlgn="base" hangingPunct="0">
              <a:spcBef>
                <a:spcPct val="0"/>
              </a:spcBef>
              <a:spcAft>
                <a:spcPct val="0"/>
              </a:spcAft>
              <a:buFontTx/>
              <a:buChar char="•"/>
              <a:tabLst>
                <a:tab pos="449314" algn="l"/>
              </a:tabLst>
            </a:pPr>
            <a:endParaRPr lang="fr-FR" sz="2000" dirty="0">
              <a:latin typeface="Times New Roman" pitchFamily="18" charset="0"/>
              <a:cs typeface="Times New Roman" pitchFamily="18" charset="0"/>
            </a:endParaRPr>
          </a:p>
          <a:p>
            <a:pPr algn="just" defTabSz="1003117" eaLnBrk="0" fontAlgn="base" hangingPunct="0">
              <a:spcBef>
                <a:spcPct val="0"/>
              </a:spcBef>
              <a:spcAft>
                <a:spcPct val="0"/>
              </a:spcAft>
              <a:buFontTx/>
              <a:buChar char="•"/>
              <a:tabLst>
                <a:tab pos="449314" algn="l"/>
              </a:tabLst>
            </a:pPr>
            <a:r>
              <a:rPr lang="fr-FR" sz="2000" dirty="0">
                <a:latin typeface="Times New Roman" pitchFamily="18" charset="0"/>
                <a:ea typeface="Times New Roman" pitchFamily="18" charset="0"/>
                <a:cs typeface="Times New Roman" pitchFamily="18" charset="0"/>
              </a:rPr>
              <a:t>Si les recettes sont supérieures aux dépenses : le budget est excédentaire.</a:t>
            </a:r>
          </a:p>
          <a:p>
            <a:pPr algn="just" defTabSz="1003117" eaLnBrk="0" fontAlgn="base" hangingPunct="0">
              <a:spcBef>
                <a:spcPct val="0"/>
              </a:spcBef>
              <a:spcAft>
                <a:spcPct val="0"/>
              </a:spcAft>
              <a:buFontTx/>
              <a:buChar char="•"/>
              <a:tabLst>
                <a:tab pos="449314" algn="l"/>
              </a:tabLst>
            </a:pPr>
            <a:endParaRPr lang="fr-FR" sz="2000" dirty="0">
              <a:latin typeface="Times New Roman" pitchFamily="18" charset="0"/>
              <a:cs typeface="Times New Roman" pitchFamily="18" charset="0"/>
            </a:endParaRPr>
          </a:p>
          <a:p>
            <a:pPr algn="just" defTabSz="1003117" eaLnBrk="0" fontAlgn="base" hangingPunct="0">
              <a:spcBef>
                <a:spcPct val="0"/>
              </a:spcBef>
              <a:spcAft>
                <a:spcPct val="0"/>
              </a:spcAft>
              <a:buFontTx/>
              <a:buChar char="•"/>
              <a:tabLst>
                <a:tab pos="449314" algn="l"/>
              </a:tabLst>
            </a:pPr>
            <a:r>
              <a:rPr lang="fr-FR" sz="2000" dirty="0">
                <a:latin typeface="Times New Roman" pitchFamily="18" charset="0"/>
                <a:ea typeface="Times New Roman" pitchFamily="18" charset="0"/>
                <a:cs typeface="Times New Roman" pitchFamily="18" charset="0"/>
              </a:rPr>
              <a:t>Si les recettes sont égales aux dépenses : le budget est en équilibre.</a:t>
            </a:r>
            <a:endParaRPr lang="fr-FR" sz="2000" dirty="0">
              <a:latin typeface="Times New Roman" pitchFamily="18" charset="0"/>
              <a:cs typeface="Times New Roman" pitchFamily="18" charset="0"/>
            </a:endParaRPr>
          </a:p>
        </p:txBody>
      </p:sp>
      <p:sp>
        <p:nvSpPr>
          <p:cNvPr id="5" name="Flèche vers le bas 4"/>
          <p:cNvSpPr/>
          <p:nvPr/>
        </p:nvSpPr>
        <p:spPr>
          <a:xfrm>
            <a:off x="3813188" y="0"/>
            <a:ext cx="607049" cy="9200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pic>
        <p:nvPicPr>
          <p:cNvPr id="6" name="Picture 2"/>
          <p:cNvPicPr>
            <a:picLocks noChangeAspect="1" noChangeArrowheads="1"/>
          </p:cNvPicPr>
          <p:nvPr/>
        </p:nvPicPr>
        <p:blipFill>
          <a:blip r:embed="rId2" cstate="print"/>
          <a:srcRect t="20729" b="7517"/>
          <a:stretch>
            <a:fillRect/>
          </a:stretch>
        </p:blipFill>
        <p:spPr bwMode="auto">
          <a:xfrm>
            <a:off x="929707" y="1086952"/>
            <a:ext cx="6768674" cy="2592985"/>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pic>
      <p:sp>
        <p:nvSpPr>
          <p:cNvPr id="7" name="Rectangle à coins arrondis 6"/>
          <p:cNvSpPr/>
          <p:nvPr/>
        </p:nvSpPr>
        <p:spPr>
          <a:xfrm>
            <a:off x="3889069" y="3178069"/>
            <a:ext cx="1214098" cy="167289"/>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8" name="Line 26"/>
          <p:cNvSpPr>
            <a:spLocks noChangeShapeType="1"/>
          </p:cNvSpPr>
          <p:nvPr/>
        </p:nvSpPr>
        <p:spPr bwMode="auto">
          <a:xfrm>
            <a:off x="3889075" y="2007049"/>
            <a:ext cx="455025" cy="584561"/>
          </a:xfrm>
          <a:prstGeom prst="line">
            <a:avLst/>
          </a:prstGeom>
          <a:noFill/>
          <a:ln w="9525">
            <a:solidFill>
              <a:schemeClr val="tx1"/>
            </a:solidFill>
            <a:prstDash val="dash"/>
            <a:round/>
            <a:headEnd type="triangle" w="med" len="med"/>
            <a:tailEnd/>
          </a:ln>
          <a:effectLst/>
        </p:spPr>
        <p:txBody>
          <a:bodyPr lIns="100312" tIns="50157" rIns="100312" bIns="50157"/>
          <a:lstStyle/>
          <a:p>
            <a:endParaRPr lang="fr-FR"/>
          </a:p>
        </p:txBody>
      </p:sp>
      <p:sp>
        <p:nvSpPr>
          <p:cNvPr id="9" name="ZoneTexte 8"/>
          <p:cNvSpPr txBox="1"/>
          <p:nvPr/>
        </p:nvSpPr>
        <p:spPr>
          <a:xfrm>
            <a:off x="3585545" y="3261710"/>
            <a:ext cx="1897027" cy="393265"/>
          </a:xfrm>
          <a:prstGeom prst="rect">
            <a:avLst/>
          </a:prstGeom>
          <a:noFill/>
        </p:spPr>
        <p:txBody>
          <a:bodyPr wrap="square" lIns="100312" tIns="50157" rIns="100312" bIns="50157" rtlCol="0">
            <a:spAutoFit/>
          </a:bodyPr>
          <a:lstStyle/>
          <a:p>
            <a:r>
              <a:rPr lang="fr-FR" b="1" dirty="0" smtClean="0"/>
              <a:t>Budget de l’Etat</a:t>
            </a:r>
            <a:endParaRPr lang="fr-FR" b="1" dirty="0"/>
          </a:p>
        </p:txBody>
      </p:sp>
      <p:sp>
        <p:nvSpPr>
          <p:cNvPr id="10" name="ZoneTexte 9"/>
          <p:cNvSpPr txBox="1"/>
          <p:nvPr/>
        </p:nvSpPr>
        <p:spPr>
          <a:xfrm>
            <a:off x="428596" y="0"/>
            <a:ext cx="3071834" cy="307777"/>
          </a:xfrm>
          <a:prstGeom prst="rect">
            <a:avLst/>
          </a:prstGeom>
          <a:noFill/>
        </p:spPr>
        <p:txBody>
          <a:bodyPr wrap="square" rtlCol="0">
            <a:spAutoFit/>
          </a:bodyPr>
          <a:lstStyle/>
          <a:p>
            <a:r>
              <a:rPr lang="fr-FR" sz="1400" dirty="0" smtClean="0">
                <a:latin typeface="Times New Roman" pitchFamily="18" charset="0"/>
                <a:cs typeface="Times New Roman" pitchFamily="18" charset="0"/>
              </a:rPr>
              <a:t>2. Composition et analyse du budget</a:t>
            </a:r>
            <a:endParaRPr lang="fr-FR" sz="1400" dirty="0">
              <a:latin typeface="Times New Roman" pitchFamily="18" charset="0"/>
              <a:cs typeface="Times New Roman" pitchFamily="18" charset="0"/>
            </a:endParaRPr>
          </a:p>
        </p:txBody>
      </p:sp>
      <p:sp>
        <p:nvSpPr>
          <p:cNvPr id="11" name="ZoneTexte 10"/>
          <p:cNvSpPr txBox="1"/>
          <p:nvPr/>
        </p:nvSpPr>
        <p:spPr>
          <a:xfrm>
            <a:off x="714348" y="571480"/>
            <a:ext cx="2000264" cy="307777"/>
          </a:xfrm>
          <a:prstGeom prst="rect">
            <a:avLst/>
          </a:prstGeom>
          <a:noFill/>
        </p:spPr>
        <p:txBody>
          <a:bodyPr wrap="square" rtlCol="0">
            <a:spAutoFit/>
          </a:bodyPr>
          <a:lstStyle/>
          <a:p>
            <a:pPr>
              <a:buFont typeface="Wingdings" pitchFamily="2" charset="2"/>
              <a:buChar char="Ø"/>
            </a:pPr>
            <a:r>
              <a:rPr lang="fr-FR" sz="1400" dirty="0" smtClean="0">
                <a:latin typeface="Times New Roman" pitchFamily="18" charset="0"/>
                <a:cs typeface="Times New Roman" pitchFamily="18" charset="0"/>
              </a:rPr>
              <a:t>Composition </a:t>
            </a:r>
            <a:endParaRPr lang="fr-FR" sz="1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3249">
                                            <p:txEl>
                                              <p:pRg st="1" end="1"/>
                                            </p:txEl>
                                          </p:spTgt>
                                        </p:tgtEl>
                                        <p:attrNameLst>
                                          <p:attrName>style.visibility</p:attrName>
                                        </p:attrNameLst>
                                      </p:cBhvr>
                                      <p:to>
                                        <p:strVal val="visible"/>
                                      </p:to>
                                    </p:set>
                                    <p:animEffect transition="in" filter="diamond(in)">
                                      <p:cBhvr>
                                        <p:cTn id="7" dur="2000"/>
                                        <p:tgtEl>
                                          <p:spTgt spid="13332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33249">
                                            <p:txEl>
                                              <p:pRg st="3" end="3"/>
                                            </p:txEl>
                                          </p:spTgt>
                                        </p:tgtEl>
                                        <p:attrNameLst>
                                          <p:attrName>style.visibility</p:attrName>
                                        </p:attrNameLst>
                                      </p:cBhvr>
                                      <p:to>
                                        <p:strVal val="visible"/>
                                      </p:to>
                                    </p:set>
                                    <p:animEffect transition="in" filter="diamond(in)">
                                      <p:cBhvr>
                                        <p:cTn id="12" dur="2000"/>
                                        <p:tgtEl>
                                          <p:spTgt spid="133324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333249">
                                            <p:txEl>
                                              <p:pRg st="5" end="5"/>
                                            </p:txEl>
                                          </p:spTgt>
                                        </p:tgtEl>
                                        <p:attrNameLst>
                                          <p:attrName>style.visibility</p:attrName>
                                        </p:attrNameLst>
                                      </p:cBhvr>
                                      <p:to>
                                        <p:strVal val="visible"/>
                                      </p:to>
                                    </p:set>
                                    <p:animEffect transition="in" filter="diamond(in)">
                                      <p:cBhvr>
                                        <p:cTn id="17" dur="2000"/>
                                        <p:tgtEl>
                                          <p:spTgt spid="13332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rcRect l="23967" t="25294" r="25455" b="7941"/>
          <a:stretch>
            <a:fillRect/>
          </a:stretch>
        </p:blipFill>
        <p:spPr bwMode="auto">
          <a:xfrm>
            <a:off x="642910" y="928670"/>
            <a:ext cx="6643733" cy="5429288"/>
          </a:xfrm>
          <a:prstGeom prst="rect">
            <a:avLst/>
          </a:prstGeom>
          <a:noFill/>
          <a:ln w="9525">
            <a:noFill/>
            <a:miter lim="800000"/>
            <a:headEnd/>
            <a:tailEnd/>
          </a:ln>
        </p:spPr>
      </p:pic>
      <p:sp>
        <p:nvSpPr>
          <p:cNvPr id="308225" name="Rectangle 1"/>
          <p:cNvSpPr>
            <a:spLocks noChangeArrowheads="1"/>
          </p:cNvSpPr>
          <p:nvPr/>
        </p:nvSpPr>
        <p:spPr bwMode="auto">
          <a:xfrm>
            <a:off x="785786" y="357166"/>
            <a:ext cx="364333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fr-FR" b="1" i="0" strike="noStrike" cap="none" normalizeH="0" baseline="0" dirty="0" smtClean="0">
                <a:ln>
                  <a:noFill/>
                </a:ln>
                <a:effectLst/>
                <a:latin typeface="Calibri" pitchFamily="34" charset="0"/>
                <a:ea typeface="Times New Roman" pitchFamily="18" charset="0"/>
                <a:cs typeface="Times New Roman" pitchFamily="18" charset="0"/>
              </a:rPr>
              <a:t>Un prélèvement fiscal croissant ...</a:t>
            </a:r>
            <a:endParaRPr kumimoji="0" lang="fr-FR" b="0" i="0" strike="noStrike" cap="none" normalizeH="0" baseline="0" dirty="0" smtClean="0">
              <a:ln>
                <a:noFill/>
              </a:ln>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99592" y="1094163"/>
            <a:ext cx="7632848" cy="383695"/>
          </a:xfrm>
          <a:prstGeom prst="rect">
            <a:avLst/>
          </a:prstGeom>
          <a:noFill/>
          <a:ln w="9525">
            <a:noFill/>
            <a:miter lim="800000"/>
            <a:headEnd/>
            <a:tailEnd/>
          </a:ln>
        </p:spPr>
        <p:txBody>
          <a:bodyPr wrap="square" lIns="91357" tIns="45683" rIns="91357" bIns="45683" anchor="ctr">
            <a:spAutoFit/>
          </a:bodyPr>
          <a:lstStyle/>
          <a:p>
            <a:pPr algn="just"/>
            <a:r>
              <a:rPr lang="fr-FR" b="1" dirty="0">
                <a:latin typeface="Times New Roman" pitchFamily="18" charset="0"/>
                <a:cs typeface="Times New Roman" pitchFamily="18" charset="0"/>
              </a:rPr>
              <a:t>1/ le mécanisme de ce </a:t>
            </a:r>
            <a:r>
              <a:rPr lang="fr-FR" b="1" dirty="0" smtClean="0">
                <a:latin typeface="Times New Roman" pitchFamily="18" charset="0"/>
                <a:cs typeface="Times New Roman" pitchFamily="18" charset="0"/>
              </a:rPr>
              <a:t>financement : définition et évolution</a:t>
            </a:r>
            <a:endParaRPr lang="fr-FR" b="1" dirty="0">
              <a:latin typeface="Times New Roman" pitchFamily="18" charset="0"/>
              <a:cs typeface="Times New Roman" pitchFamily="18" charset="0"/>
            </a:endParaRPr>
          </a:p>
        </p:txBody>
      </p:sp>
      <p:sp>
        <p:nvSpPr>
          <p:cNvPr id="5" name="Rectangle 8"/>
          <p:cNvSpPr>
            <a:spLocks noChangeArrowheads="1"/>
          </p:cNvSpPr>
          <p:nvPr/>
        </p:nvSpPr>
        <p:spPr bwMode="auto">
          <a:xfrm>
            <a:off x="1875500" y="260197"/>
            <a:ext cx="5256400" cy="400035"/>
          </a:xfrm>
          <a:prstGeom prst="rect">
            <a:avLst/>
          </a:prstGeom>
          <a:noFill/>
          <a:ln w="9525">
            <a:noFill/>
            <a:miter lim="800000"/>
            <a:headEnd/>
            <a:tailEnd/>
          </a:ln>
        </p:spPr>
        <p:txBody>
          <a:bodyPr wrap="none" lIns="91357" tIns="45683" rIns="91357" bIns="45683" anchor="ctr">
            <a:spAutoFit/>
          </a:bodyPr>
          <a:lstStyle/>
          <a:p>
            <a:pPr algn="just"/>
            <a:r>
              <a:rPr lang="fr-FR" sz="2000" b="1" dirty="0">
                <a:latin typeface="Times New Roman" pitchFamily="18" charset="0"/>
                <a:cs typeface="Times New Roman" pitchFamily="18" charset="0"/>
              </a:rPr>
              <a:t>A/ Le </a:t>
            </a:r>
            <a:r>
              <a:rPr lang="fr-FR" sz="2000" b="1" dirty="0" smtClean="0">
                <a:latin typeface="Times New Roman" pitchFamily="18" charset="0"/>
                <a:cs typeface="Times New Roman" pitchFamily="18" charset="0"/>
              </a:rPr>
              <a:t>financement interne</a:t>
            </a:r>
            <a:r>
              <a:rPr lang="fr-FR" sz="2000" b="1" dirty="0">
                <a:latin typeface="Times New Roman" pitchFamily="18" charset="0"/>
                <a:cs typeface="Times New Roman" pitchFamily="18" charset="0"/>
              </a:rPr>
              <a:t> : </a:t>
            </a:r>
            <a:r>
              <a:rPr lang="fr-FR" sz="2000" b="1" dirty="0" smtClean="0">
                <a:latin typeface="Times New Roman" pitchFamily="18" charset="0"/>
                <a:cs typeface="Times New Roman" pitchFamily="18" charset="0"/>
              </a:rPr>
              <a:t>l’autofinancement</a:t>
            </a:r>
            <a:endParaRPr lang="fr-FR" sz="2000" b="1" dirty="0">
              <a:latin typeface="Times New Roman" pitchFamily="18" charset="0"/>
              <a:cs typeface="Times New Roman" pitchFamily="18" charset="0"/>
            </a:endParaRPr>
          </a:p>
        </p:txBody>
      </p:sp>
      <p:sp>
        <p:nvSpPr>
          <p:cNvPr id="6" name="Rectangle 5"/>
          <p:cNvSpPr/>
          <p:nvPr/>
        </p:nvSpPr>
        <p:spPr>
          <a:xfrm>
            <a:off x="1410221" y="2765140"/>
            <a:ext cx="2333694" cy="414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dirty="0"/>
          </a:p>
        </p:txBody>
      </p:sp>
      <p:sp>
        <p:nvSpPr>
          <p:cNvPr id="7" name="Rectangle 6"/>
          <p:cNvSpPr/>
          <p:nvPr/>
        </p:nvSpPr>
        <p:spPr>
          <a:xfrm>
            <a:off x="971607" y="4221088"/>
            <a:ext cx="6696744" cy="1527786"/>
          </a:xfrm>
          <a:prstGeom prst="rect">
            <a:avLst/>
          </a:prstGeom>
        </p:spPr>
        <p:style>
          <a:lnRef idx="2">
            <a:schemeClr val="accent3"/>
          </a:lnRef>
          <a:fillRef idx="1">
            <a:schemeClr val="lt1"/>
          </a:fillRef>
          <a:effectRef idx="0">
            <a:schemeClr val="accent3"/>
          </a:effectRef>
          <a:fontRef idx="minor">
            <a:schemeClr val="dk1"/>
          </a:fontRef>
        </p:style>
        <p:txBody>
          <a:bodyPr wrap="square" lIns="91409" tIns="45705" rIns="91409" bIns="45705">
            <a:spAutoFit/>
          </a:bodyPr>
          <a:lstStyle/>
          <a:p>
            <a:pPr algn="just"/>
            <a:r>
              <a:rPr lang="fr-FR" dirty="0" smtClean="0">
                <a:latin typeface="Times New Roman" pitchFamily="18" charset="0"/>
                <a:cs typeface="Times New Roman" pitchFamily="18" charset="0"/>
              </a:rPr>
              <a:t>l’autofinancement peut se définir comme la : capacité pour un agent économique de dégager lui-même les ressources financières lui permettant de payer les dépenses qu’il doit/souhaite réaliser, sans faire appel à une quelconque aide extérieure. Ce financement se fait à partir des profits des entreprises ou de l’épargne des ménages.</a:t>
            </a:r>
            <a:endParaRPr lang="fr-FR" dirty="0">
              <a:latin typeface="Times New Roman" pitchFamily="18" charset="0"/>
              <a:cs typeface="Times New Roman" pitchFamily="18" charset="0"/>
            </a:endParaRPr>
          </a:p>
        </p:txBody>
      </p:sp>
      <p:sp>
        <p:nvSpPr>
          <p:cNvPr id="8" name="ZoneTexte 7"/>
          <p:cNvSpPr txBox="1"/>
          <p:nvPr/>
        </p:nvSpPr>
        <p:spPr>
          <a:xfrm>
            <a:off x="1043609" y="3645031"/>
            <a:ext cx="7056784" cy="383741"/>
          </a:xfrm>
          <a:prstGeom prst="rect">
            <a:avLst/>
          </a:prstGeom>
          <a:noFill/>
        </p:spPr>
        <p:txBody>
          <a:bodyPr wrap="square" lIns="91409" tIns="45705" rIns="91409" bIns="45705" rtlCol="0">
            <a:spAutoFit/>
          </a:bodyPr>
          <a:lstStyle/>
          <a:p>
            <a:r>
              <a:rPr lang="fr-FR" dirty="0" smtClean="0">
                <a:latin typeface="Times New Roman" pitchFamily="18" charset="0"/>
                <a:cs typeface="Times New Roman" pitchFamily="18" charset="0"/>
              </a:rPr>
              <a:t>a) Définition </a:t>
            </a:r>
            <a:endParaRPr lang="fr-FR" dirty="0">
              <a:latin typeface="Times New Roman" pitchFamily="18" charset="0"/>
              <a:cs typeface="Times New Roman" pitchFamily="18" charset="0"/>
            </a:endParaRPr>
          </a:p>
        </p:txBody>
      </p:sp>
      <p:pic>
        <p:nvPicPr>
          <p:cNvPr id="9" name="Picture 7" descr="AG00459_"/>
          <p:cNvPicPr>
            <a:picLocks noChangeAspect="1" noChangeArrowheads="1" noCrop="1"/>
          </p:cNvPicPr>
          <p:nvPr/>
        </p:nvPicPr>
        <p:blipFill>
          <a:blip r:embed="rId2" cstate="print"/>
          <a:srcRect/>
          <a:stretch>
            <a:fillRect/>
          </a:stretch>
        </p:blipFill>
        <p:spPr bwMode="auto">
          <a:xfrm>
            <a:off x="1187630" y="1700813"/>
            <a:ext cx="1499645" cy="1584176"/>
          </a:xfrm>
          <a:prstGeom prst="rect">
            <a:avLst/>
          </a:prstGeom>
          <a:noFill/>
          <a:ln w="9525">
            <a:noFill/>
            <a:miter lim="800000"/>
            <a:headEnd/>
            <a:tailEnd/>
          </a:ln>
        </p:spPr>
      </p:pic>
      <p:sp>
        <p:nvSpPr>
          <p:cNvPr id="10" name="Flèche droite 9"/>
          <p:cNvSpPr/>
          <p:nvPr/>
        </p:nvSpPr>
        <p:spPr>
          <a:xfrm>
            <a:off x="2555779" y="2708920"/>
            <a:ext cx="2376265"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dirty="0"/>
          </a:p>
        </p:txBody>
      </p:sp>
      <p:pic>
        <p:nvPicPr>
          <p:cNvPr id="11" name="Picture 8" descr="argent_64"/>
          <p:cNvPicPr>
            <a:picLocks noChangeAspect="1" noChangeArrowheads="1" noCrop="1"/>
          </p:cNvPicPr>
          <p:nvPr/>
        </p:nvPicPr>
        <p:blipFill>
          <a:blip r:embed="rId3" cstate="print"/>
          <a:srcRect/>
          <a:stretch>
            <a:fillRect/>
          </a:stretch>
        </p:blipFill>
        <p:spPr bwMode="auto">
          <a:xfrm rot="5400000">
            <a:off x="2537296" y="1719287"/>
            <a:ext cx="1223963" cy="1042988"/>
          </a:xfrm>
          <a:prstGeom prst="rect">
            <a:avLst/>
          </a:prstGeom>
          <a:noFill/>
          <a:ln w="9525">
            <a:noFill/>
            <a:miter lim="800000"/>
            <a:headEnd/>
            <a:tailEnd/>
          </a:ln>
        </p:spPr>
      </p:pic>
      <p:sp>
        <p:nvSpPr>
          <p:cNvPr id="12" name="ZoneTexte 11"/>
          <p:cNvSpPr txBox="1"/>
          <p:nvPr/>
        </p:nvSpPr>
        <p:spPr>
          <a:xfrm>
            <a:off x="5148064" y="2564912"/>
            <a:ext cx="2736303" cy="383741"/>
          </a:xfrm>
          <a:prstGeom prst="rect">
            <a:avLst/>
          </a:prstGeom>
          <a:noFill/>
        </p:spPr>
        <p:txBody>
          <a:bodyPr wrap="square" lIns="91409" tIns="45705" rIns="91409" bIns="45705" rtlCol="0">
            <a:spAutoFit/>
          </a:bodyPr>
          <a:lstStyle/>
          <a:p>
            <a:r>
              <a:rPr lang="fr-FR" b="1" dirty="0" smtClean="0">
                <a:latin typeface="Times New Roman" pitchFamily="18" charset="0"/>
                <a:cs typeface="Times New Roman" pitchFamily="18" charset="0"/>
              </a:rPr>
              <a:t>Investissements </a:t>
            </a:r>
            <a:endParaRPr lang="fr-FR" b="1" dirty="0">
              <a:latin typeface="Times New Roman" pitchFamily="18" charset="0"/>
              <a:cs typeface="Times New Roman" pitchFamily="18" charset="0"/>
            </a:endParaRPr>
          </a:p>
        </p:txBody>
      </p:sp>
      <p:sp>
        <p:nvSpPr>
          <p:cNvPr id="13" name="Flèche vers le bas 12"/>
          <p:cNvSpPr/>
          <p:nvPr/>
        </p:nvSpPr>
        <p:spPr>
          <a:xfrm rot="9951154">
            <a:off x="899592" y="2276872"/>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09" tIns="45705" rIns="91409" bIns="45705" rtlCol="0" anchor="ctr"/>
          <a:lstStyle/>
          <a:p>
            <a:pPr algn="ctr"/>
            <a:endParaRPr lang="fr-FR" dirty="0"/>
          </a:p>
        </p:txBody>
      </p:sp>
      <p:sp>
        <p:nvSpPr>
          <p:cNvPr id="14" name="ZoneTexte 13"/>
          <p:cNvSpPr txBox="1"/>
          <p:nvPr/>
        </p:nvSpPr>
        <p:spPr>
          <a:xfrm>
            <a:off x="251527" y="1844832"/>
            <a:ext cx="1296144" cy="383741"/>
          </a:xfrm>
          <a:prstGeom prst="rect">
            <a:avLst/>
          </a:prstGeom>
          <a:noFill/>
        </p:spPr>
        <p:txBody>
          <a:bodyPr wrap="square" lIns="91409" tIns="45705" rIns="91409" bIns="45705" rtlCol="0">
            <a:spAutoFit/>
          </a:bodyPr>
          <a:lstStyle/>
          <a:p>
            <a:r>
              <a:rPr lang="fr-FR" b="1" dirty="0" smtClean="0">
                <a:latin typeface="Times New Roman" pitchFamily="18" charset="0"/>
                <a:cs typeface="Times New Roman" pitchFamily="18" charset="0"/>
              </a:rPr>
              <a:t>Profits </a:t>
            </a:r>
            <a:endParaRPr lang="fr-FR" b="1" dirty="0">
              <a:latin typeface="Times New Roman" pitchFamily="18" charset="0"/>
              <a:cs typeface="Times New Roman" pitchFamily="18" charset="0"/>
            </a:endParaRPr>
          </a:p>
        </p:txBody>
      </p:sp>
      <p:pic>
        <p:nvPicPr>
          <p:cNvPr id="15" name="Picture 8" descr="argent_64"/>
          <p:cNvPicPr>
            <a:picLocks noChangeAspect="1" noChangeArrowheads="1" noCrop="1"/>
          </p:cNvPicPr>
          <p:nvPr/>
        </p:nvPicPr>
        <p:blipFill>
          <a:blip r:embed="rId3" cstate="print"/>
          <a:srcRect/>
          <a:stretch>
            <a:fillRect/>
          </a:stretch>
        </p:blipFill>
        <p:spPr bwMode="auto">
          <a:xfrm>
            <a:off x="-180528" y="2276872"/>
            <a:ext cx="1223963" cy="1042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1"/>
          <p:cNvSpPr>
            <a:spLocks noChangeArrowheads="1"/>
          </p:cNvSpPr>
          <p:nvPr/>
        </p:nvSpPr>
        <p:spPr bwMode="auto">
          <a:xfrm>
            <a:off x="1000100" y="428604"/>
            <a:ext cx="292657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fr-FR" b="1" i="0" strike="noStrike" cap="none" normalizeH="0" baseline="0" dirty="0" smtClean="0">
                <a:ln>
                  <a:noFill/>
                </a:ln>
                <a:effectLst/>
                <a:latin typeface="Calibri" pitchFamily="34" charset="0"/>
                <a:ea typeface="Times New Roman" pitchFamily="18" charset="0"/>
                <a:cs typeface="Times New Roman" pitchFamily="18" charset="0"/>
              </a:rPr>
              <a:t>... lié à la protection sociale </a:t>
            </a:r>
            <a:endParaRPr kumimoji="0" lang="fr-FR" b="0" i="0" strike="noStrike" cap="none" normalizeH="0" baseline="0" dirty="0" smtClean="0">
              <a:ln>
                <a:noFill/>
              </a:ln>
              <a:effectLst/>
              <a:latin typeface="Arial" pitchFamily="34" charset="0"/>
              <a:cs typeface="Arial" pitchFamily="34" charset="0"/>
            </a:endParaRPr>
          </a:p>
        </p:txBody>
      </p:sp>
      <p:pic>
        <p:nvPicPr>
          <p:cNvPr id="3" name="Image 2"/>
          <p:cNvPicPr/>
          <p:nvPr/>
        </p:nvPicPr>
        <p:blipFill>
          <a:blip r:embed="rId2" cstate="print"/>
          <a:srcRect l="23967" t="25588" r="25455" b="11746"/>
          <a:stretch>
            <a:fillRect/>
          </a:stretch>
        </p:blipFill>
        <p:spPr bwMode="auto">
          <a:xfrm>
            <a:off x="428596" y="928670"/>
            <a:ext cx="6858048" cy="5286412"/>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2" cstate="print"/>
          <a:srcRect l="23306" t="26176" r="24959" b="5183"/>
          <a:stretch>
            <a:fillRect/>
          </a:stretch>
        </p:blipFill>
        <p:spPr bwMode="auto">
          <a:xfrm>
            <a:off x="785786" y="357166"/>
            <a:ext cx="7203149" cy="5619771"/>
          </a:xfrm>
          <a:prstGeom prst="rect">
            <a:avLst/>
          </a:prstGeom>
          <a:noFill/>
          <a:ln w="9525">
            <a:noFill/>
            <a:miter lim="800000"/>
            <a:headEnd/>
            <a:tailEnd/>
          </a:ln>
        </p:spPr>
      </p:pic>
      <p:sp>
        <p:nvSpPr>
          <p:cNvPr id="3" name="Flèche droite 2"/>
          <p:cNvSpPr/>
          <p:nvPr/>
        </p:nvSpPr>
        <p:spPr>
          <a:xfrm>
            <a:off x="5857884" y="2643182"/>
            <a:ext cx="357190" cy="21431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lèche droite 3"/>
          <p:cNvSpPr/>
          <p:nvPr/>
        </p:nvSpPr>
        <p:spPr>
          <a:xfrm rot="10631929">
            <a:off x="2493955" y="4526914"/>
            <a:ext cx="1083829" cy="23306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286512" y="2357430"/>
            <a:ext cx="1214446" cy="1754326"/>
          </a:xfrm>
          <a:prstGeom prst="rect">
            <a:avLst/>
          </a:prstGeom>
          <a:noFill/>
        </p:spPr>
        <p:txBody>
          <a:bodyPr wrap="square" rtlCol="0">
            <a:spAutoFit/>
          </a:bodyPr>
          <a:lstStyle/>
          <a:p>
            <a:r>
              <a:rPr lang="fr-FR" dirty="0" smtClean="0">
                <a:solidFill>
                  <a:schemeClr val="bg1"/>
                </a:solidFill>
              </a:rPr>
              <a:t>Financent notre protection sociale (retraites, santé…)</a:t>
            </a:r>
            <a:endParaRPr lang="fr-FR" dirty="0">
              <a:solidFill>
                <a:schemeClr val="bg1"/>
              </a:solidFill>
            </a:endParaRPr>
          </a:p>
        </p:txBody>
      </p:sp>
      <p:sp>
        <p:nvSpPr>
          <p:cNvPr id="7" name="ZoneTexte 6"/>
          <p:cNvSpPr txBox="1"/>
          <p:nvPr/>
        </p:nvSpPr>
        <p:spPr>
          <a:xfrm>
            <a:off x="1214414" y="4000504"/>
            <a:ext cx="1785950" cy="923330"/>
          </a:xfrm>
          <a:prstGeom prst="rect">
            <a:avLst/>
          </a:prstGeom>
          <a:noFill/>
        </p:spPr>
        <p:txBody>
          <a:bodyPr wrap="square" rtlCol="0">
            <a:spAutoFit/>
          </a:bodyPr>
          <a:lstStyle/>
          <a:p>
            <a:r>
              <a:rPr lang="fr-FR" dirty="0" smtClean="0">
                <a:solidFill>
                  <a:schemeClr val="bg1"/>
                </a:solidFill>
              </a:rPr>
              <a:t>Finance notre protection sociale</a:t>
            </a:r>
            <a:endParaRPr lang="fr-FR" dirty="0">
              <a:solidFill>
                <a:schemeClr val="bg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1"/>
          <p:cNvSpPr>
            <a:spLocks noChangeArrowheads="1"/>
          </p:cNvSpPr>
          <p:nvPr/>
        </p:nvSpPr>
        <p:spPr bwMode="auto">
          <a:xfrm>
            <a:off x="428596" y="500042"/>
            <a:ext cx="7643834" cy="43704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200" b="1"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Une redistribution importante</a:t>
            </a:r>
            <a:endParaRPr kumimoji="0" lang="fr-F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Si la fiscalité française est élevée</a:t>
            </a:r>
            <a:r>
              <a:rPr kumimoji="0" lang="fr-FR" sz="1400" b="0"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 elle permet de réduire à proportion les inégalités de revenus « primaires » celles qui découlent des différences de salaires ou de retraites. Ainsi en 2017, selon l’Insee, pour une personne seule, avant impôts et cotisations sociales, les 10 % les plus riches gagnent en moyenne 22,4 fois plus que les 10 % les plus pauvres.</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Une fois les impôts prélevés et les cotisations sociales versées, le rapport n’est plus que de 1 à 5,6. Jusqu’au 20 % les plus pauvres, les impôts et cotisations sociales représentent un prélèvement équivalent à 5 % de leurs revenus, contre 20 % pour les 20 % les plus riches. Ce n’est que lorsque l’on se situe parmi les 40 % les plus aisés (plus de 2 430 euros de revenu moyen mensuel) que les cotisations deviennent plus élevées que les prestations reçues.</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La fiscalité sert également à combler les revenus des Français du bas de l’échelle</a:t>
            </a:r>
            <a:r>
              <a:rPr kumimoji="0" lang="fr-FR" sz="1400" b="0"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 En 2015, 14,2 % des Français vivaient sous le seuil de pauvreté fixé à 60 % du revenu médian (1096 euros) : ils sont 22,3 % dans ce cas avant transferts fiscaux et sociaux. Les prestations familiales, les allocations logements et les minimas sociaux représentent les principales sources de revenus complémentaires qui permettent de faire baisser le taux de pauvreté.</a:t>
            </a:r>
            <a:endParaRPr kumimoji="0" 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1" i="0" u="none" strike="noStrike" cap="none" normalizeH="0" baseline="0" dirty="0" smtClean="0">
                <a:ln>
                  <a:noFill/>
                </a:ln>
                <a:solidFill>
                  <a:srgbClr val="2D3539"/>
                </a:solidFill>
                <a:effectLst/>
                <a:latin typeface="Proxima Nova Extra Condensed"/>
                <a:ea typeface="Times New Roman" pitchFamily="18" charset="0"/>
                <a:cs typeface="Arial" pitchFamily="34" charset="0"/>
              </a:rPr>
              <a:t>Les prestations familiales, les allocations logements et les minimas sociaux repr</a:t>
            </a:r>
            <a:r>
              <a:rPr kumimoji="0" lang="fr-FR" sz="1200" b="1" i="0" u="none" strike="noStrike" cap="none" normalizeH="0" baseline="0" dirty="0" smtClean="0">
                <a:ln>
                  <a:noFill/>
                </a:ln>
                <a:solidFill>
                  <a:srgbClr val="2D3539"/>
                </a:solidFill>
                <a:effectLst/>
                <a:latin typeface="Calibri"/>
                <a:ea typeface="Times New Roman" pitchFamily="18" charset="0"/>
                <a:cs typeface="Arial" pitchFamily="34" charset="0"/>
              </a:rPr>
              <a:t>é</a:t>
            </a:r>
            <a:r>
              <a:rPr kumimoji="0" lang="fr-FR" sz="1200" b="1" i="0" u="none" strike="noStrike" cap="none" normalizeH="0" baseline="0" dirty="0" smtClean="0">
                <a:ln>
                  <a:noFill/>
                </a:ln>
                <a:solidFill>
                  <a:srgbClr val="2D3539"/>
                </a:solidFill>
                <a:effectLst/>
                <a:latin typeface="Proxima Nova Extra Condensed"/>
                <a:ea typeface="Times New Roman" pitchFamily="18" charset="0"/>
                <a:cs typeface="Arial" pitchFamily="34" charset="0"/>
              </a:rPr>
              <a:t>sentent les principales sources de revenus compl</a:t>
            </a:r>
            <a:r>
              <a:rPr kumimoji="0" lang="fr-FR" sz="1200" b="1" i="0" u="none" strike="noStrike" cap="none" normalizeH="0" baseline="0" dirty="0" smtClean="0">
                <a:ln>
                  <a:noFill/>
                </a:ln>
                <a:solidFill>
                  <a:srgbClr val="2D3539"/>
                </a:solidFill>
                <a:effectLst/>
                <a:latin typeface="Calibri"/>
                <a:ea typeface="Times New Roman" pitchFamily="18" charset="0"/>
                <a:cs typeface="Arial" pitchFamily="34" charset="0"/>
              </a:rPr>
              <a:t>é</a:t>
            </a:r>
            <a:r>
              <a:rPr kumimoji="0" lang="fr-FR" sz="1200" b="1" i="0" u="none" strike="noStrike" cap="none" normalizeH="0" baseline="0" dirty="0" smtClean="0">
                <a:ln>
                  <a:noFill/>
                </a:ln>
                <a:solidFill>
                  <a:srgbClr val="2D3539"/>
                </a:solidFill>
                <a:effectLst/>
                <a:latin typeface="Proxima Nova Extra Condensed"/>
                <a:ea typeface="Times New Roman" pitchFamily="18" charset="0"/>
                <a:cs typeface="Arial" pitchFamily="34" charset="0"/>
              </a:rPr>
              <a:t>mentaires qui permettent de faire baisser le taux de pauvret</a:t>
            </a:r>
            <a:r>
              <a:rPr kumimoji="0" lang="fr-FR" sz="1200" b="1" i="0" u="none" strike="noStrike" cap="none" normalizeH="0" baseline="0" dirty="0" smtClean="0">
                <a:ln>
                  <a:noFill/>
                </a:ln>
                <a:solidFill>
                  <a:srgbClr val="2D3539"/>
                </a:solidFill>
                <a:effectLst/>
                <a:latin typeface="Calibri"/>
                <a:ea typeface="Times New Roman" pitchFamily="18" charset="0"/>
                <a:cs typeface="Arial" pitchFamily="34" charset="0"/>
              </a:rPr>
              <a:t>é</a:t>
            </a:r>
            <a:endParaRPr kumimoji="0" lang="fr-FR" sz="12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200" b="0"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Enfin, la redistribution est également territoriale. On le sait peu mais les </a:t>
            </a:r>
            <a:r>
              <a:rPr kumimoji="0" lang="fr-FR" sz="1200" b="0" i="0" strike="noStrike" cap="none" normalizeH="0" baseline="0" dirty="0" smtClean="0">
                <a:ln>
                  <a:noFill/>
                </a:ln>
                <a:solidFill>
                  <a:srgbClr val="2A81B4"/>
                </a:solidFill>
                <a:effectLst/>
                <a:latin typeface="Calibri" pitchFamily="34" charset="0"/>
                <a:ea typeface="Times New Roman" pitchFamily="18" charset="0"/>
                <a:cs typeface="Times New Roman" pitchFamily="18" charset="0"/>
              </a:rPr>
              <a:t>territoires ruraux les plus pauvres sont ceux qui bénéficient </a:t>
            </a:r>
            <a:r>
              <a:rPr kumimoji="0" lang="fr-FR" sz="1200" b="0" i="0" u="none" strike="noStrike" cap="none" normalizeH="0" baseline="0" dirty="0" smtClean="0">
                <a:ln>
                  <a:noFill/>
                </a:ln>
                <a:solidFill>
                  <a:srgbClr val="2D3539"/>
                </a:solidFill>
                <a:effectLst/>
                <a:latin typeface="Calibri" pitchFamily="34" charset="0"/>
                <a:ea typeface="Times New Roman" pitchFamily="18" charset="0"/>
                <a:cs typeface="Times New Roman" pitchFamily="18" charset="0"/>
              </a:rPr>
              <a:t>le plus de transferts d’argent public. Cela ne signifie pas que le niveau d’équipements en gendarmerie, écoles, médecins, etc., soient satisfaisants. Mais ce serait pire sans cette redistribution territoriale.</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1472" y="142852"/>
            <a:ext cx="5857916" cy="307777"/>
          </a:xfrm>
          <a:prstGeom prst="rect">
            <a:avLst/>
          </a:prstGeom>
          <a:noFill/>
        </p:spPr>
        <p:txBody>
          <a:bodyPr wrap="square" rtlCol="0">
            <a:spAutoFit/>
          </a:bodyPr>
          <a:lstStyle/>
          <a:p>
            <a:pPr>
              <a:buFont typeface="Wingdings" pitchFamily="2" charset="2"/>
              <a:buChar char="Ø"/>
            </a:pPr>
            <a:r>
              <a:rPr lang="fr-FR" sz="1400" dirty="0" smtClean="0">
                <a:latin typeface="Times New Roman" pitchFamily="18" charset="0"/>
                <a:cs typeface="Times New Roman" pitchFamily="18" charset="0"/>
              </a:rPr>
              <a:t>Analyse de la politique budgétaire : exemple budget 2017</a:t>
            </a:r>
            <a:endParaRPr lang="fr-FR" sz="1400" dirty="0">
              <a:latin typeface="Times New Roman" pitchFamily="18" charset="0"/>
              <a:cs typeface="Times New Roman" pitchFamily="18" charset="0"/>
            </a:endParaRPr>
          </a:p>
        </p:txBody>
      </p:sp>
      <p:sp>
        <p:nvSpPr>
          <p:cNvPr id="423937" name="Rectangle 1"/>
          <p:cNvSpPr>
            <a:spLocks noChangeArrowheads="1"/>
          </p:cNvSpPr>
          <p:nvPr/>
        </p:nvSpPr>
        <p:spPr bwMode="auto">
          <a:xfrm>
            <a:off x="1071538" y="1000108"/>
            <a:ext cx="6858048"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Quels ont été les principaux postes de dépenses de l’État en 2017 ? Que traduisent-ils ?</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principales dépenses de l’État sont concentrées sur l’enseignement scolaire, la défense nationale et le remboursement de la dette.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Ces choix traduisent les priorités de l’État en matière d’action politique.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Exposez les différents leviers de la politique budgétaire qui permettent à l’État d’agir sur l’activité économique.</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L’État peut agir avec sa politique budgétaire en modulant le niveau et la répartition des dépenses publiques et/ou ceux des recettes publiques.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Identifiez une mesure de politique budgétaire qui permet d’agir sur l’offre, puis une qui permet de stimuler la demande.</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baisse de l’impôt sur les sociétés est une mesure de politique budgétaire qui permet de soutenir les marges des entreprises, qui auront alors davantage de moyens pour investir et embaucher.</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baisse de l’impôt sur le revenu ou l’augmentation de certaines allocations permettent de soutenir le pouvoir d’achat des ménages, et ainsi le niveau de consommation nationale.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 name="Picture 10" descr="personnage_55">
            <a:hlinkClick r:id="rId2" action="ppaction://hlinkfile"/>
          </p:cNvPr>
          <p:cNvPicPr>
            <a:picLocks noChangeAspect="1" noChangeArrowheads="1" noCrop="1"/>
          </p:cNvPicPr>
          <p:nvPr/>
        </p:nvPicPr>
        <p:blipFill>
          <a:blip r:embed="rId3" cstate="print"/>
          <a:srcRect/>
          <a:stretch>
            <a:fillRect/>
          </a:stretch>
        </p:blipFill>
        <p:spPr bwMode="auto">
          <a:xfrm>
            <a:off x="5572132" y="0"/>
            <a:ext cx="1087438" cy="742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23937">
                                            <p:txEl>
                                              <p:pRg st="2" end="2"/>
                                            </p:txEl>
                                          </p:spTgt>
                                        </p:tgtEl>
                                        <p:attrNameLst>
                                          <p:attrName>style.visibility</p:attrName>
                                        </p:attrNameLst>
                                      </p:cBhvr>
                                      <p:to>
                                        <p:strVal val="visible"/>
                                      </p:to>
                                    </p:set>
                                    <p:animEffect transition="in" filter="diamond(in)">
                                      <p:cBhvr>
                                        <p:cTn id="7" dur="2000"/>
                                        <p:tgtEl>
                                          <p:spTgt spid="423937">
                                            <p:txEl>
                                              <p:pRg st="2" end="2"/>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423937">
                                            <p:txEl>
                                              <p:pRg st="3" end="3"/>
                                            </p:txEl>
                                          </p:spTgt>
                                        </p:tgtEl>
                                        <p:attrNameLst>
                                          <p:attrName>style.visibility</p:attrName>
                                        </p:attrNameLst>
                                      </p:cBhvr>
                                      <p:to>
                                        <p:strVal val="visible"/>
                                      </p:to>
                                    </p:set>
                                    <p:animEffect transition="in" filter="diamond(in)">
                                      <p:cBhvr>
                                        <p:cTn id="10" dur="2000"/>
                                        <p:tgtEl>
                                          <p:spTgt spid="42393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423937">
                                            <p:txEl>
                                              <p:pRg st="7" end="7"/>
                                            </p:txEl>
                                          </p:spTgt>
                                        </p:tgtEl>
                                        <p:attrNameLst>
                                          <p:attrName>style.visibility</p:attrName>
                                        </p:attrNameLst>
                                      </p:cBhvr>
                                      <p:to>
                                        <p:strVal val="visible"/>
                                      </p:to>
                                    </p:set>
                                    <p:animEffect transition="in" filter="diamond(in)">
                                      <p:cBhvr>
                                        <p:cTn id="15" dur="2000"/>
                                        <p:tgtEl>
                                          <p:spTgt spid="423937">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423937">
                                            <p:txEl>
                                              <p:pRg st="11" end="11"/>
                                            </p:txEl>
                                          </p:spTgt>
                                        </p:tgtEl>
                                        <p:attrNameLst>
                                          <p:attrName>style.visibility</p:attrName>
                                        </p:attrNameLst>
                                      </p:cBhvr>
                                      <p:to>
                                        <p:strVal val="visible"/>
                                      </p:to>
                                    </p:set>
                                    <p:animEffect transition="in" filter="diamond(in)">
                                      <p:cBhvr>
                                        <p:cTn id="20" dur="2000"/>
                                        <p:tgtEl>
                                          <p:spTgt spid="423937">
                                            <p:txEl>
                                              <p:pRg st="11" end="1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23937">
                                            <p:txEl>
                                              <p:pRg st="12" end="12"/>
                                            </p:txEl>
                                          </p:spTgt>
                                        </p:tgtEl>
                                        <p:attrNameLst>
                                          <p:attrName>style.visibility</p:attrName>
                                        </p:attrNameLst>
                                      </p:cBhvr>
                                      <p:to>
                                        <p:strVal val="visible"/>
                                      </p:to>
                                    </p:set>
                                    <p:animEffect transition="in" filter="diamond(in)">
                                      <p:cBhvr>
                                        <p:cTn id="25" dur="2000"/>
                                        <p:tgtEl>
                                          <p:spTgt spid="42393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1"/>
          <p:cNvSpPr>
            <a:spLocks noChangeArrowheads="1"/>
          </p:cNvSpPr>
          <p:nvPr/>
        </p:nvSpPr>
        <p:spPr bwMode="auto">
          <a:xfrm>
            <a:off x="857224" y="642918"/>
            <a:ext cx="6929486"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Pourquoi la baisse des impôts prélevés sur les ménages permet-elle de soutenir l’activité économique ?</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La baisse des impôts prélevés sur les ménages augmente le pouvoir d’achat de ces derniers, ce qui leur permet de consommer davantage. Pour répondre à cette hausse de la demande, les entreprises vont alors produire davantage.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Comment calcule-t-on le solde budgétaire ? Quel est son montant prévu pour 2018 ?</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 solde budgétaire se calcule par la différence entre les recettes et les dépenses publiques. Il s’agit d’un déficit lorsque les dépenses sont supérieures aux recettes et d’un excédent dans la situation inverse.</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Pour 2018, le projet de loi de finances a budgété un déficit de 86,7 milliards d’euros.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fr-FR"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Quels sont les grands objectifs du gouvernement pour 2018 ?</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Les grands objectifs du gouvernement pour 2018 sont de favoriser la croissance et l’emploi à long terme et de protéger les Français en garantissant leur pouvoir d’achat, notamment en cas de difficultés.</a:t>
            </a:r>
            <a:endParaRPr kumimoji="0" lang="fr-FR"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40321">
                                            <p:txEl>
                                              <p:pRg st="2" end="2"/>
                                            </p:txEl>
                                          </p:spTgt>
                                        </p:tgtEl>
                                        <p:attrNameLst>
                                          <p:attrName>style.visibility</p:attrName>
                                        </p:attrNameLst>
                                      </p:cBhvr>
                                      <p:to>
                                        <p:strVal val="visible"/>
                                      </p:to>
                                    </p:set>
                                    <p:animEffect transition="in" filter="diamond(in)">
                                      <p:cBhvr>
                                        <p:cTn id="7" dur="2000"/>
                                        <p:tgtEl>
                                          <p:spTgt spid="44032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40321">
                                            <p:txEl>
                                              <p:pRg st="6" end="6"/>
                                            </p:txEl>
                                          </p:spTgt>
                                        </p:tgtEl>
                                        <p:attrNameLst>
                                          <p:attrName>style.visibility</p:attrName>
                                        </p:attrNameLst>
                                      </p:cBhvr>
                                      <p:to>
                                        <p:strVal val="visible"/>
                                      </p:to>
                                    </p:set>
                                    <p:animEffect transition="in" filter="diamond(in)">
                                      <p:cBhvr>
                                        <p:cTn id="12" dur="2000"/>
                                        <p:tgtEl>
                                          <p:spTgt spid="440321">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440321">
                                            <p:txEl>
                                              <p:pRg st="7" end="7"/>
                                            </p:txEl>
                                          </p:spTgt>
                                        </p:tgtEl>
                                        <p:attrNameLst>
                                          <p:attrName>style.visibility</p:attrName>
                                        </p:attrNameLst>
                                      </p:cBhvr>
                                      <p:to>
                                        <p:strVal val="visible"/>
                                      </p:to>
                                    </p:set>
                                    <p:animEffect transition="in" filter="diamond(in)">
                                      <p:cBhvr>
                                        <p:cTn id="17" dur="2000"/>
                                        <p:tgtEl>
                                          <p:spTgt spid="440321">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40321">
                                            <p:txEl>
                                              <p:pRg st="11" end="11"/>
                                            </p:txEl>
                                          </p:spTgt>
                                        </p:tgtEl>
                                        <p:attrNameLst>
                                          <p:attrName>style.visibility</p:attrName>
                                        </p:attrNameLst>
                                      </p:cBhvr>
                                      <p:to>
                                        <p:strVal val="visible"/>
                                      </p:to>
                                    </p:set>
                                    <p:animEffect transition="in" filter="diamond(in)">
                                      <p:cBhvr>
                                        <p:cTn id="22" dur="2000"/>
                                        <p:tgtEl>
                                          <p:spTgt spid="44032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95</a:t>
            </a:fld>
            <a:endParaRPr lang="fr-FR"/>
          </a:p>
        </p:txBody>
      </p:sp>
      <p:sp>
        <p:nvSpPr>
          <p:cNvPr id="4" name="Text Box 7"/>
          <p:cNvSpPr txBox="1">
            <a:spLocks noChangeArrowheads="1"/>
          </p:cNvSpPr>
          <p:nvPr/>
        </p:nvSpPr>
        <p:spPr bwMode="auto">
          <a:xfrm>
            <a:off x="1309112" y="166880"/>
            <a:ext cx="5688012" cy="383741"/>
          </a:xfrm>
          <a:prstGeom prst="rect">
            <a:avLst/>
          </a:prstGeom>
          <a:noFill/>
          <a:ln w="9525">
            <a:noFill/>
            <a:miter lim="800000"/>
            <a:headEnd/>
            <a:tailEnd/>
          </a:ln>
        </p:spPr>
        <p:txBody>
          <a:bodyPr lIns="91351" tIns="45676" rIns="91351" bIns="45676">
            <a:spAutoFit/>
          </a:bodyPr>
          <a:lstStyle/>
          <a:p>
            <a:pPr>
              <a:spcBef>
                <a:spcPct val="50000"/>
              </a:spcBef>
            </a:pPr>
            <a:r>
              <a:rPr lang="fr-FR" b="1" dirty="0"/>
              <a:t>b) Les différents politiques budgétaires et leurs effets</a:t>
            </a:r>
          </a:p>
        </p:txBody>
      </p:sp>
      <p:pic>
        <p:nvPicPr>
          <p:cNvPr id="5" name="Picture 8"/>
          <p:cNvPicPr>
            <a:picLocks noChangeAspect="1" noChangeArrowheads="1"/>
          </p:cNvPicPr>
          <p:nvPr/>
        </p:nvPicPr>
        <p:blipFill>
          <a:blip r:embed="rId2" cstate="print"/>
          <a:srcRect l="12672" t="7477" r="5885" b="24768"/>
          <a:stretch>
            <a:fillRect/>
          </a:stretch>
        </p:blipFill>
        <p:spPr bwMode="auto">
          <a:xfrm>
            <a:off x="3585545" y="752370"/>
            <a:ext cx="1008063" cy="717550"/>
          </a:xfrm>
          <a:prstGeom prst="rect">
            <a:avLst/>
          </a:prstGeom>
          <a:noFill/>
          <a:ln w="9525">
            <a:noFill/>
            <a:miter lim="800000"/>
            <a:headEnd/>
            <a:tailEnd/>
          </a:ln>
        </p:spPr>
      </p:pic>
      <p:sp>
        <p:nvSpPr>
          <p:cNvPr id="6" name="Text Box 9"/>
          <p:cNvSpPr txBox="1">
            <a:spLocks noChangeArrowheads="1"/>
          </p:cNvSpPr>
          <p:nvPr/>
        </p:nvSpPr>
        <p:spPr bwMode="auto">
          <a:xfrm>
            <a:off x="4647884" y="668725"/>
            <a:ext cx="2303462" cy="383666"/>
          </a:xfrm>
          <a:prstGeom prst="rect">
            <a:avLst/>
          </a:prstGeom>
          <a:noFill/>
          <a:ln w="9525">
            <a:noFill/>
            <a:miter lim="800000"/>
            <a:headEnd/>
            <a:tailEnd/>
          </a:ln>
        </p:spPr>
        <p:txBody>
          <a:bodyPr lIns="91351" tIns="45676" rIns="91351" bIns="45676">
            <a:spAutoFit/>
          </a:bodyPr>
          <a:lstStyle/>
          <a:p>
            <a:pPr>
              <a:spcBef>
                <a:spcPct val="50000"/>
              </a:spcBef>
            </a:pPr>
            <a:r>
              <a:rPr lang="fr-FR" dirty="0">
                <a:cs typeface="Times New Roman" pitchFamily="18" charset="0"/>
              </a:rPr>
              <a:t>Politique budgétaire</a:t>
            </a:r>
          </a:p>
        </p:txBody>
      </p:sp>
      <p:sp>
        <p:nvSpPr>
          <p:cNvPr id="7" name="Line 10"/>
          <p:cNvSpPr>
            <a:spLocks noChangeShapeType="1"/>
          </p:cNvSpPr>
          <p:nvPr/>
        </p:nvSpPr>
        <p:spPr bwMode="auto">
          <a:xfrm flipH="1">
            <a:off x="2674972" y="1254238"/>
            <a:ext cx="936625" cy="504825"/>
          </a:xfrm>
          <a:prstGeom prst="line">
            <a:avLst/>
          </a:prstGeom>
          <a:noFill/>
          <a:ln w="9525">
            <a:solidFill>
              <a:schemeClr val="tx1"/>
            </a:solidFill>
            <a:round/>
            <a:headEnd/>
            <a:tailEnd type="triangle" w="med" len="med"/>
          </a:ln>
        </p:spPr>
        <p:txBody>
          <a:bodyPr lIns="91351" tIns="45676" rIns="91351" bIns="45676"/>
          <a:lstStyle/>
          <a:p>
            <a:endParaRPr lang="fr-FR"/>
          </a:p>
        </p:txBody>
      </p:sp>
      <p:sp>
        <p:nvSpPr>
          <p:cNvPr id="8" name="Line 11"/>
          <p:cNvSpPr>
            <a:spLocks noChangeShapeType="1"/>
          </p:cNvSpPr>
          <p:nvPr/>
        </p:nvSpPr>
        <p:spPr bwMode="auto">
          <a:xfrm>
            <a:off x="4344377" y="1337882"/>
            <a:ext cx="1150937" cy="360362"/>
          </a:xfrm>
          <a:prstGeom prst="line">
            <a:avLst/>
          </a:prstGeom>
          <a:noFill/>
          <a:ln w="9525">
            <a:solidFill>
              <a:schemeClr val="tx1"/>
            </a:solidFill>
            <a:round/>
            <a:headEnd/>
            <a:tailEnd type="triangle" w="med" len="med"/>
          </a:ln>
        </p:spPr>
        <p:txBody>
          <a:bodyPr lIns="91351" tIns="45676" rIns="91351" bIns="45676"/>
          <a:lstStyle/>
          <a:p>
            <a:endParaRPr lang="fr-FR"/>
          </a:p>
        </p:txBody>
      </p:sp>
      <p:sp>
        <p:nvSpPr>
          <p:cNvPr id="9" name="Text Box 12"/>
          <p:cNvSpPr txBox="1">
            <a:spLocks noChangeArrowheads="1"/>
          </p:cNvSpPr>
          <p:nvPr/>
        </p:nvSpPr>
        <p:spPr bwMode="auto">
          <a:xfrm>
            <a:off x="1460874" y="1337905"/>
            <a:ext cx="1368425" cy="38374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1351" tIns="45676" rIns="91351" bIns="45676">
            <a:spAutoFit/>
          </a:bodyPr>
          <a:lstStyle/>
          <a:p>
            <a:pPr>
              <a:spcBef>
                <a:spcPct val="50000"/>
              </a:spcBef>
            </a:pPr>
            <a:r>
              <a:rPr lang="fr-FR" b="1" dirty="0">
                <a:solidFill>
                  <a:srgbClr val="000000"/>
                </a:solidFill>
                <a:effectLst>
                  <a:outerShdw blurRad="38100" dist="38100" dir="2700000" algn="tl">
                    <a:srgbClr val="000000">
                      <a:alpha val="43137"/>
                    </a:srgbClr>
                  </a:outerShdw>
                </a:effectLst>
              </a:rPr>
              <a:t>De relance</a:t>
            </a:r>
          </a:p>
        </p:txBody>
      </p:sp>
      <p:sp>
        <p:nvSpPr>
          <p:cNvPr id="10" name="Text Box 13"/>
          <p:cNvSpPr txBox="1">
            <a:spLocks noChangeArrowheads="1"/>
          </p:cNvSpPr>
          <p:nvPr/>
        </p:nvSpPr>
        <p:spPr bwMode="auto">
          <a:xfrm>
            <a:off x="5710216" y="1421550"/>
            <a:ext cx="1296988" cy="383741"/>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lIns="91351" tIns="45676" rIns="91351" bIns="45676">
            <a:spAutoFit/>
          </a:bodyPr>
          <a:lstStyle/>
          <a:p>
            <a:pPr>
              <a:spcBef>
                <a:spcPct val="50000"/>
              </a:spcBef>
            </a:pPr>
            <a:r>
              <a:rPr lang="fr-FR" b="1" dirty="0">
                <a:solidFill>
                  <a:srgbClr val="000000"/>
                </a:solidFill>
                <a:effectLst>
                  <a:outerShdw blurRad="38100" dist="38100" dir="2700000" algn="tl">
                    <a:srgbClr val="000000">
                      <a:alpha val="43137"/>
                    </a:srgbClr>
                  </a:outerShdw>
                </a:effectLst>
              </a:rPr>
              <a:t>De rigueur </a:t>
            </a:r>
          </a:p>
        </p:txBody>
      </p:sp>
      <p:pic>
        <p:nvPicPr>
          <p:cNvPr id="11" name="Image 10"/>
          <p:cNvPicPr/>
          <p:nvPr/>
        </p:nvPicPr>
        <p:blipFill>
          <a:blip r:embed="rId3" cstate="print"/>
          <a:srcRect t="9508" b="4262"/>
          <a:stretch>
            <a:fillRect/>
          </a:stretch>
        </p:blipFill>
        <p:spPr bwMode="auto">
          <a:xfrm>
            <a:off x="1536761" y="1756106"/>
            <a:ext cx="4932271" cy="3178498"/>
          </a:xfrm>
          <a:prstGeom prst="rect">
            <a:avLst/>
          </a:prstGeom>
          <a:noFill/>
          <a:ln w="9525">
            <a:noFill/>
            <a:miter lim="800000"/>
            <a:headEnd/>
            <a:tailEnd/>
          </a:ln>
        </p:spPr>
      </p:pic>
      <p:sp>
        <p:nvSpPr>
          <p:cNvPr id="12" name="Ellipse 11"/>
          <p:cNvSpPr/>
          <p:nvPr/>
        </p:nvSpPr>
        <p:spPr>
          <a:xfrm>
            <a:off x="4799643" y="3261710"/>
            <a:ext cx="857256" cy="8572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351" tIns="45676" rIns="91351" bIns="45676" rtlCol="0" anchor="ctr"/>
          <a:lstStyle/>
          <a:p>
            <a:pPr algn="ctr"/>
            <a:endParaRPr lang="fr-FR"/>
          </a:p>
        </p:txBody>
      </p:sp>
      <p:sp>
        <p:nvSpPr>
          <p:cNvPr id="13" name="Ellipse 12"/>
          <p:cNvSpPr/>
          <p:nvPr/>
        </p:nvSpPr>
        <p:spPr>
          <a:xfrm>
            <a:off x="4040842" y="3261710"/>
            <a:ext cx="785818" cy="8572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351" tIns="45676" rIns="91351" bIns="45676" rtlCol="0" anchor="ctr"/>
          <a:lstStyle/>
          <a:p>
            <a:pPr algn="ctr"/>
            <a:endParaRPr lang="fr-FR"/>
          </a:p>
        </p:txBody>
      </p:sp>
      <p:sp>
        <p:nvSpPr>
          <p:cNvPr id="14" name="ZoneTexte 13"/>
          <p:cNvSpPr txBox="1"/>
          <p:nvPr/>
        </p:nvSpPr>
        <p:spPr>
          <a:xfrm>
            <a:off x="6089622" y="3261718"/>
            <a:ext cx="1214446" cy="383656"/>
          </a:xfrm>
          <a:prstGeom prst="rect">
            <a:avLst/>
          </a:prstGeom>
          <a:noFill/>
        </p:spPr>
        <p:txBody>
          <a:bodyPr wrap="square" lIns="91351" tIns="45676" rIns="91351" bIns="45676" rtlCol="0">
            <a:spAutoFit/>
          </a:bodyPr>
          <a:lstStyle/>
          <a:p>
            <a:r>
              <a:rPr lang="fr-FR" b="1" dirty="0" smtClean="0"/>
              <a:t>Croissance </a:t>
            </a:r>
            <a:endParaRPr lang="fr-FR" b="1" dirty="0"/>
          </a:p>
        </p:txBody>
      </p:sp>
      <p:sp>
        <p:nvSpPr>
          <p:cNvPr id="15" name="ZoneTexte 14">
            <a:hlinkClick r:id="rId4" action="ppaction://hlinkfile"/>
          </p:cNvPr>
          <p:cNvSpPr txBox="1"/>
          <p:nvPr/>
        </p:nvSpPr>
        <p:spPr>
          <a:xfrm>
            <a:off x="357159" y="5929330"/>
            <a:ext cx="1593503" cy="393265"/>
          </a:xfrm>
          <a:prstGeom prst="rect">
            <a:avLst/>
          </a:prstGeom>
          <a:noFill/>
        </p:spPr>
        <p:txBody>
          <a:bodyPr wrap="square" lIns="100312" tIns="50157" rIns="100312" bIns="50157" rtlCol="0">
            <a:spAutoFit/>
          </a:bodyPr>
          <a:lstStyle/>
          <a:p>
            <a:r>
              <a:rPr lang="fr-FR" dirty="0" smtClean="0"/>
              <a:t>Vidéo </a:t>
            </a:r>
            <a:endParaRPr lang="fr-FR" dirty="0"/>
          </a:p>
        </p:txBody>
      </p:sp>
      <p:sp>
        <p:nvSpPr>
          <p:cNvPr id="16" name="ZoneTexte 15">
            <a:hlinkClick r:id="rId5" action="ppaction://hlinkfile"/>
          </p:cNvPr>
          <p:cNvSpPr txBox="1"/>
          <p:nvPr/>
        </p:nvSpPr>
        <p:spPr>
          <a:xfrm>
            <a:off x="7072330" y="428605"/>
            <a:ext cx="928694" cy="383741"/>
          </a:xfrm>
          <a:prstGeom prst="rect">
            <a:avLst/>
          </a:prstGeom>
          <a:noFill/>
        </p:spPr>
        <p:txBody>
          <a:bodyPr wrap="square" lIns="91435" tIns="45718" rIns="91435" bIns="45718" rtlCol="0">
            <a:spAutoFit/>
          </a:bodyPr>
          <a:lstStyle/>
          <a:p>
            <a:r>
              <a:rPr lang="fr-FR" dirty="0" smtClean="0"/>
              <a:t>vidéo</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4)">
                                      <p:cBhvr>
                                        <p:cTn id="30" dur="2000"/>
                                        <p:tgtEl>
                                          <p:spTgt spid="12"/>
                                        </p:tgtEl>
                                      </p:cBhvr>
                                    </p:animEffect>
                                  </p:childTnLst>
                                </p:cTn>
                              </p:par>
                              <p:par>
                                <p:cTn id="31" presetID="21"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4)">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animBg="1"/>
      <p:bldP spid="10" grpId="0" animBg="1"/>
      <p:bldP spid="12" grpId="0" animBg="1"/>
      <p:bldP spid="1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179396" y="9"/>
            <a:ext cx="3889375" cy="383741"/>
          </a:xfrm>
          <a:prstGeom prst="rect">
            <a:avLst/>
          </a:prstGeom>
          <a:noFill/>
          <a:ln w="9525">
            <a:noFill/>
            <a:miter lim="800000"/>
            <a:headEnd/>
            <a:tailEnd/>
          </a:ln>
          <a:effectLst/>
        </p:spPr>
        <p:txBody>
          <a:bodyPr lIns="91405" tIns="45702" rIns="91405" bIns="45702">
            <a:spAutoFit/>
          </a:bodyPr>
          <a:lstStyle/>
          <a:p>
            <a:pPr>
              <a:spcBef>
                <a:spcPct val="50000"/>
              </a:spcBef>
              <a:defRPr/>
            </a:pPr>
            <a:r>
              <a:rPr lang="fr-FR" b="1" dirty="0"/>
              <a:t>1. La politique budgétaire de relance </a:t>
            </a:r>
          </a:p>
        </p:txBody>
      </p:sp>
      <p:sp>
        <p:nvSpPr>
          <p:cNvPr id="77827" name="Text Box 3"/>
          <p:cNvSpPr txBox="1">
            <a:spLocks noChangeArrowheads="1"/>
          </p:cNvSpPr>
          <p:nvPr/>
        </p:nvSpPr>
        <p:spPr bwMode="auto">
          <a:xfrm>
            <a:off x="2339982" y="908059"/>
            <a:ext cx="3816350" cy="383741"/>
          </a:xfrm>
          <a:prstGeom prst="rect">
            <a:avLst/>
          </a:prstGeom>
          <a:noFill/>
          <a:ln w="9525">
            <a:noFill/>
            <a:miter lim="800000"/>
            <a:headEnd/>
            <a:tailEnd/>
          </a:ln>
        </p:spPr>
        <p:txBody>
          <a:bodyPr lIns="91405" tIns="45702" rIns="91405" bIns="45702">
            <a:spAutoFit/>
          </a:bodyPr>
          <a:lstStyle/>
          <a:p>
            <a:pPr>
              <a:spcBef>
                <a:spcPct val="50000"/>
              </a:spcBef>
            </a:pPr>
            <a:r>
              <a:rPr lang="fr-FR" b="1">
                <a:solidFill>
                  <a:srgbClr val="000000"/>
                </a:solidFill>
              </a:rPr>
              <a:t>Politique budgétaire de relance</a:t>
            </a:r>
          </a:p>
        </p:txBody>
      </p:sp>
      <p:sp>
        <p:nvSpPr>
          <p:cNvPr id="120836" name="Text Box 4"/>
          <p:cNvSpPr txBox="1">
            <a:spLocks noChangeArrowheads="1"/>
          </p:cNvSpPr>
          <p:nvPr/>
        </p:nvSpPr>
        <p:spPr bwMode="auto">
          <a:xfrm>
            <a:off x="395296" y="2060584"/>
            <a:ext cx="3600450" cy="955763"/>
          </a:xfrm>
          <a:prstGeom prst="rect">
            <a:avLst/>
          </a:prstGeom>
          <a:noFill/>
          <a:ln w="9525">
            <a:noFill/>
            <a:miter lim="800000"/>
            <a:headEnd/>
            <a:tailEnd/>
          </a:ln>
          <a:effectLst/>
        </p:spPr>
        <p:txBody>
          <a:bodyPr lIns="91405" tIns="45702" rIns="91405" bIns="45702">
            <a:spAutoFit/>
          </a:bodyPr>
          <a:lstStyle/>
          <a:p>
            <a:pPr>
              <a:spcBef>
                <a:spcPct val="50000"/>
              </a:spcBef>
              <a:defRPr/>
            </a:pPr>
            <a:r>
              <a:rPr lang="fr-FR" b="1" u="sng" dirty="0" smtClean="0">
                <a:solidFill>
                  <a:srgbClr val="000000"/>
                </a:solidFill>
                <a:effectLst>
                  <a:outerShdw blurRad="38100" dist="38100" dir="2700000" algn="tl">
                    <a:srgbClr val="FFFFFF"/>
                  </a:outerShdw>
                </a:effectLst>
              </a:rPr>
              <a:t>Objectifs</a:t>
            </a:r>
            <a:r>
              <a:rPr lang="fr-FR" b="1" dirty="0" smtClean="0">
                <a:solidFill>
                  <a:srgbClr val="000000"/>
                </a:solidFill>
              </a:rPr>
              <a:t> : stimuler la croissance et créer de l’emploi, sortir de la récession.</a:t>
            </a:r>
            <a:endParaRPr lang="fr-FR" b="1" dirty="0">
              <a:solidFill>
                <a:srgbClr val="000000"/>
              </a:solidFill>
            </a:endParaRPr>
          </a:p>
        </p:txBody>
      </p:sp>
      <p:sp>
        <p:nvSpPr>
          <p:cNvPr id="120837" name="Text Box 5"/>
          <p:cNvSpPr txBox="1">
            <a:spLocks noChangeArrowheads="1"/>
          </p:cNvSpPr>
          <p:nvPr/>
        </p:nvSpPr>
        <p:spPr bwMode="auto">
          <a:xfrm>
            <a:off x="4643447" y="2133609"/>
            <a:ext cx="2376487" cy="383741"/>
          </a:xfrm>
          <a:prstGeom prst="rect">
            <a:avLst/>
          </a:prstGeom>
          <a:noFill/>
          <a:ln w="9525">
            <a:noFill/>
            <a:miter lim="800000"/>
            <a:headEnd/>
            <a:tailEnd/>
          </a:ln>
          <a:effectLst/>
        </p:spPr>
        <p:txBody>
          <a:bodyPr lIns="91405" tIns="45702" rIns="91405" bIns="45702">
            <a:spAutoFit/>
          </a:bodyPr>
          <a:lstStyle/>
          <a:p>
            <a:pPr>
              <a:spcBef>
                <a:spcPct val="50000"/>
              </a:spcBef>
              <a:defRPr/>
            </a:pPr>
            <a:r>
              <a:rPr lang="fr-FR" b="1" u="sng" dirty="0">
                <a:solidFill>
                  <a:srgbClr val="000000"/>
                </a:solidFill>
                <a:effectLst>
                  <a:outerShdw blurRad="38100" dist="38100" dir="2700000" algn="tl">
                    <a:srgbClr val="FFFFFF"/>
                  </a:outerShdw>
                </a:effectLst>
              </a:rPr>
              <a:t>Moyens</a:t>
            </a:r>
            <a:r>
              <a:rPr lang="fr-FR" b="1" dirty="0">
                <a:solidFill>
                  <a:srgbClr val="000000"/>
                </a:solidFill>
              </a:rPr>
              <a:t> : comment ?</a:t>
            </a:r>
          </a:p>
        </p:txBody>
      </p:sp>
      <p:sp>
        <p:nvSpPr>
          <p:cNvPr id="120838" name="Line 6"/>
          <p:cNvSpPr>
            <a:spLocks noChangeShapeType="1"/>
          </p:cNvSpPr>
          <p:nvPr/>
        </p:nvSpPr>
        <p:spPr bwMode="auto">
          <a:xfrm>
            <a:off x="3779838" y="1268413"/>
            <a:ext cx="0" cy="431800"/>
          </a:xfrm>
          <a:prstGeom prst="line">
            <a:avLst/>
          </a:prstGeom>
          <a:noFill/>
          <a:ln w="9525">
            <a:solidFill>
              <a:schemeClr val="tx1"/>
            </a:solidFill>
            <a:prstDash val="dash"/>
            <a:round/>
            <a:headEnd/>
            <a:tailEnd/>
          </a:ln>
        </p:spPr>
        <p:txBody>
          <a:bodyPr lIns="91405" tIns="45702" rIns="91405" bIns="45702"/>
          <a:lstStyle/>
          <a:p>
            <a:endParaRPr lang="fr-FR"/>
          </a:p>
        </p:txBody>
      </p:sp>
      <p:sp>
        <p:nvSpPr>
          <p:cNvPr id="120839" name="Line 7"/>
          <p:cNvSpPr>
            <a:spLocks noChangeShapeType="1"/>
          </p:cNvSpPr>
          <p:nvPr/>
        </p:nvSpPr>
        <p:spPr bwMode="auto">
          <a:xfrm>
            <a:off x="2339983" y="1700213"/>
            <a:ext cx="3095625" cy="0"/>
          </a:xfrm>
          <a:prstGeom prst="line">
            <a:avLst/>
          </a:prstGeom>
          <a:noFill/>
          <a:ln w="9525">
            <a:solidFill>
              <a:schemeClr val="tx1"/>
            </a:solidFill>
            <a:prstDash val="dash"/>
            <a:round/>
            <a:headEnd/>
            <a:tailEnd/>
          </a:ln>
        </p:spPr>
        <p:txBody>
          <a:bodyPr lIns="91405" tIns="45702" rIns="91405" bIns="45702"/>
          <a:lstStyle/>
          <a:p>
            <a:endParaRPr lang="fr-FR"/>
          </a:p>
        </p:txBody>
      </p:sp>
      <p:sp>
        <p:nvSpPr>
          <p:cNvPr id="120840" name="Line 8"/>
          <p:cNvSpPr>
            <a:spLocks noChangeShapeType="1"/>
          </p:cNvSpPr>
          <p:nvPr/>
        </p:nvSpPr>
        <p:spPr bwMode="auto">
          <a:xfrm>
            <a:off x="2339975" y="1700213"/>
            <a:ext cx="0" cy="288925"/>
          </a:xfrm>
          <a:prstGeom prst="line">
            <a:avLst/>
          </a:prstGeom>
          <a:noFill/>
          <a:ln w="9525">
            <a:solidFill>
              <a:schemeClr val="tx1"/>
            </a:solidFill>
            <a:prstDash val="dash"/>
            <a:round/>
            <a:headEnd/>
            <a:tailEnd type="triangle" w="med" len="med"/>
          </a:ln>
        </p:spPr>
        <p:txBody>
          <a:bodyPr lIns="91405" tIns="45702" rIns="91405" bIns="45702"/>
          <a:lstStyle/>
          <a:p>
            <a:endParaRPr lang="fr-FR"/>
          </a:p>
        </p:txBody>
      </p:sp>
      <p:sp>
        <p:nvSpPr>
          <p:cNvPr id="77833" name="Line 9"/>
          <p:cNvSpPr>
            <a:spLocks noChangeShapeType="1"/>
          </p:cNvSpPr>
          <p:nvPr/>
        </p:nvSpPr>
        <p:spPr bwMode="auto">
          <a:xfrm>
            <a:off x="5435600" y="1700213"/>
            <a:ext cx="0" cy="360362"/>
          </a:xfrm>
          <a:prstGeom prst="line">
            <a:avLst/>
          </a:prstGeom>
          <a:noFill/>
          <a:ln w="9525">
            <a:solidFill>
              <a:schemeClr val="tx1"/>
            </a:solidFill>
            <a:prstDash val="dash"/>
            <a:round/>
            <a:headEnd/>
            <a:tailEnd type="triangle" w="med" len="med"/>
          </a:ln>
        </p:spPr>
        <p:txBody>
          <a:bodyPr lIns="91405" tIns="45702" rIns="91405" bIns="45702"/>
          <a:lstStyle/>
          <a:p>
            <a:endParaRPr lang="fr-FR"/>
          </a:p>
        </p:txBody>
      </p:sp>
      <p:sp>
        <p:nvSpPr>
          <p:cNvPr id="120842" name="Text Box 10"/>
          <p:cNvSpPr txBox="1">
            <a:spLocks noChangeArrowheads="1"/>
          </p:cNvSpPr>
          <p:nvPr/>
        </p:nvSpPr>
        <p:spPr bwMode="auto">
          <a:xfrm>
            <a:off x="250825" y="3573463"/>
            <a:ext cx="3410601" cy="669752"/>
          </a:xfrm>
          <a:prstGeom prst="rect">
            <a:avLst/>
          </a:prstGeom>
          <a:noFill/>
          <a:ln w="9525">
            <a:noFill/>
            <a:miter lim="800000"/>
            <a:headEnd/>
            <a:tailEnd/>
          </a:ln>
        </p:spPr>
        <p:txBody>
          <a:bodyPr wrap="square" lIns="91405" tIns="45702" rIns="91405" bIns="45702">
            <a:spAutoFit/>
          </a:bodyPr>
          <a:lstStyle/>
          <a:p>
            <a:pPr>
              <a:spcBef>
                <a:spcPct val="50000"/>
              </a:spcBef>
            </a:pPr>
            <a:r>
              <a:rPr lang="fr-FR" b="1" dirty="0" smtClean="0">
                <a:solidFill>
                  <a:srgbClr val="000000"/>
                </a:solidFill>
              </a:rPr>
              <a:t>Hausse des dépenses publiques : relance par la demande</a:t>
            </a:r>
            <a:endParaRPr lang="fr-FR" b="1" dirty="0">
              <a:solidFill>
                <a:srgbClr val="000000"/>
              </a:solidFill>
            </a:endParaRPr>
          </a:p>
        </p:txBody>
      </p:sp>
      <p:sp>
        <p:nvSpPr>
          <p:cNvPr id="120843" name="Text Box 11"/>
          <p:cNvSpPr txBox="1">
            <a:spLocks noChangeArrowheads="1"/>
          </p:cNvSpPr>
          <p:nvPr/>
        </p:nvSpPr>
        <p:spPr bwMode="auto">
          <a:xfrm>
            <a:off x="5634335" y="3512644"/>
            <a:ext cx="3035244" cy="669752"/>
          </a:xfrm>
          <a:prstGeom prst="rect">
            <a:avLst/>
          </a:prstGeom>
          <a:noFill/>
          <a:ln w="9525">
            <a:noFill/>
            <a:miter lim="800000"/>
            <a:headEnd/>
            <a:tailEnd/>
          </a:ln>
        </p:spPr>
        <p:txBody>
          <a:bodyPr wrap="square" lIns="91405" tIns="45702" rIns="91405" bIns="45702">
            <a:spAutoFit/>
          </a:bodyPr>
          <a:lstStyle/>
          <a:p>
            <a:pPr>
              <a:spcBef>
                <a:spcPct val="50000"/>
              </a:spcBef>
            </a:pPr>
            <a:r>
              <a:rPr lang="fr-FR" b="1" dirty="0" smtClean="0">
                <a:solidFill>
                  <a:srgbClr val="000000"/>
                </a:solidFill>
              </a:rPr>
              <a:t>Baisse des impôts : relance par l’offre</a:t>
            </a:r>
            <a:endParaRPr lang="fr-FR" b="1" dirty="0">
              <a:solidFill>
                <a:srgbClr val="000000"/>
              </a:solidFill>
            </a:endParaRPr>
          </a:p>
        </p:txBody>
      </p:sp>
      <p:sp>
        <p:nvSpPr>
          <p:cNvPr id="120844" name="Line 12"/>
          <p:cNvSpPr>
            <a:spLocks noChangeShapeType="1"/>
          </p:cNvSpPr>
          <p:nvPr/>
        </p:nvSpPr>
        <p:spPr bwMode="auto">
          <a:xfrm>
            <a:off x="5508625" y="2492379"/>
            <a:ext cx="0" cy="649288"/>
          </a:xfrm>
          <a:prstGeom prst="line">
            <a:avLst/>
          </a:prstGeom>
          <a:noFill/>
          <a:ln w="9525">
            <a:solidFill>
              <a:schemeClr val="tx1"/>
            </a:solidFill>
            <a:prstDash val="dash"/>
            <a:round/>
            <a:headEnd/>
            <a:tailEnd type="triangle" w="med" len="med"/>
          </a:ln>
        </p:spPr>
        <p:txBody>
          <a:bodyPr lIns="91405" tIns="45702" rIns="91405" bIns="45702"/>
          <a:lstStyle/>
          <a:p>
            <a:endParaRPr lang="fr-FR"/>
          </a:p>
        </p:txBody>
      </p:sp>
      <p:sp>
        <p:nvSpPr>
          <p:cNvPr id="120845" name="Line 13"/>
          <p:cNvSpPr>
            <a:spLocks noChangeShapeType="1"/>
          </p:cNvSpPr>
          <p:nvPr/>
        </p:nvSpPr>
        <p:spPr bwMode="auto">
          <a:xfrm>
            <a:off x="1547814" y="3141663"/>
            <a:ext cx="6264275" cy="0"/>
          </a:xfrm>
          <a:prstGeom prst="line">
            <a:avLst/>
          </a:prstGeom>
          <a:noFill/>
          <a:ln w="9525">
            <a:solidFill>
              <a:schemeClr val="tx1"/>
            </a:solidFill>
            <a:prstDash val="dash"/>
            <a:round/>
            <a:headEnd/>
            <a:tailEnd/>
          </a:ln>
        </p:spPr>
        <p:txBody>
          <a:bodyPr lIns="91405" tIns="45702" rIns="91405" bIns="45702"/>
          <a:lstStyle/>
          <a:p>
            <a:endParaRPr lang="fr-FR"/>
          </a:p>
        </p:txBody>
      </p:sp>
      <p:sp>
        <p:nvSpPr>
          <p:cNvPr id="120846" name="Line 14"/>
          <p:cNvSpPr>
            <a:spLocks noChangeShapeType="1"/>
          </p:cNvSpPr>
          <p:nvPr/>
        </p:nvSpPr>
        <p:spPr bwMode="auto">
          <a:xfrm>
            <a:off x="1547813" y="3213109"/>
            <a:ext cx="0" cy="287337"/>
          </a:xfrm>
          <a:prstGeom prst="line">
            <a:avLst/>
          </a:prstGeom>
          <a:noFill/>
          <a:ln w="9525">
            <a:solidFill>
              <a:schemeClr val="tx1"/>
            </a:solidFill>
            <a:prstDash val="dash"/>
            <a:round/>
            <a:headEnd/>
            <a:tailEnd type="triangle" w="med" len="med"/>
          </a:ln>
        </p:spPr>
        <p:txBody>
          <a:bodyPr lIns="91405" tIns="45702" rIns="91405" bIns="45702"/>
          <a:lstStyle/>
          <a:p>
            <a:endParaRPr lang="fr-FR"/>
          </a:p>
        </p:txBody>
      </p:sp>
      <p:sp>
        <p:nvSpPr>
          <p:cNvPr id="120847" name="Line 15"/>
          <p:cNvSpPr>
            <a:spLocks noChangeShapeType="1"/>
          </p:cNvSpPr>
          <p:nvPr/>
        </p:nvSpPr>
        <p:spPr bwMode="auto">
          <a:xfrm>
            <a:off x="7812088" y="3141672"/>
            <a:ext cx="0" cy="287337"/>
          </a:xfrm>
          <a:prstGeom prst="line">
            <a:avLst/>
          </a:prstGeom>
          <a:noFill/>
          <a:ln w="9525">
            <a:solidFill>
              <a:schemeClr val="tx1"/>
            </a:solidFill>
            <a:prstDash val="dash"/>
            <a:round/>
            <a:headEnd/>
            <a:tailEnd type="triangle" w="med" len="med"/>
          </a:ln>
        </p:spPr>
        <p:txBody>
          <a:bodyPr lIns="91405" tIns="45702" rIns="91405" bIns="45702"/>
          <a:lstStyle/>
          <a:p>
            <a:endParaRPr lang="fr-FR"/>
          </a:p>
        </p:txBody>
      </p:sp>
      <p:sp>
        <p:nvSpPr>
          <p:cNvPr id="120848" name="Text Box 16"/>
          <p:cNvSpPr txBox="1">
            <a:spLocks noChangeArrowheads="1"/>
          </p:cNvSpPr>
          <p:nvPr/>
        </p:nvSpPr>
        <p:spPr bwMode="auto">
          <a:xfrm>
            <a:off x="323857" y="549284"/>
            <a:ext cx="2303463" cy="383741"/>
          </a:xfrm>
          <a:prstGeom prst="rect">
            <a:avLst/>
          </a:prstGeom>
          <a:noFill/>
          <a:ln w="9525">
            <a:noFill/>
            <a:miter lim="800000"/>
            <a:headEnd/>
            <a:tailEnd/>
          </a:ln>
          <a:effectLst/>
        </p:spPr>
        <p:txBody>
          <a:bodyPr lIns="91405" tIns="45702" rIns="91405" bIns="45702">
            <a:spAutoFit/>
          </a:bodyPr>
          <a:lstStyle/>
          <a:p>
            <a:pPr>
              <a:spcBef>
                <a:spcPct val="50000"/>
              </a:spcBef>
              <a:buFont typeface="Wingdings" pitchFamily="2" charset="2"/>
              <a:buChar char="Ø"/>
              <a:defRPr/>
            </a:pPr>
            <a:r>
              <a:rPr lang="fr-FR" b="1" dirty="0"/>
              <a:t> le mécanisme </a:t>
            </a:r>
          </a:p>
        </p:txBody>
      </p:sp>
      <p:sp>
        <p:nvSpPr>
          <p:cNvPr id="77841" name="Line 17"/>
          <p:cNvSpPr>
            <a:spLocks noChangeShapeType="1"/>
          </p:cNvSpPr>
          <p:nvPr/>
        </p:nvSpPr>
        <p:spPr bwMode="auto">
          <a:xfrm>
            <a:off x="1258888" y="4221163"/>
            <a:ext cx="0" cy="792162"/>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20850" name="Text Box 18"/>
          <p:cNvSpPr txBox="1">
            <a:spLocks noChangeArrowheads="1"/>
          </p:cNvSpPr>
          <p:nvPr/>
        </p:nvSpPr>
        <p:spPr bwMode="auto">
          <a:xfrm>
            <a:off x="1" y="4292600"/>
            <a:ext cx="1655763" cy="669752"/>
          </a:xfrm>
          <a:prstGeom prst="rect">
            <a:avLst/>
          </a:prstGeom>
          <a:noFill/>
          <a:ln w="9525">
            <a:noFill/>
            <a:miter lim="800000"/>
            <a:headEnd/>
            <a:tailEnd/>
          </a:ln>
        </p:spPr>
        <p:txBody>
          <a:bodyPr lIns="91405" tIns="45702" rIns="91405" bIns="45702">
            <a:spAutoFit/>
          </a:bodyPr>
          <a:lstStyle/>
          <a:p>
            <a:pPr>
              <a:spcBef>
                <a:spcPct val="50000"/>
              </a:spcBef>
            </a:pPr>
            <a:r>
              <a:rPr lang="fr-FR"/>
              <a:t>Théorie de Keynes</a:t>
            </a:r>
          </a:p>
        </p:txBody>
      </p:sp>
      <p:sp>
        <p:nvSpPr>
          <p:cNvPr id="77843" name="Line 19"/>
          <p:cNvSpPr>
            <a:spLocks noChangeShapeType="1"/>
          </p:cNvSpPr>
          <p:nvPr/>
        </p:nvSpPr>
        <p:spPr bwMode="auto">
          <a:xfrm>
            <a:off x="7531362" y="3847223"/>
            <a:ext cx="0" cy="1944688"/>
          </a:xfrm>
          <a:prstGeom prst="line">
            <a:avLst/>
          </a:prstGeom>
          <a:noFill/>
          <a:ln w="9525">
            <a:solidFill>
              <a:schemeClr val="tx1"/>
            </a:solidFill>
            <a:round/>
            <a:headEnd/>
            <a:tailEnd type="triangle" w="med" len="med"/>
          </a:ln>
        </p:spPr>
        <p:txBody>
          <a:bodyPr lIns="91405" tIns="45702" rIns="91405" bIns="45702"/>
          <a:lstStyle/>
          <a:p>
            <a:endParaRPr lang="fr-FR"/>
          </a:p>
        </p:txBody>
      </p:sp>
      <p:sp>
        <p:nvSpPr>
          <p:cNvPr id="120852" name="Text Box 20"/>
          <p:cNvSpPr txBox="1">
            <a:spLocks noChangeArrowheads="1"/>
          </p:cNvSpPr>
          <p:nvPr/>
        </p:nvSpPr>
        <p:spPr bwMode="auto">
          <a:xfrm>
            <a:off x="7812096" y="4581525"/>
            <a:ext cx="1331912" cy="669752"/>
          </a:xfrm>
          <a:prstGeom prst="rect">
            <a:avLst/>
          </a:prstGeom>
          <a:noFill/>
          <a:ln w="9525">
            <a:noFill/>
            <a:miter lim="800000"/>
            <a:headEnd/>
            <a:tailEnd/>
          </a:ln>
        </p:spPr>
        <p:txBody>
          <a:bodyPr lIns="91405" tIns="45702" rIns="91405" bIns="45702">
            <a:spAutoFit/>
          </a:bodyPr>
          <a:lstStyle/>
          <a:p>
            <a:pPr>
              <a:spcBef>
                <a:spcPct val="50000"/>
              </a:spcBef>
            </a:pPr>
            <a:r>
              <a:rPr lang="fr-FR"/>
              <a:t>Théorie libérale </a:t>
            </a:r>
          </a:p>
        </p:txBody>
      </p:sp>
      <p:pic>
        <p:nvPicPr>
          <p:cNvPr id="120853" name="Picture 21" descr="arthur-laffer[1]"/>
          <p:cNvPicPr>
            <a:picLocks noChangeAspect="1" noChangeArrowheads="1"/>
          </p:cNvPicPr>
          <p:nvPr/>
        </p:nvPicPr>
        <p:blipFill>
          <a:blip r:embed="rId2" cstate="print"/>
          <a:srcRect/>
          <a:stretch>
            <a:fillRect/>
          </a:stretch>
        </p:blipFill>
        <p:spPr bwMode="auto">
          <a:xfrm>
            <a:off x="3813189" y="5854695"/>
            <a:ext cx="558800" cy="457200"/>
          </a:xfrm>
          <a:prstGeom prst="rect">
            <a:avLst/>
          </a:prstGeom>
          <a:noFill/>
          <a:ln w="9525">
            <a:noFill/>
            <a:miter lim="800000"/>
            <a:headEnd/>
            <a:tailEnd/>
          </a:ln>
        </p:spPr>
      </p:pic>
      <p:sp>
        <p:nvSpPr>
          <p:cNvPr id="77846" name="Rectangle 22"/>
          <p:cNvSpPr>
            <a:spLocks noChangeArrowheads="1"/>
          </p:cNvSpPr>
          <p:nvPr/>
        </p:nvSpPr>
        <p:spPr bwMode="auto">
          <a:xfrm>
            <a:off x="3771908" y="6316666"/>
            <a:ext cx="5372100" cy="541338"/>
          </a:xfrm>
          <a:prstGeom prst="rect">
            <a:avLst/>
          </a:prstGeom>
          <a:noFill/>
          <a:ln w="9525">
            <a:solidFill>
              <a:srgbClr val="FFFF00"/>
            </a:solidFill>
            <a:miter lim="800000"/>
            <a:headEnd/>
            <a:tailEnd/>
          </a:ln>
        </p:spPr>
        <p:txBody>
          <a:bodyPr lIns="91405" tIns="45702" rIns="91405" bIns="45702"/>
          <a:lstStyle/>
          <a:p>
            <a:endParaRPr lang="fr-FR"/>
          </a:p>
        </p:txBody>
      </p:sp>
      <p:sp>
        <p:nvSpPr>
          <p:cNvPr id="120855" name="Rectangle 23"/>
          <p:cNvSpPr>
            <a:spLocks noChangeArrowheads="1"/>
          </p:cNvSpPr>
          <p:nvPr/>
        </p:nvSpPr>
        <p:spPr bwMode="auto">
          <a:xfrm>
            <a:off x="3779838" y="6290816"/>
            <a:ext cx="5364162" cy="553961"/>
          </a:xfrm>
          <a:prstGeom prst="rect">
            <a:avLst/>
          </a:prstGeom>
          <a:noFill/>
          <a:ln w="9525">
            <a:noFill/>
            <a:miter lim="800000"/>
            <a:headEnd/>
            <a:tailEnd/>
          </a:ln>
        </p:spPr>
        <p:txBody>
          <a:bodyPr lIns="91405" tIns="45702" rIns="91405" bIns="45702" anchor="ctr">
            <a:spAutoFit/>
          </a:bodyPr>
          <a:lstStyle/>
          <a:p>
            <a:r>
              <a:rPr lang="fr-FR" sz="1000" b="1" dirty="0"/>
              <a:t>LAFFER</a:t>
            </a:r>
            <a:r>
              <a:rPr lang="fr-FR" sz="1000" dirty="0"/>
              <a:t> : économiste contemporain démontrant par une courbe que les recettes fiscales diminuent à partir d’un certain seuil d’imposition, car au-delà de ce seuil, la fiscalité décourage l’esprit d’entreprendre et la croissance car le surplus produit est confisqué par l’Impôt.</a:t>
            </a:r>
          </a:p>
        </p:txBody>
      </p:sp>
      <p:pic>
        <p:nvPicPr>
          <p:cNvPr id="120856" name="Picture 24" descr="http://t1.gstatic.com/images?q=tbn:Q2AZkzP2QDsoPM:http://tek.bke.hu/keynes120/foto/keynes/keynes_92.jpg"/>
          <p:cNvPicPr>
            <a:picLocks noChangeAspect="1" noChangeArrowheads="1"/>
          </p:cNvPicPr>
          <p:nvPr/>
        </p:nvPicPr>
        <p:blipFill>
          <a:blip r:embed="rId3" r:link="rId4" cstate="print"/>
          <a:srcRect/>
          <a:stretch>
            <a:fillRect/>
          </a:stretch>
        </p:blipFill>
        <p:spPr bwMode="auto">
          <a:xfrm>
            <a:off x="1403357" y="4292600"/>
            <a:ext cx="579439" cy="720726"/>
          </a:xfrm>
          <a:prstGeom prst="rect">
            <a:avLst/>
          </a:prstGeom>
          <a:noFill/>
          <a:ln w="9525">
            <a:noFill/>
            <a:miter lim="800000"/>
            <a:headEnd/>
            <a:tailEnd/>
          </a:ln>
        </p:spPr>
      </p:pic>
      <p:sp>
        <p:nvSpPr>
          <p:cNvPr id="120857" name="Text Box 25"/>
          <p:cNvSpPr txBox="1">
            <a:spLocks noChangeArrowheads="1"/>
          </p:cNvSpPr>
          <p:nvPr/>
        </p:nvSpPr>
        <p:spPr bwMode="auto">
          <a:xfrm>
            <a:off x="8" y="5084764"/>
            <a:ext cx="3671888" cy="1773237"/>
          </a:xfrm>
          <a:prstGeom prst="rect">
            <a:avLst/>
          </a:prstGeom>
          <a:solidFill>
            <a:srgbClr val="FFFFFF"/>
          </a:solidFill>
          <a:ln w="9525">
            <a:solidFill>
              <a:srgbClr val="FFFF00"/>
            </a:solidFill>
            <a:miter lim="800000"/>
            <a:headEnd/>
            <a:tailEnd/>
          </a:ln>
        </p:spPr>
        <p:txBody>
          <a:bodyPr lIns="91405" tIns="45702" rIns="91405" bIns="45702"/>
          <a:lstStyle/>
          <a:p>
            <a:pPr algn="just"/>
            <a:r>
              <a:rPr lang="fr-FR" sz="1000" dirty="0">
                <a:solidFill>
                  <a:srgbClr val="000000"/>
                </a:solidFill>
              </a:rPr>
              <a:t> </a:t>
            </a:r>
            <a:r>
              <a:rPr lang="fr-FR" sz="1000" b="1" dirty="0">
                <a:solidFill>
                  <a:srgbClr val="000000"/>
                </a:solidFill>
              </a:rPr>
              <a:t>J.M. KEYNES</a:t>
            </a:r>
            <a:r>
              <a:rPr lang="fr-FR" sz="1000" dirty="0">
                <a:solidFill>
                  <a:srgbClr val="000000"/>
                </a:solidFill>
              </a:rPr>
              <a:t> (5 juin 1883 - 21 avril 1946) est un économiste britannique de notoriété mondiale, reconnu comme le fondateur de la macroéconomie</a:t>
            </a:r>
            <a:r>
              <a:rPr lang="fr-FR" sz="1000" dirty="0">
                <a:solidFill>
                  <a:srgbClr val="000000"/>
                </a:solidFill>
                <a:latin typeface="Arial" charset="0"/>
              </a:rPr>
              <a:t> </a:t>
            </a:r>
            <a:r>
              <a:rPr lang="fr-FR" sz="1000" dirty="0">
                <a:solidFill>
                  <a:srgbClr val="000000"/>
                </a:solidFill>
              </a:rPr>
              <a:t>et du rôle majeur de la demande et de l’intervention de l’Etat. Keynes proposait une augmentation des dépenses publiques pour relancer l’activité économique : augmentation des investissements publics, des revenus sociaux afin de relancer à la fois l’investissement et la consommation qui sont les deux composantes de la demande. Le déficit budgétaire qui en résulte devrait se réduire grâce au retour de la croissance faisant rentrer des recettes fiscales.</a:t>
            </a:r>
          </a:p>
          <a:p>
            <a:endParaRPr lang="fr-FR" dirty="0">
              <a:solidFill>
                <a:srgbClr val="000000"/>
              </a:solidFill>
            </a:endParaRPr>
          </a:p>
        </p:txBody>
      </p:sp>
      <p:pic>
        <p:nvPicPr>
          <p:cNvPr id="77850" name="Picture 26" descr="Courbe_de_Laffer_3"/>
          <p:cNvPicPr>
            <a:picLocks noChangeAspect="1" noChangeArrowheads="1"/>
          </p:cNvPicPr>
          <p:nvPr/>
        </p:nvPicPr>
        <p:blipFill>
          <a:blip r:embed="rId5" cstate="print"/>
          <a:srcRect/>
          <a:stretch>
            <a:fillRect/>
          </a:stretch>
        </p:blipFill>
        <p:spPr bwMode="auto">
          <a:xfrm>
            <a:off x="7759006" y="5432484"/>
            <a:ext cx="1384994" cy="960238"/>
          </a:xfrm>
          <a:prstGeom prst="rect">
            <a:avLst/>
          </a:prstGeom>
          <a:noFill/>
          <a:ln w="9525">
            <a:noFill/>
            <a:miter lim="800000"/>
            <a:headEnd/>
            <a:tailEnd/>
          </a:ln>
        </p:spPr>
      </p:pic>
      <p:pic>
        <p:nvPicPr>
          <p:cNvPr id="1218562" name="Picture 2" descr="http://3.bp.blogspot.com/-dRYsHSfJiA8/VGdn-IwxK8I/AAAAAAAABe8/V1Dwm8tIs2c/s1600/Pr%C3%A9sentation1.jpg"/>
          <p:cNvPicPr>
            <a:picLocks noChangeAspect="1" noChangeArrowheads="1"/>
          </p:cNvPicPr>
          <p:nvPr/>
        </p:nvPicPr>
        <p:blipFill>
          <a:blip r:embed="rId6" cstate="print"/>
          <a:srcRect/>
          <a:stretch>
            <a:fillRect/>
          </a:stretch>
        </p:blipFill>
        <p:spPr bwMode="auto">
          <a:xfrm>
            <a:off x="4723762" y="4093692"/>
            <a:ext cx="2504076" cy="207020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0838"/>
                                        </p:tgtEl>
                                        <p:attrNameLst>
                                          <p:attrName>style.visibility</p:attrName>
                                        </p:attrNameLst>
                                      </p:cBhvr>
                                      <p:to>
                                        <p:strVal val="visible"/>
                                      </p:to>
                                    </p:set>
                                    <p:animEffect transition="in" filter="checkerboard(across)">
                                      <p:cBhvr>
                                        <p:cTn id="7" dur="500"/>
                                        <p:tgtEl>
                                          <p:spTgt spid="12083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0839"/>
                                        </p:tgtEl>
                                        <p:attrNameLst>
                                          <p:attrName>style.visibility</p:attrName>
                                        </p:attrNameLst>
                                      </p:cBhvr>
                                      <p:to>
                                        <p:strVal val="visible"/>
                                      </p:to>
                                    </p:set>
                                    <p:animEffect transition="in" filter="checkerboard(across)">
                                      <p:cBhvr>
                                        <p:cTn id="10" dur="500"/>
                                        <p:tgtEl>
                                          <p:spTgt spid="12083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20840"/>
                                        </p:tgtEl>
                                        <p:attrNameLst>
                                          <p:attrName>style.visibility</p:attrName>
                                        </p:attrNameLst>
                                      </p:cBhvr>
                                      <p:to>
                                        <p:strVal val="visible"/>
                                      </p:to>
                                    </p:set>
                                    <p:animEffect transition="in" filter="checkerboard(across)">
                                      <p:cBhvr>
                                        <p:cTn id="13" dur="500"/>
                                        <p:tgtEl>
                                          <p:spTgt spid="12084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20836"/>
                                        </p:tgtEl>
                                        <p:attrNameLst>
                                          <p:attrName>style.visibility</p:attrName>
                                        </p:attrNameLst>
                                      </p:cBhvr>
                                      <p:to>
                                        <p:strVal val="visible"/>
                                      </p:to>
                                    </p:set>
                                    <p:animEffect transition="in" filter="checkerboard(across)">
                                      <p:cBhvr>
                                        <p:cTn id="16" dur="500"/>
                                        <p:tgtEl>
                                          <p:spTgt spid="120836"/>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20837"/>
                                        </p:tgtEl>
                                        <p:attrNameLst>
                                          <p:attrName>style.visibility</p:attrName>
                                        </p:attrNameLst>
                                      </p:cBhvr>
                                      <p:to>
                                        <p:strVal val="visible"/>
                                      </p:to>
                                    </p:set>
                                    <p:animEffect transition="in" filter="checkerboard(across)">
                                      <p:cBhvr>
                                        <p:cTn id="21" dur="500"/>
                                        <p:tgtEl>
                                          <p:spTgt spid="12083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20844"/>
                                        </p:tgtEl>
                                        <p:attrNameLst>
                                          <p:attrName>style.visibility</p:attrName>
                                        </p:attrNameLst>
                                      </p:cBhvr>
                                      <p:to>
                                        <p:strVal val="visible"/>
                                      </p:to>
                                    </p:set>
                                    <p:animEffect transition="in" filter="checkerboard(across)">
                                      <p:cBhvr>
                                        <p:cTn id="24" dur="500"/>
                                        <p:tgtEl>
                                          <p:spTgt spid="12084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20845"/>
                                        </p:tgtEl>
                                        <p:attrNameLst>
                                          <p:attrName>style.visibility</p:attrName>
                                        </p:attrNameLst>
                                      </p:cBhvr>
                                      <p:to>
                                        <p:strVal val="visible"/>
                                      </p:to>
                                    </p:set>
                                    <p:animEffect transition="in" filter="checkerboard(across)">
                                      <p:cBhvr>
                                        <p:cTn id="27" dur="500"/>
                                        <p:tgtEl>
                                          <p:spTgt spid="120845"/>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20846"/>
                                        </p:tgtEl>
                                        <p:attrNameLst>
                                          <p:attrName>style.visibility</p:attrName>
                                        </p:attrNameLst>
                                      </p:cBhvr>
                                      <p:to>
                                        <p:strVal val="visible"/>
                                      </p:to>
                                    </p:set>
                                    <p:animEffect transition="in" filter="checkerboard(across)">
                                      <p:cBhvr>
                                        <p:cTn id="30" dur="500"/>
                                        <p:tgtEl>
                                          <p:spTgt spid="120846"/>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20842"/>
                                        </p:tgtEl>
                                        <p:attrNameLst>
                                          <p:attrName>style.visibility</p:attrName>
                                        </p:attrNameLst>
                                      </p:cBhvr>
                                      <p:to>
                                        <p:strVal val="visible"/>
                                      </p:to>
                                    </p:set>
                                    <p:animEffect transition="in" filter="checkerboard(across)">
                                      <p:cBhvr>
                                        <p:cTn id="33" dur="500"/>
                                        <p:tgtEl>
                                          <p:spTgt spid="120842"/>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20847"/>
                                        </p:tgtEl>
                                        <p:attrNameLst>
                                          <p:attrName>style.visibility</p:attrName>
                                        </p:attrNameLst>
                                      </p:cBhvr>
                                      <p:to>
                                        <p:strVal val="visible"/>
                                      </p:to>
                                    </p:set>
                                    <p:animEffect transition="in" filter="checkerboard(across)">
                                      <p:cBhvr>
                                        <p:cTn id="36" dur="500"/>
                                        <p:tgtEl>
                                          <p:spTgt spid="120847"/>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20843"/>
                                        </p:tgtEl>
                                        <p:attrNameLst>
                                          <p:attrName>style.visibility</p:attrName>
                                        </p:attrNameLst>
                                      </p:cBhvr>
                                      <p:to>
                                        <p:strVal val="visible"/>
                                      </p:to>
                                    </p:set>
                                    <p:animEffect transition="in" filter="checkerboard(across)">
                                      <p:cBhvr>
                                        <p:cTn id="39" dur="500"/>
                                        <p:tgtEl>
                                          <p:spTgt spid="120843"/>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20850"/>
                                        </p:tgtEl>
                                        <p:attrNameLst>
                                          <p:attrName>style.visibility</p:attrName>
                                        </p:attrNameLst>
                                      </p:cBhvr>
                                      <p:to>
                                        <p:strVal val="visible"/>
                                      </p:to>
                                    </p:set>
                                    <p:animEffect transition="in" filter="checkerboard(across)">
                                      <p:cBhvr>
                                        <p:cTn id="44" dur="500"/>
                                        <p:tgtEl>
                                          <p:spTgt spid="120850"/>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20852"/>
                                        </p:tgtEl>
                                        <p:attrNameLst>
                                          <p:attrName>style.visibility</p:attrName>
                                        </p:attrNameLst>
                                      </p:cBhvr>
                                      <p:to>
                                        <p:strVal val="visible"/>
                                      </p:to>
                                    </p:set>
                                    <p:animEffect transition="in" filter="checkerboard(across)">
                                      <p:cBhvr>
                                        <p:cTn id="49" dur="500"/>
                                        <p:tgtEl>
                                          <p:spTgt spid="120852"/>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nodeType="clickEffect">
                                  <p:stCondLst>
                                    <p:cond delay="0"/>
                                  </p:stCondLst>
                                  <p:childTnLst>
                                    <p:set>
                                      <p:cBhvr>
                                        <p:cTn id="53" dur="1" fill="hold">
                                          <p:stCondLst>
                                            <p:cond delay="0"/>
                                          </p:stCondLst>
                                        </p:cTn>
                                        <p:tgtEl>
                                          <p:spTgt spid="120856"/>
                                        </p:tgtEl>
                                        <p:attrNameLst>
                                          <p:attrName>style.visibility</p:attrName>
                                        </p:attrNameLst>
                                      </p:cBhvr>
                                      <p:to>
                                        <p:strVal val="visible"/>
                                      </p:to>
                                    </p:set>
                                    <p:animEffect transition="in" filter="diamond(in)">
                                      <p:cBhvr>
                                        <p:cTn id="54" dur="2000"/>
                                        <p:tgtEl>
                                          <p:spTgt spid="120856"/>
                                        </p:tgtEl>
                                      </p:cBhvr>
                                    </p:animEffect>
                                  </p:childTnLst>
                                </p:cTn>
                              </p:par>
                              <p:par>
                                <p:cTn id="55" presetID="8" presetClass="entr" presetSubtype="16" fill="hold" grpId="0" nodeType="withEffect">
                                  <p:stCondLst>
                                    <p:cond delay="0"/>
                                  </p:stCondLst>
                                  <p:childTnLst>
                                    <p:set>
                                      <p:cBhvr>
                                        <p:cTn id="56" dur="1" fill="hold">
                                          <p:stCondLst>
                                            <p:cond delay="0"/>
                                          </p:stCondLst>
                                        </p:cTn>
                                        <p:tgtEl>
                                          <p:spTgt spid="120857"/>
                                        </p:tgtEl>
                                        <p:attrNameLst>
                                          <p:attrName>style.visibility</p:attrName>
                                        </p:attrNameLst>
                                      </p:cBhvr>
                                      <p:to>
                                        <p:strVal val="visible"/>
                                      </p:to>
                                    </p:set>
                                    <p:animEffect transition="in" filter="diamond(in)">
                                      <p:cBhvr>
                                        <p:cTn id="57" dur="2000"/>
                                        <p:tgtEl>
                                          <p:spTgt spid="120857"/>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20855">
                                            <p:txEl>
                                              <p:pRg st="0" end="0"/>
                                            </p:txEl>
                                          </p:spTgt>
                                        </p:tgtEl>
                                        <p:attrNameLst>
                                          <p:attrName>style.visibility</p:attrName>
                                        </p:attrNameLst>
                                      </p:cBhvr>
                                      <p:to>
                                        <p:strVal val="visible"/>
                                      </p:to>
                                    </p:set>
                                    <p:animEffect transition="in" filter="checkerboard(across)">
                                      <p:cBhvr>
                                        <p:cTn id="62" dur="500"/>
                                        <p:tgtEl>
                                          <p:spTgt spid="120855">
                                            <p:txEl>
                                              <p:pRg st="0" end="0"/>
                                            </p:txEl>
                                          </p:spTgt>
                                        </p:tgtEl>
                                      </p:cBhvr>
                                    </p:animEffect>
                                  </p:childTnLst>
                                </p:cTn>
                              </p:par>
                              <p:par>
                                <p:cTn id="63" presetID="5" presetClass="entr" presetSubtype="10" fill="hold" nodeType="withEffect">
                                  <p:stCondLst>
                                    <p:cond delay="0"/>
                                  </p:stCondLst>
                                  <p:childTnLst>
                                    <p:set>
                                      <p:cBhvr>
                                        <p:cTn id="64" dur="1" fill="hold">
                                          <p:stCondLst>
                                            <p:cond delay="0"/>
                                          </p:stCondLst>
                                        </p:cTn>
                                        <p:tgtEl>
                                          <p:spTgt spid="120853"/>
                                        </p:tgtEl>
                                        <p:attrNameLst>
                                          <p:attrName>style.visibility</p:attrName>
                                        </p:attrNameLst>
                                      </p:cBhvr>
                                      <p:to>
                                        <p:strVal val="visible"/>
                                      </p:to>
                                    </p:set>
                                    <p:animEffect transition="in" filter="checkerboard(across)">
                                      <p:cBhvr>
                                        <p:cTn id="65" dur="500"/>
                                        <p:tgtEl>
                                          <p:spTgt spid="120853"/>
                                        </p:tgtEl>
                                      </p:cBhvr>
                                    </p:animEffect>
                                  </p:childTnLst>
                                </p:cTn>
                              </p:par>
                            </p:childTnLst>
                          </p:cTn>
                        </p:par>
                      </p:childTnLst>
                    </p:cTn>
                  </p:par>
                  <p:par>
                    <p:cTn id="66" fill="hold">
                      <p:stCondLst>
                        <p:cond delay="indefinite"/>
                      </p:stCondLst>
                      <p:childTnLst>
                        <p:par>
                          <p:cTn id="67" fill="hold">
                            <p:stCondLst>
                              <p:cond delay="0"/>
                            </p:stCondLst>
                            <p:childTnLst>
                              <p:par>
                                <p:cTn id="68" presetID="8" presetClass="entr" presetSubtype="16" fill="hold" nodeType="clickEffect">
                                  <p:stCondLst>
                                    <p:cond delay="0"/>
                                  </p:stCondLst>
                                  <p:childTnLst>
                                    <p:set>
                                      <p:cBhvr>
                                        <p:cTn id="69" dur="1" fill="hold">
                                          <p:stCondLst>
                                            <p:cond delay="0"/>
                                          </p:stCondLst>
                                        </p:cTn>
                                        <p:tgtEl>
                                          <p:spTgt spid="120855">
                                            <p:txEl>
                                              <p:pRg st="0" end="0"/>
                                            </p:txEl>
                                          </p:spTgt>
                                        </p:tgtEl>
                                        <p:attrNameLst>
                                          <p:attrName>style.visibility</p:attrName>
                                        </p:attrNameLst>
                                      </p:cBhvr>
                                      <p:to>
                                        <p:strVal val="visible"/>
                                      </p:to>
                                    </p:set>
                                    <p:animEffect transition="in" filter="diamond(in)">
                                      <p:cBhvr>
                                        <p:cTn id="70" dur="2000"/>
                                        <p:tgtEl>
                                          <p:spTgt spid="1208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p:bldP spid="120837" grpId="0"/>
      <p:bldP spid="120838" grpId="0" animBg="1"/>
      <p:bldP spid="120839" grpId="0" animBg="1"/>
      <p:bldP spid="120840" grpId="0" animBg="1"/>
      <p:bldP spid="120842" grpId="0"/>
      <p:bldP spid="120843" grpId="0"/>
      <p:bldP spid="120844" grpId="0" animBg="1"/>
      <p:bldP spid="120845" grpId="0" animBg="1"/>
      <p:bldP spid="120846" grpId="0" animBg="1"/>
      <p:bldP spid="120847" grpId="0" animBg="1"/>
      <p:bldP spid="120850" grpId="0"/>
      <p:bldP spid="120852" grpId="0"/>
      <p:bldP spid="120855" grpId="0" build="allAtOnce"/>
      <p:bldP spid="12085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468322" y="260359"/>
            <a:ext cx="7056437" cy="383741"/>
          </a:xfrm>
          <a:prstGeom prst="rect">
            <a:avLst/>
          </a:prstGeom>
          <a:noFill/>
          <a:ln w="9525">
            <a:noFill/>
            <a:miter lim="800000"/>
            <a:headEnd/>
            <a:tailEnd/>
          </a:ln>
        </p:spPr>
        <p:txBody>
          <a:bodyPr lIns="91405" tIns="45702" rIns="91405" bIns="45702">
            <a:spAutoFit/>
          </a:bodyPr>
          <a:lstStyle/>
          <a:p>
            <a:pPr>
              <a:spcBef>
                <a:spcPct val="50000"/>
              </a:spcBef>
            </a:pPr>
            <a:endParaRPr lang="fr-FR"/>
          </a:p>
        </p:txBody>
      </p:sp>
      <p:sp>
        <p:nvSpPr>
          <p:cNvPr id="121859" name="Text Box 3"/>
          <p:cNvSpPr txBox="1">
            <a:spLocks noChangeArrowheads="1"/>
          </p:cNvSpPr>
          <p:nvPr/>
        </p:nvSpPr>
        <p:spPr bwMode="auto">
          <a:xfrm>
            <a:off x="539751" y="9"/>
            <a:ext cx="6119813" cy="383741"/>
          </a:xfrm>
          <a:prstGeom prst="rect">
            <a:avLst/>
          </a:prstGeom>
          <a:noFill/>
          <a:ln w="9525">
            <a:noFill/>
            <a:miter lim="800000"/>
            <a:headEnd/>
            <a:tailEnd/>
          </a:ln>
          <a:effectLst/>
        </p:spPr>
        <p:txBody>
          <a:bodyPr lIns="91405" tIns="45702" rIns="91405" bIns="45702">
            <a:spAutoFit/>
          </a:bodyPr>
          <a:lstStyle/>
          <a:p>
            <a:pPr>
              <a:spcBef>
                <a:spcPct val="50000"/>
              </a:spcBef>
              <a:buFont typeface="Wingdings" pitchFamily="2" charset="2"/>
              <a:buChar char="Ø"/>
              <a:defRPr/>
            </a:pPr>
            <a:r>
              <a:rPr lang="fr-FR" b="1">
                <a:effectLst>
                  <a:outerShdw blurRad="38100" dist="38100" dir="2700000" algn="tl">
                    <a:srgbClr val="000000"/>
                  </a:outerShdw>
                </a:effectLst>
              </a:rPr>
              <a:t>Les effets d’une hausse des dépenses publiques </a:t>
            </a:r>
          </a:p>
        </p:txBody>
      </p:sp>
      <p:pic>
        <p:nvPicPr>
          <p:cNvPr id="78852" name="Picture 4"/>
          <p:cNvPicPr>
            <a:picLocks noChangeAspect="1" noChangeArrowheads="1"/>
          </p:cNvPicPr>
          <p:nvPr/>
        </p:nvPicPr>
        <p:blipFill>
          <a:blip r:embed="rId2" cstate="print"/>
          <a:srcRect l="2748" t="12177" r="2100" b="11353"/>
          <a:stretch>
            <a:fillRect/>
          </a:stretch>
        </p:blipFill>
        <p:spPr bwMode="auto">
          <a:xfrm>
            <a:off x="2411413" y="836623"/>
            <a:ext cx="3657600" cy="1368425"/>
          </a:xfrm>
          <a:prstGeom prst="rect">
            <a:avLst/>
          </a:prstGeom>
          <a:noFill/>
          <a:ln w="9525">
            <a:noFill/>
            <a:miter lim="800000"/>
            <a:headEnd/>
            <a:tailEnd/>
          </a:ln>
        </p:spPr>
      </p:pic>
      <p:sp>
        <p:nvSpPr>
          <p:cNvPr id="121861" name="AutoShape 5"/>
          <p:cNvSpPr>
            <a:spLocks noChangeArrowheads="1"/>
          </p:cNvSpPr>
          <p:nvPr/>
        </p:nvSpPr>
        <p:spPr bwMode="auto">
          <a:xfrm>
            <a:off x="2771775" y="1484313"/>
            <a:ext cx="720725" cy="288925"/>
          </a:xfrm>
          <a:prstGeom prst="curvedDownArrow">
            <a:avLst>
              <a:gd name="adj1" fmla="val 49890"/>
              <a:gd name="adj2" fmla="val 99780"/>
              <a:gd name="adj3" fmla="val 33333"/>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sp>
        <p:nvSpPr>
          <p:cNvPr id="78854" name="Line 6"/>
          <p:cNvSpPr>
            <a:spLocks noChangeShapeType="1"/>
          </p:cNvSpPr>
          <p:nvPr/>
        </p:nvSpPr>
        <p:spPr bwMode="auto">
          <a:xfrm>
            <a:off x="971550" y="2924175"/>
            <a:ext cx="7416800" cy="0"/>
          </a:xfrm>
          <a:prstGeom prst="line">
            <a:avLst/>
          </a:prstGeom>
          <a:noFill/>
          <a:ln w="9525">
            <a:solidFill>
              <a:schemeClr val="tx1"/>
            </a:solidFill>
            <a:round/>
            <a:headEnd/>
            <a:tailEnd/>
          </a:ln>
        </p:spPr>
        <p:txBody>
          <a:bodyPr lIns="91405" tIns="45702" rIns="91405" bIns="45702"/>
          <a:lstStyle/>
          <a:p>
            <a:endParaRPr lang="fr-FR"/>
          </a:p>
        </p:txBody>
      </p:sp>
      <p:sp>
        <p:nvSpPr>
          <p:cNvPr id="78855" name="Line 7"/>
          <p:cNvSpPr>
            <a:spLocks noChangeShapeType="1"/>
          </p:cNvSpPr>
          <p:nvPr/>
        </p:nvSpPr>
        <p:spPr bwMode="auto">
          <a:xfrm>
            <a:off x="4647881" y="2781300"/>
            <a:ext cx="0" cy="4076700"/>
          </a:xfrm>
          <a:prstGeom prst="line">
            <a:avLst/>
          </a:prstGeom>
          <a:noFill/>
          <a:ln w="9525">
            <a:solidFill>
              <a:schemeClr val="tx1"/>
            </a:solidFill>
            <a:round/>
            <a:headEnd/>
            <a:tailEnd/>
          </a:ln>
        </p:spPr>
        <p:txBody>
          <a:bodyPr lIns="91405" tIns="45702" rIns="91405" bIns="45702"/>
          <a:lstStyle/>
          <a:p>
            <a:endParaRPr lang="fr-FR"/>
          </a:p>
        </p:txBody>
      </p:sp>
      <p:sp>
        <p:nvSpPr>
          <p:cNvPr id="78856" name="Text Box 8"/>
          <p:cNvSpPr txBox="1">
            <a:spLocks noChangeArrowheads="1"/>
          </p:cNvSpPr>
          <p:nvPr/>
        </p:nvSpPr>
        <p:spPr bwMode="auto">
          <a:xfrm>
            <a:off x="1403350" y="2492384"/>
            <a:ext cx="2160588" cy="383741"/>
          </a:xfrm>
          <a:prstGeom prst="rect">
            <a:avLst/>
          </a:prstGeom>
          <a:solidFill>
            <a:srgbClr val="FFFF00"/>
          </a:solidFill>
          <a:ln w="9525">
            <a:noFill/>
            <a:miter lim="800000"/>
            <a:headEnd/>
            <a:tailEnd/>
          </a:ln>
        </p:spPr>
        <p:txBody>
          <a:bodyPr lIns="91405" tIns="45702" rIns="91405" bIns="45702">
            <a:spAutoFit/>
          </a:bodyPr>
          <a:lstStyle/>
          <a:p>
            <a:pPr>
              <a:spcBef>
                <a:spcPct val="50000"/>
              </a:spcBef>
            </a:pPr>
            <a:r>
              <a:rPr lang="fr-FR" b="1">
                <a:solidFill>
                  <a:srgbClr val="000000"/>
                </a:solidFill>
              </a:rPr>
              <a:t>Les effets négatifs </a:t>
            </a:r>
          </a:p>
        </p:txBody>
      </p:sp>
      <p:sp>
        <p:nvSpPr>
          <p:cNvPr id="78857" name="Text Box 9"/>
          <p:cNvSpPr txBox="1">
            <a:spLocks noChangeArrowheads="1"/>
          </p:cNvSpPr>
          <p:nvPr/>
        </p:nvSpPr>
        <p:spPr bwMode="auto">
          <a:xfrm>
            <a:off x="4859338" y="2492384"/>
            <a:ext cx="2017712" cy="383741"/>
          </a:xfrm>
          <a:prstGeom prst="rect">
            <a:avLst/>
          </a:prstGeom>
          <a:solidFill>
            <a:srgbClr val="FFFF00"/>
          </a:solidFill>
          <a:ln w="9525">
            <a:noFill/>
            <a:miter lim="800000"/>
            <a:headEnd/>
            <a:tailEnd/>
          </a:ln>
        </p:spPr>
        <p:txBody>
          <a:bodyPr lIns="91405" tIns="45702" rIns="91405" bIns="45702">
            <a:spAutoFit/>
          </a:bodyPr>
          <a:lstStyle/>
          <a:p>
            <a:pPr>
              <a:spcBef>
                <a:spcPct val="50000"/>
              </a:spcBef>
            </a:pPr>
            <a:r>
              <a:rPr lang="fr-FR" b="1">
                <a:solidFill>
                  <a:srgbClr val="000000"/>
                </a:solidFill>
              </a:rPr>
              <a:t>Les effets positifs</a:t>
            </a:r>
          </a:p>
        </p:txBody>
      </p:sp>
      <p:sp>
        <p:nvSpPr>
          <p:cNvPr id="121866" name="Text Box 10"/>
          <p:cNvSpPr txBox="1">
            <a:spLocks noChangeArrowheads="1"/>
          </p:cNvSpPr>
          <p:nvPr/>
        </p:nvSpPr>
        <p:spPr bwMode="auto">
          <a:xfrm>
            <a:off x="170900" y="2976565"/>
            <a:ext cx="4628747" cy="3662505"/>
          </a:xfrm>
          <a:prstGeom prst="rect">
            <a:avLst/>
          </a:prstGeom>
          <a:noFill/>
          <a:ln w="9525">
            <a:noFill/>
            <a:miter lim="800000"/>
            <a:headEnd/>
            <a:tailEnd/>
          </a:ln>
        </p:spPr>
        <p:txBody>
          <a:bodyPr wrap="square" lIns="91405" tIns="45702" rIns="91405" bIns="45702">
            <a:spAutoFit/>
          </a:bodyPr>
          <a:lstStyle/>
          <a:p>
            <a:pPr>
              <a:spcBef>
                <a:spcPct val="50000"/>
              </a:spcBef>
              <a:buFontTx/>
              <a:buChar char="•"/>
            </a:pPr>
            <a:r>
              <a:rPr lang="fr-FR" sz="1600" b="1" dirty="0"/>
              <a:t>Augmentation du déficit budgétaire (8.3% en 2009, 8.2% en 2010), problème de financement du déficit =&gt; hausse de la dette publique</a:t>
            </a:r>
          </a:p>
          <a:p>
            <a:pPr>
              <a:spcBef>
                <a:spcPct val="50000"/>
              </a:spcBef>
              <a:buFontTx/>
              <a:buChar char="•"/>
            </a:pPr>
            <a:r>
              <a:rPr lang="fr-FR" sz="1600" b="1" dirty="0"/>
              <a:t> </a:t>
            </a:r>
            <a:r>
              <a:rPr lang="fr-FR" sz="1600" b="1" dirty="0">
                <a:hlinkClick r:id="rId3" action="ppaction://hlinksldjump"/>
              </a:rPr>
              <a:t>Risque d’éviction </a:t>
            </a:r>
            <a:r>
              <a:rPr lang="fr-FR" sz="1600" b="1" dirty="0"/>
              <a:t>sur le marché financier car l’Etat capte une partie des capitaux pour financer son déficit=&gt; hausse des taux d’intérêt, alourdissement de la dette publique (90% du PIB en 2014) .=&gt; baisse des </a:t>
            </a:r>
            <a:r>
              <a:rPr lang="fr-FR" sz="1600" b="1" dirty="0" smtClean="0"/>
              <a:t>investissements des entreprises </a:t>
            </a:r>
            <a:r>
              <a:rPr lang="fr-FR" sz="1600" b="1" dirty="0"/>
              <a:t>=&gt; faible croissance</a:t>
            </a:r>
          </a:p>
          <a:p>
            <a:pPr>
              <a:spcBef>
                <a:spcPct val="50000"/>
              </a:spcBef>
              <a:buFontTx/>
              <a:buChar char="•"/>
            </a:pPr>
            <a:r>
              <a:rPr lang="fr-FR" sz="1600" b="1" dirty="0"/>
              <a:t>Accentue la dépendance de l’Etat à l’égard des marchés financiers.</a:t>
            </a:r>
          </a:p>
          <a:p>
            <a:pPr>
              <a:spcBef>
                <a:spcPct val="50000"/>
              </a:spcBef>
              <a:buFontTx/>
              <a:buChar char="•"/>
            </a:pPr>
            <a:r>
              <a:rPr lang="fr-FR" sz="1600" b="1" dirty="0"/>
              <a:t> Défiance des investisseurs financiers car tout déficit implique une hausse potentielle des impôts.</a:t>
            </a:r>
          </a:p>
        </p:txBody>
      </p:sp>
      <p:sp>
        <p:nvSpPr>
          <p:cNvPr id="121867" name="Text Box 11"/>
          <p:cNvSpPr txBox="1">
            <a:spLocks noChangeArrowheads="1"/>
          </p:cNvSpPr>
          <p:nvPr/>
        </p:nvSpPr>
        <p:spPr bwMode="auto">
          <a:xfrm>
            <a:off x="4571999" y="3094421"/>
            <a:ext cx="4572001" cy="3100848"/>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dirty="0"/>
              <a:t>Relance de l’activité économique par la demande et par l’effet multiplicateur de l’investissement public</a:t>
            </a:r>
            <a:r>
              <a:rPr lang="fr-FR" b="1" dirty="0" smtClean="0"/>
              <a:t>. (</a:t>
            </a:r>
            <a:r>
              <a:rPr lang="fr-FR" b="1" dirty="0" smtClean="0">
                <a:hlinkClick r:id="" action="ppaction://noaction"/>
              </a:rPr>
              <a:t>schéma</a:t>
            </a:r>
            <a:r>
              <a:rPr lang="fr-FR" b="1" dirty="0" smtClean="0"/>
              <a:t>)</a:t>
            </a:r>
            <a:endParaRPr lang="fr-FR" b="1" dirty="0"/>
          </a:p>
          <a:p>
            <a:pPr>
              <a:spcBef>
                <a:spcPct val="50000"/>
              </a:spcBef>
              <a:buFontTx/>
              <a:buChar char="•"/>
            </a:pPr>
            <a:r>
              <a:rPr lang="fr-FR" b="1" dirty="0"/>
              <a:t> Facilite la reprise économique</a:t>
            </a:r>
          </a:p>
          <a:p>
            <a:pPr>
              <a:spcBef>
                <a:spcPct val="50000"/>
              </a:spcBef>
              <a:buFontTx/>
              <a:buChar char="•"/>
            </a:pPr>
            <a:r>
              <a:rPr lang="fr-FR" b="1" dirty="0"/>
              <a:t>. Augmente la création d’emplois, réduit les inégalités sociales, et améliore le pouvoir d’achat des ménages.</a:t>
            </a:r>
          </a:p>
          <a:p>
            <a:pPr>
              <a:spcBef>
                <a:spcPct val="50000"/>
              </a:spcBef>
              <a:buFontTx/>
              <a:buChar char="•"/>
            </a:pPr>
            <a:r>
              <a:rPr lang="fr-FR" b="1" dirty="0"/>
              <a:t> Améliore les services publics (école, santé, sécurité…). </a:t>
            </a:r>
          </a:p>
        </p:txBody>
      </p:sp>
      <p:pic>
        <p:nvPicPr>
          <p:cNvPr id="78860" name="Picture 12" descr="ImgEurope">
            <a:hlinkClick r:id="rId4"/>
          </p:cNvPr>
          <p:cNvPicPr>
            <a:picLocks noChangeAspect="1" noChangeArrowheads="1"/>
          </p:cNvPicPr>
          <p:nvPr/>
        </p:nvPicPr>
        <p:blipFill>
          <a:blip r:embed="rId5" cstate="print"/>
          <a:srcRect/>
          <a:stretch>
            <a:fillRect/>
          </a:stretch>
        </p:blipFill>
        <p:spPr bwMode="auto">
          <a:xfrm>
            <a:off x="250831" y="981075"/>
            <a:ext cx="792163" cy="771525"/>
          </a:xfrm>
          <a:prstGeom prst="rect">
            <a:avLst/>
          </a:prstGeom>
          <a:noFill/>
          <a:ln w="9525">
            <a:noFill/>
            <a:miter lim="800000"/>
            <a:headEnd/>
            <a:tailEnd/>
          </a:ln>
        </p:spPr>
      </p:pic>
      <p:sp>
        <p:nvSpPr>
          <p:cNvPr id="78861" name="Text Box 13"/>
          <p:cNvSpPr txBox="1">
            <a:spLocks noChangeArrowheads="1"/>
          </p:cNvSpPr>
          <p:nvPr/>
        </p:nvSpPr>
        <p:spPr bwMode="auto">
          <a:xfrm>
            <a:off x="1476375" y="1125547"/>
            <a:ext cx="935038" cy="383741"/>
          </a:xfrm>
          <a:prstGeom prst="rect">
            <a:avLst/>
          </a:prstGeom>
          <a:noFill/>
          <a:ln w="9525">
            <a:noFill/>
            <a:miter lim="800000"/>
            <a:headEnd/>
            <a:tailEnd/>
          </a:ln>
        </p:spPr>
        <p:txBody>
          <a:bodyPr lIns="91405" tIns="45702" rIns="91405" bIns="45702">
            <a:spAutoFit/>
          </a:bodyPr>
          <a:lstStyle/>
          <a:p>
            <a:pPr>
              <a:spcBef>
                <a:spcPct val="50000"/>
              </a:spcBef>
            </a:pPr>
            <a:r>
              <a:rPr lang="fr-FR"/>
              <a:t>3% PIB</a:t>
            </a:r>
          </a:p>
        </p:txBody>
      </p:sp>
      <p:sp>
        <p:nvSpPr>
          <p:cNvPr id="78862" name="Text Box 14"/>
          <p:cNvSpPr txBox="1">
            <a:spLocks noChangeArrowheads="1"/>
          </p:cNvSpPr>
          <p:nvPr/>
        </p:nvSpPr>
        <p:spPr bwMode="auto">
          <a:xfrm>
            <a:off x="6064250" y="1217621"/>
            <a:ext cx="1963738" cy="383741"/>
          </a:xfrm>
          <a:prstGeom prst="rect">
            <a:avLst/>
          </a:prstGeom>
          <a:noFill/>
          <a:ln w="9525">
            <a:noFill/>
            <a:miter lim="800000"/>
            <a:headEnd/>
            <a:tailEnd/>
          </a:ln>
        </p:spPr>
        <p:txBody>
          <a:bodyPr lIns="91405" tIns="45702" rIns="91405" bIns="45702">
            <a:spAutoFit/>
          </a:bodyPr>
          <a:lstStyle/>
          <a:p>
            <a:r>
              <a:rPr lang="fr-FR"/>
              <a:t>Budget de l’Etat</a:t>
            </a:r>
          </a:p>
        </p:txBody>
      </p:sp>
      <p:sp>
        <p:nvSpPr>
          <p:cNvPr id="121871" name="Line 15"/>
          <p:cNvSpPr>
            <a:spLocks noChangeShapeType="1"/>
          </p:cNvSpPr>
          <p:nvPr/>
        </p:nvSpPr>
        <p:spPr bwMode="auto">
          <a:xfrm>
            <a:off x="4067175" y="981084"/>
            <a:ext cx="504825" cy="360363"/>
          </a:xfrm>
          <a:prstGeom prst="line">
            <a:avLst/>
          </a:prstGeom>
          <a:noFill/>
          <a:ln w="9525">
            <a:solidFill>
              <a:srgbClr val="FF0000"/>
            </a:solidFill>
            <a:round/>
            <a:headEnd type="triangle" w="med" len="med"/>
            <a:tailEnd/>
          </a:ln>
        </p:spPr>
        <p:txBody>
          <a:bodyPr lIns="91405" tIns="45702" rIns="91405" bIns="45702"/>
          <a:lstStyle/>
          <a:p>
            <a:endParaRPr lang="fr-FR"/>
          </a:p>
        </p:txBody>
      </p:sp>
      <p:sp>
        <p:nvSpPr>
          <p:cNvPr id="78864" name="Text Box 16"/>
          <p:cNvSpPr txBox="1">
            <a:spLocks noChangeArrowheads="1"/>
          </p:cNvSpPr>
          <p:nvPr/>
        </p:nvSpPr>
        <p:spPr bwMode="auto">
          <a:xfrm>
            <a:off x="4" y="1773241"/>
            <a:ext cx="2195513" cy="669747"/>
          </a:xfrm>
          <a:prstGeom prst="rect">
            <a:avLst/>
          </a:prstGeom>
          <a:noFill/>
          <a:ln w="9525">
            <a:noFill/>
            <a:miter lim="800000"/>
            <a:headEnd/>
            <a:tailEnd/>
          </a:ln>
        </p:spPr>
        <p:txBody>
          <a:bodyPr lIns="91405" tIns="45702" rIns="91405" bIns="45702">
            <a:spAutoFit/>
          </a:bodyPr>
          <a:lstStyle/>
          <a:p>
            <a:pPr>
              <a:spcBef>
                <a:spcPct val="50000"/>
              </a:spcBef>
            </a:pPr>
            <a:r>
              <a:rPr lang="fr-FR"/>
              <a:t>Contrainte européenne</a:t>
            </a:r>
          </a:p>
        </p:txBody>
      </p:sp>
      <p:pic>
        <p:nvPicPr>
          <p:cNvPr id="78865" name="Picture 16" descr="AG00385_"/>
          <p:cNvPicPr>
            <a:picLocks noChangeAspect="1" noChangeArrowheads="1" noCrop="1"/>
          </p:cNvPicPr>
          <p:nvPr/>
        </p:nvPicPr>
        <p:blipFill>
          <a:blip r:embed="rId6" cstate="print"/>
          <a:srcRect/>
          <a:stretch>
            <a:fillRect/>
          </a:stretch>
        </p:blipFill>
        <p:spPr bwMode="auto">
          <a:xfrm>
            <a:off x="827090" y="692159"/>
            <a:ext cx="936625" cy="733425"/>
          </a:xfrm>
          <a:prstGeom prst="rect">
            <a:avLst/>
          </a:prstGeom>
          <a:noFill/>
          <a:ln w="9525">
            <a:noFill/>
            <a:miter lim="800000"/>
            <a:headEnd/>
            <a:tailEnd/>
          </a:ln>
        </p:spPr>
      </p:pic>
      <p:sp>
        <p:nvSpPr>
          <p:cNvPr id="78866" name="Line 18"/>
          <p:cNvSpPr>
            <a:spLocks noChangeShapeType="1"/>
          </p:cNvSpPr>
          <p:nvPr/>
        </p:nvSpPr>
        <p:spPr bwMode="auto">
          <a:xfrm flipV="1">
            <a:off x="1331921" y="981074"/>
            <a:ext cx="1944687" cy="71439"/>
          </a:xfrm>
          <a:prstGeom prst="line">
            <a:avLst/>
          </a:prstGeom>
          <a:noFill/>
          <a:ln w="9525">
            <a:solidFill>
              <a:srgbClr val="FF0000"/>
            </a:solidFill>
            <a:prstDash val="dash"/>
            <a:round/>
            <a:headEnd/>
            <a:tailEnd type="triangle" w="med" len="med"/>
          </a:ln>
        </p:spPr>
        <p:txBody>
          <a:bodyPr lIns="91405" tIns="45702" rIns="91405" bIns="45702"/>
          <a:lstStyle/>
          <a:p>
            <a:endParaRPr lang="fr-FR"/>
          </a:p>
        </p:txBody>
      </p:sp>
      <p:sp>
        <p:nvSpPr>
          <p:cNvPr id="19" name="Bouton d'action : Suivant 18">
            <a:hlinkClick r:id="" action="ppaction://noaction" highlightClick="1"/>
          </p:cNvPr>
          <p:cNvSpPr/>
          <p:nvPr/>
        </p:nvSpPr>
        <p:spPr>
          <a:xfrm>
            <a:off x="8366055" y="6272918"/>
            <a:ext cx="303524" cy="33457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20" name="ZoneTexte 19"/>
          <p:cNvSpPr txBox="1"/>
          <p:nvPr/>
        </p:nvSpPr>
        <p:spPr>
          <a:xfrm>
            <a:off x="5429256" y="6211669"/>
            <a:ext cx="2071702" cy="646331"/>
          </a:xfrm>
          <a:prstGeom prst="rect">
            <a:avLst/>
          </a:prstGeom>
          <a:noFill/>
        </p:spPr>
        <p:txBody>
          <a:bodyPr wrap="square" rtlCol="0">
            <a:spAutoFit/>
          </a:bodyPr>
          <a:lstStyle/>
          <a:p>
            <a:r>
              <a:rPr lang="fr-FR" dirty="0" smtClean="0">
                <a:hlinkClick r:id="rId7"/>
              </a:rPr>
              <a:t>Article dans Le Monde</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diamond(in)">
                                      <p:cBhvr>
                                        <p:cTn id="7" dur="2000"/>
                                        <p:tgtEl>
                                          <p:spTgt spid="121861"/>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21871"/>
                                        </p:tgtEl>
                                        <p:attrNameLst>
                                          <p:attrName>style.visibility</p:attrName>
                                        </p:attrNameLst>
                                      </p:cBhvr>
                                      <p:to>
                                        <p:strVal val="visible"/>
                                      </p:to>
                                    </p:set>
                                    <p:animEffect transition="in" filter="diamond(in)">
                                      <p:cBhvr>
                                        <p:cTn id="10" dur="2000"/>
                                        <p:tgtEl>
                                          <p:spTgt spid="12187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21866">
                                            <p:txEl>
                                              <p:pRg st="0" end="0"/>
                                            </p:txEl>
                                          </p:spTgt>
                                        </p:tgtEl>
                                        <p:attrNameLst>
                                          <p:attrName>style.visibility</p:attrName>
                                        </p:attrNameLst>
                                      </p:cBhvr>
                                      <p:to>
                                        <p:strVal val="visible"/>
                                      </p:to>
                                    </p:set>
                                    <p:animEffect transition="in" filter="checkerboard(across)">
                                      <p:cBhvr>
                                        <p:cTn id="15" dur="500"/>
                                        <p:tgtEl>
                                          <p:spTgt spid="1218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21866">
                                            <p:txEl>
                                              <p:pRg st="1" end="1"/>
                                            </p:txEl>
                                          </p:spTgt>
                                        </p:tgtEl>
                                        <p:attrNameLst>
                                          <p:attrName>style.visibility</p:attrName>
                                        </p:attrNameLst>
                                      </p:cBhvr>
                                      <p:to>
                                        <p:strVal val="visible"/>
                                      </p:to>
                                    </p:set>
                                    <p:animEffect transition="in" filter="checkerboard(across)">
                                      <p:cBhvr>
                                        <p:cTn id="20" dur="500"/>
                                        <p:tgtEl>
                                          <p:spTgt spid="12186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21866">
                                            <p:txEl>
                                              <p:pRg st="2" end="2"/>
                                            </p:txEl>
                                          </p:spTgt>
                                        </p:tgtEl>
                                        <p:attrNameLst>
                                          <p:attrName>style.visibility</p:attrName>
                                        </p:attrNameLst>
                                      </p:cBhvr>
                                      <p:to>
                                        <p:strVal val="visible"/>
                                      </p:to>
                                    </p:set>
                                    <p:animEffect transition="in" filter="checkerboard(across)">
                                      <p:cBhvr>
                                        <p:cTn id="25" dur="500"/>
                                        <p:tgtEl>
                                          <p:spTgt spid="12186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21866">
                                            <p:txEl>
                                              <p:pRg st="3" end="3"/>
                                            </p:txEl>
                                          </p:spTgt>
                                        </p:tgtEl>
                                        <p:attrNameLst>
                                          <p:attrName>style.visibility</p:attrName>
                                        </p:attrNameLst>
                                      </p:cBhvr>
                                      <p:to>
                                        <p:strVal val="visible"/>
                                      </p:to>
                                    </p:set>
                                    <p:animEffect transition="in" filter="checkerboard(across)">
                                      <p:cBhvr>
                                        <p:cTn id="30" dur="500"/>
                                        <p:tgtEl>
                                          <p:spTgt spid="1218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animBg="1"/>
      <p:bldP spid="12187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GF</a:t>
            </a:r>
            <a:endParaRPr lang="fr-FR"/>
          </a:p>
        </p:txBody>
      </p:sp>
      <p:sp>
        <p:nvSpPr>
          <p:cNvPr id="3" name="Espace réservé du numéro de diapositive 2"/>
          <p:cNvSpPr>
            <a:spLocks noGrp="1"/>
          </p:cNvSpPr>
          <p:nvPr>
            <p:ph type="sldNum" sz="quarter" idx="12"/>
          </p:nvPr>
        </p:nvSpPr>
        <p:spPr/>
        <p:txBody>
          <a:bodyPr/>
          <a:lstStyle/>
          <a:p>
            <a:fld id="{EBF29DD2-5F5B-4B80-96C3-BDC5F579D2C9}" type="slidenum">
              <a:rPr lang="fr-FR" smtClean="0"/>
              <a:pPr/>
              <a:t>98</a:t>
            </a:fld>
            <a:endParaRPr lang="fr-FR"/>
          </a:p>
        </p:txBody>
      </p:sp>
      <p:pic>
        <p:nvPicPr>
          <p:cNvPr id="1390594" name="Picture 2" descr="C:\Users\Fonouni\Desktop\001.jpg"/>
          <p:cNvPicPr>
            <a:picLocks noChangeAspect="1" noChangeArrowheads="1"/>
          </p:cNvPicPr>
          <p:nvPr/>
        </p:nvPicPr>
        <p:blipFill>
          <a:blip r:embed="rId2" cstate="print"/>
          <a:srcRect l="13868" t="7558" r="3677" b="69537"/>
          <a:stretch>
            <a:fillRect/>
          </a:stretch>
        </p:blipFill>
        <p:spPr bwMode="auto">
          <a:xfrm>
            <a:off x="8" y="524610"/>
            <a:ext cx="8739717" cy="3680366"/>
          </a:xfrm>
          <a:prstGeom prst="rect">
            <a:avLst/>
          </a:prstGeom>
          <a:noFill/>
        </p:spPr>
      </p:pic>
      <p:sp>
        <p:nvSpPr>
          <p:cNvPr id="5" name="ZoneTexte 4"/>
          <p:cNvSpPr txBox="1"/>
          <p:nvPr/>
        </p:nvSpPr>
        <p:spPr>
          <a:xfrm>
            <a:off x="1460880" y="1421528"/>
            <a:ext cx="1396613" cy="393256"/>
          </a:xfrm>
          <a:prstGeom prst="rect">
            <a:avLst/>
          </a:prstGeom>
          <a:noFill/>
        </p:spPr>
        <p:txBody>
          <a:bodyPr wrap="square" lIns="100312" tIns="50157" rIns="100312" bIns="50157" rtlCol="0">
            <a:spAutoFit/>
          </a:bodyPr>
          <a:lstStyle/>
          <a:p>
            <a:r>
              <a:rPr lang="fr-FR" dirty="0" smtClean="0"/>
              <a:t>entreprises</a:t>
            </a:r>
            <a:endParaRPr lang="fr-FR" dirty="0"/>
          </a:p>
        </p:txBody>
      </p:sp>
      <p:sp>
        <p:nvSpPr>
          <p:cNvPr id="6" name="ZoneTexte 5"/>
          <p:cNvSpPr txBox="1"/>
          <p:nvPr/>
        </p:nvSpPr>
        <p:spPr>
          <a:xfrm>
            <a:off x="3737311" y="1421528"/>
            <a:ext cx="1477634" cy="393256"/>
          </a:xfrm>
          <a:prstGeom prst="rect">
            <a:avLst/>
          </a:prstGeom>
          <a:noFill/>
        </p:spPr>
        <p:txBody>
          <a:bodyPr wrap="square" lIns="100312" tIns="50157" rIns="100312" bIns="50157" rtlCol="0">
            <a:spAutoFit/>
          </a:bodyPr>
          <a:lstStyle/>
          <a:p>
            <a:r>
              <a:rPr lang="fr-FR" dirty="0" smtClean="0"/>
              <a:t>entreprises</a:t>
            </a:r>
            <a:endParaRPr lang="fr-FR" dirty="0"/>
          </a:p>
        </p:txBody>
      </p:sp>
      <p:sp>
        <p:nvSpPr>
          <p:cNvPr id="7" name="ZoneTexte 6"/>
          <p:cNvSpPr txBox="1"/>
          <p:nvPr/>
        </p:nvSpPr>
        <p:spPr>
          <a:xfrm>
            <a:off x="6013746" y="1421528"/>
            <a:ext cx="1344341" cy="393256"/>
          </a:xfrm>
          <a:prstGeom prst="rect">
            <a:avLst/>
          </a:prstGeom>
          <a:noFill/>
        </p:spPr>
        <p:txBody>
          <a:bodyPr wrap="square" lIns="100312" tIns="50157" rIns="100312" bIns="50157" rtlCol="0">
            <a:spAutoFit/>
          </a:bodyPr>
          <a:lstStyle/>
          <a:p>
            <a:r>
              <a:rPr lang="fr-FR" dirty="0" smtClean="0"/>
              <a:t>entreprises</a:t>
            </a:r>
            <a:endParaRPr lang="fr-FR" dirty="0"/>
          </a:p>
        </p:txBody>
      </p:sp>
      <p:sp>
        <p:nvSpPr>
          <p:cNvPr id="8" name="Rectangle 7"/>
          <p:cNvSpPr/>
          <p:nvPr/>
        </p:nvSpPr>
        <p:spPr>
          <a:xfrm>
            <a:off x="8" y="585082"/>
            <a:ext cx="1233231" cy="41822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0" name="Bouton d'action : Précédent 9">
            <a:hlinkClick r:id="" action="ppaction://noaction" highlightClick="1"/>
          </p:cNvPr>
          <p:cNvSpPr/>
          <p:nvPr/>
        </p:nvSpPr>
        <p:spPr>
          <a:xfrm>
            <a:off x="8062530" y="5687408"/>
            <a:ext cx="379405" cy="41822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1" name="ZoneTexte 10"/>
          <p:cNvSpPr txBox="1"/>
          <p:nvPr/>
        </p:nvSpPr>
        <p:spPr>
          <a:xfrm>
            <a:off x="1005588" y="4516382"/>
            <a:ext cx="6374012" cy="1251294"/>
          </a:xfrm>
          <a:prstGeom prst="rect">
            <a:avLst/>
          </a:prstGeom>
          <a:noFill/>
        </p:spPr>
        <p:txBody>
          <a:bodyPr wrap="square" lIns="100312" tIns="50157" rIns="100312" bIns="50157" rtlCol="0">
            <a:spAutoFit/>
          </a:bodyPr>
          <a:lstStyle/>
          <a:p>
            <a:pPr algn="just"/>
            <a:r>
              <a:rPr lang="fr-FR" dirty="0" smtClean="0"/>
              <a:t>Ces revenus supplémentaires vont nourrir une demande de consommation qui sera satisfaite par une augmentation de la production pour laquelle de nouveaux revenus seront distribués et ainsi de suite…</a:t>
            </a:r>
            <a:endParaRPr lang="fr-FR" dirty="0"/>
          </a:p>
        </p:txBody>
      </p:sp>
      <p:sp>
        <p:nvSpPr>
          <p:cNvPr id="12" name="Flèche vers le bas 11"/>
          <p:cNvSpPr/>
          <p:nvPr/>
        </p:nvSpPr>
        <p:spPr>
          <a:xfrm>
            <a:off x="3585545" y="5520116"/>
            <a:ext cx="303524" cy="5018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0312" tIns="50157" rIns="100312" bIns="50157" rtlCol="0" anchor="ctr"/>
          <a:lstStyle/>
          <a:p>
            <a:pPr algn="ctr"/>
            <a:endParaRPr lang="fr-FR"/>
          </a:p>
        </p:txBody>
      </p:sp>
      <p:sp>
        <p:nvSpPr>
          <p:cNvPr id="13" name="ZoneTexte 12"/>
          <p:cNvSpPr txBox="1"/>
          <p:nvPr/>
        </p:nvSpPr>
        <p:spPr>
          <a:xfrm>
            <a:off x="550301" y="6021986"/>
            <a:ext cx="7663991" cy="679276"/>
          </a:xfrm>
          <a:prstGeom prst="rect">
            <a:avLst/>
          </a:prstGeom>
          <a:noFill/>
        </p:spPr>
        <p:txBody>
          <a:bodyPr wrap="square" lIns="100312" tIns="50157" rIns="100312" bIns="50157" rtlCol="0">
            <a:spAutoFit/>
          </a:bodyPr>
          <a:lstStyle/>
          <a:p>
            <a:r>
              <a:rPr lang="fr-FR" b="1" dirty="0" smtClean="0"/>
              <a:t>Il fonctionne sur le principe selon lequel toute dépense est un revenu. Cet effet peut-être amputé par certaines fuites vers l’ épargne et les importations.</a:t>
            </a:r>
            <a:endParaRPr lang="fr-FR" b="1" dirty="0"/>
          </a:p>
        </p:txBody>
      </p:sp>
      <p:sp>
        <p:nvSpPr>
          <p:cNvPr id="14" name="ZoneTexte 13"/>
          <p:cNvSpPr txBox="1"/>
          <p:nvPr/>
        </p:nvSpPr>
        <p:spPr>
          <a:xfrm>
            <a:off x="7507937" y="2682156"/>
            <a:ext cx="752804" cy="393265"/>
          </a:xfrm>
          <a:prstGeom prst="rect">
            <a:avLst/>
          </a:prstGeom>
          <a:noFill/>
        </p:spPr>
        <p:txBody>
          <a:bodyPr wrap="square" lIns="100312" tIns="50157" rIns="100312" bIns="50157" rtlCol="0">
            <a:spAutoFit/>
          </a:bodyPr>
          <a:lstStyle/>
          <a:p>
            <a:r>
              <a:rPr lang="fr-FR" b="1" dirty="0" smtClean="0"/>
              <a:t>fuites</a:t>
            </a:r>
            <a:endParaRPr lang="fr-FR" b="1" dirty="0"/>
          </a:p>
        </p:txBody>
      </p:sp>
      <p:sp>
        <p:nvSpPr>
          <p:cNvPr id="15" name="ZoneTexte 14"/>
          <p:cNvSpPr txBox="1"/>
          <p:nvPr/>
        </p:nvSpPr>
        <p:spPr>
          <a:xfrm>
            <a:off x="7357376" y="1437418"/>
            <a:ext cx="1572342" cy="393256"/>
          </a:xfrm>
          <a:prstGeom prst="rect">
            <a:avLst/>
          </a:prstGeom>
          <a:noFill/>
        </p:spPr>
        <p:txBody>
          <a:bodyPr wrap="square" lIns="100312" tIns="50157" rIns="100312" bIns="50157" rtlCol="0">
            <a:spAutoFit/>
          </a:bodyPr>
          <a:lstStyle/>
          <a:p>
            <a:r>
              <a:rPr lang="fr-FR" dirty="0" smtClean="0"/>
              <a:t>importations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468322" y="260359"/>
            <a:ext cx="7056437" cy="383741"/>
          </a:xfrm>
          <a:prstGeom prst="rect">
            <a:avLst/>
          </a:prstGeom>
          <a:noFill/>
          <a:ln w="9525">
            <a:noFill/>
            <a:miter lim="800000"/>
            <a:headEnd/>
            <a:tailEnd/>
          </a:ln>
        </p:spPr>
        <p:txBody>
          <a:bodyPr lIns="91405" tIns="45702" rIns="91405" bIns="45702">
            <a:spAutoFit/>
          </a:bodyPr>
          <a:lstStyle/>
          <a:p>
            <a:pPr>
              <a:spcBef>
                <a:spcPct val="50000"/>
              </a:spcBef>
            </a:pPr>
            <a:endParaRPr lang="fr-FR"/>
          </a:p>
        </p:txBody>
      </p:sp>
      <p:sp>
        <p:nvSpPr>
          <p:cNvPr id="122883" name="Text Box 3"/>
          <p:cNvSpPr txBox="1">
            <a:spLocks noChangeArrowheads="1"/>
          </p:cNvSpPr>
          <p:nvPr/>
        </p:nvSpPr>
        <p:spPr bwMode="auto">
          <a:xfrm>
            <a:off x="468321" y="9"/>
            <a:ext cx="3887787" cy="383741"/>
          </a:xfrm>
          <a:prstGeom prst="rect">
            <a:avLst/>
          </a:prstGeom>
          <a:noFill/>
          <a:ln w="9525">
            <a:noFill/>
            <a:miter lim="800000"/>
            <a:headEnd/>
            <a:tailEnd/>
          </a:ln>
          <a:effectLst/>
        </p:spPr>
        <p:txBody>
          <a:bodyPr lIns="91405" tIns="45702" rIns="91405" bIns="45702">
            <a:spAutoFit/>
          </a:bodyPr>
          <a:lstStyle/>
          <a:p>
            <a:pPr>
              <a:spcBef>
                <a:spcPct val="50000"/>
              </a:spcBef>
              <a:buFont typeface="Wingdings" pitchFamily="2" charset="2"/>
              <a:buChar char="Ø"/>
              <a:defRPr/>
            </a:pPr>
            <a:r>
              <a:rPr lang="fr-FR" b="1">
                <a:effectLst>
                  <a:outerShdw blurRad="38100" dist="38100" dir="2700000" algn="tl">
                    <a:srgbClr val="000000"/>
                  </a:outerShdw>
                </a:effectLst>
              </a:rPr>
              <a:t>Les effets d’une baisse des impôts</a:t>
            </a:r>
          </a:p>
        </p:txBody>
      </p:sp>
      <p:sp>
        <p:nvSpPr>
          <p:cNvPr id="79876" name="Line 4"/>
          <p:cNvSpPr>
            <a:spLocks noChangeShapeType="1"/>
          </p:cNvSpPr>
          <p:nvPr/>
        </p:nvSpPr>
        <p:spPr bwMode="auto">
          <a:xfrm>
            <a:off x="755655" y="3933825"/>
            <a:ext cx="7993063" cy="0"/>
          </a:xfrm>
          <a:prstGeom prst="line">
            <a:avLst/>
          </a:prstGeom>
          <a:noFill/>
          <a:ln w="9525">
            <a:solidFill>
              <a:schemeClr val="tx1"/>
            </a:solidFill>
            <a:round/>
            <a:headEnd/>
            <a:tailEnd/>
          </a:ln>
        </p:spPr>
        <p:txBody>
          <a:bodyPr lIns="91405" tIns="45702" rIns="91405" bIns="45702"/>
          <a:lstStyle/>
          <a:p>
            <a:endParaRPr lang="fr-FR"/>
          </a:p>
        </p:txBody>
      </p:sp>
      <p:sp>
        <p:nvSpPr>
          <p:cNvPr id="79877" name="Line 5"/>
          <p:cNvSpPr>
            <a:spLocks noChangeShapeType="1"/>
          </p:cNvSpPr>
          <p:nvPr/>
        </p:nvSpPr>
        <p:spPr bwMode="auto">
          <a:xfrm>
            <a:off x="4500563" y="3500442"/>
            <a:ext cx="0" cy="3357562"/>
          </a:xfrm>
          <a:prstGeom prst="line">
            <a:avLst/>
          </a:prstGeom>
          <a:noFill/>
          <a:ln w="9525">
            <a:solidFill>
              <a:schemeClr val="tx1"/>
            </a:solidFill>
            <a:round/>
            <a:headEnd/>
            <a:tailEnd/>
          </a:ln>
        </p:spPr>
        <p:txBody>
          <a:bodyPr lIns="91405" tIns="45702" rIns="91405" bIns="45702"/>
          <a:lstStyle/>
          <a:p>
            <a:endParaRPr lang="fr-FR"/>
          </a:p>
        </p:txBody>
      </p:sp>
      <p:sp>
        <p:nvSpPr>
          <p:cNvPr id="79878" name="Text Box 6"/>
          <p:cNvSpPr txBox="1">
            <a:spLocks noChangeArrowheads="1"/>
          </p:cNvSpPr>
          <p:nvPr/>
        </p:nvSpPr>
        <p:spPr bwMode="auto">
          <a:xfrm>
            <a:off x="1692275" y="3429009"/>
            <a:ext cx="2160588" cy="383741"/>
          </a:xfrm>
          <a:prstGeom prst="rect">
            <a:avLst/>
          </a:prstGeom>
          <a:solidFill>
            <a:schemeClr val="bg2"/>
          </a:solidFill>
          <a:ln w="9525">
            <a:noFill/>
            <a:miter lim="800000"/>
            <a:headEnd/>
            <a:tailEnd/>
          </a:ln>
        </p:spPr>
        <p:txBody>
          <a:bodyPr lIns="91405" tIns="45702" rIns="91405" bIns="45702">
            <a:spAutoFit/>
          </a:bodyPr>
          <a:lstStyle/>
          <a:p>
            <a:pPr>
              <a:spcBef>
                <a:spcPct val="50000"/>
              </a:spcBef>
            </a:pPr>
            <a:r>
              <a:rPr lang="fr-FR" b="1">
                <a:solidFill>
                  <a:srgbClr val="000000"/>
                </a:solidFill>
              </a:rPr>
              <a:t>Les effets négatifs </a:t>
            </a:r>
          </a:p>
        </p:txBody>
      </p:sp>
      <p:sp>
        <p:nvSpPr>
          <p:cNvPr id="79879" name="Text Box 7"/>
          <p:cNvSpPr txBox="1">
            <a:spLocks noChangeArrowheads="1"/>
          </p:cNvSpPr>
          <p:nvPr/>
        </p:nvSpPr>
        <p:spPr bwMode="auto">
          <a:xfrm>
            <a:off x="5435600" y="3429009"/>
            <a:ext cx="2017713" cy="383741"/>
          </a:xfrm>
          <a:prstGeom prst="rect">
            <a:avLst/>
          </a:prstGeom>
          <a:solidFill>
            <a:schemeClr val="bg2"/>
          </a:solidFill>
          <a:ln w="9525">
            <a:noFill/>
            <a:miter lim="800000"/>
            <a:headEnd/>
            <a:tailEnd/>
          </a:ln>
        </p:spPr>
        <p:txBody>
          <a:bodyPr lIns="91405" tIns="45702" rIns="91405" bIns="45702">
            <a:spAutoFit/>
          </a:bodyPr>
          <a:lstStyle/>
          <a:p>
            <a:pPr>
              <a:spcBef>
                <a:spcPct val="50000"/>
              </a:spcBef>
            </a:pPr>
            <a:r>
              <a:rPr lang="fr-FR" b="1">
                <a:solidFill>
                  <a:srgbClr val="000000"/>
                </a:solidFill>
              </a:rPr>
              <a:t>Les effets positifs</a:t>
            </a:r>
          </a:p>
        </p:txBody>
      </p:sp>
      <p:sp>
        <p:nvSpPr>
          <p:cNvPr id="122888" name="Text Box 8"/>
          <p:cNvSpPr txBox="1">
            <a:spLocks noChangeArrowheads="1"/>
          </p:cNvSpPr>
          <p:nvPr/>
        </p:nvSpPr>
        <p:spPr bwMode="auto">
          <a:xfrm>
            <a:off x="428596" y="3857215"/>
            <a:ext cx="3887787" cy="3139285"/>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dirty="0"/>
              <a:t>Encourage plus l’épargne que la consommation notamment celle des ménages les plus aisés.</a:t>
            </a:r>
          </a:p>
          <a:p>
            <a:pPr>
              <a:spcBef>
                <a:spcPct val="50000"/>
              </a:spcBef>
              <a:buFontTx/>
              <a:buChar char="•"/>
            </a:pPr>
            <a:r>
              <a:rPr lang="fr-FR" b="1" dirty="0"/>
              <a:t> Freine la croissance à cause d’une demande poussive.</a:t>
            </a:r>
          </a:p>
          <a:p>
            <a:pPr>
              <a:spcBef>
                <a:spcPct val="50000"/>
              </a:spcBef>
              <a:buFontTx/>
              <a:buChar char="•"/>
            </a:pPr>
            <a:r>
              <a:rPr lang="fr-FR" b="1" dirty="0"/>
              <a:t> Aggrave les inégalités sociales</a:t>
            </a:r>
            <a:r>
              <a:rPr lang="fr-FR" b="1" dirty="0" smtClean="0"/>
              <a:t>. </a:t>
            </a:r>
          </a:p>
          <a:p>
            <a:pPr>
              <a:spcBef>
                <a:spcPct val="50000"/>
              </a:spcBef>
              <a:buFontTx/>
              <a:buChar char="•"/>
            </a:pPr>
            <a:r>
              <a:rPr lang="fr-FR" b="1" dirty="0" smtClean="0"/>
              <a:t>Encourage le dumping fiscal</a:t>
            </a:r>
            <a:endParaRPr lang="fr-FR" b="1" dirty="0"/>
          </a:p>
          <a:p>
            <a:pPr>
              <a:spcBef>
                <a:spcPct val="50000"/>
              </a:spcBef>
              <a:buFontTx/>
              <a:buChar char="•"/>
            </a:pPr>
            <a:r>
              <a:rPr lang="fr-FR" b="1" dirty="0"/>
              <a:t> Réduit les moyens des services publics </a:t>
            </a:r>
          </a:p>
        </p:txBody>
      </p:sp>
      <p:sp>
        <p:nvSpPr>
          <p:cNvPr id="122889" name="Text Box 9"/>
          <p:cNvSpPr txBox="1">
            <a:spLocks noChangeArrowheads="1"/>
          </p:cNvSpPr>
          <p:nvPr/>
        </p:nvSpPr>
        <p:spPr bwMode="auto">
          <a:xfrm>
            <a:off x="4716463" y="4149726"/>
            <a:ext cx="4248150" cy="2723786"/>
          </a:xfrm>
          <a:prstGeom prst="rect">
            <a:avLst/>
          </a:prstGeom>
          <a:noFill/>
          <a:ln w="9525">
            <a:noFill/>
            <a:miter lim="800000"/>
            <a:headEnd/>
            <a:tailEnd/>
          </a:ln>
        </p:spPr>
        <p:txBody>
          <a:bodyPr lIns="91405" tIns="45702" rIns="91405" bIns="45702">
            <a:spAutoFit/>
          </a:bodyPr>
          <a:lstStyle/>
          <a:p>
            <a:pPr>
              <a:spcBef>
                <a:spcPct val="50000"/>
              </a:spcBef>
              <a:buFontTx/>
              <a:buChar char="•"/>
            </a:pPr>
            <a:r>
              <a:rPr lang="fr-FR" b="1"/>
              <a:t>Augmentation des profits, stimule l’investissement et l’innovation des entreprises.</a:t>
            </a:r>
          </a:p>
          <a:p>
            <a:pPr>
              <a:spcBef>
                <a:spcPct val="50000"/>
              </a:spcBef>
              <a:buFontTx/>
              <a:buChar char="•"/>
            </a:pPr>
            <a:r>
              <a:rPr lang="fr-FR" b="1"/>
              <a:t> Encourage l’offre et l’esprit d’entreprendre.</a:t>
            </a:r>
          </a:p>
          <a:p>
            <a:pPr>
              <a:spcBef>
                <a:spcPct val="50000"/>
              </a:spcBef>
              <a:buFontTx/>
              <a:buChar char="•"/>
            </a:pPr>
            <a:r>
              <a:rPr lang="fr-FR" b="1"/>
              <a:t> Améliore la compétitivité .</a:t>
            </a:r>
          </a:p>
          <a:p>
            <a:pPr>
              <a:spcBef>
                <a:spcPct val="50000"/>
              </a:spcBef>
              <a:buFontTx/>
              <a:buChar char="•"/>
            </a:pPr>
            <a:r>
              <a:rPr lang="fr-FR" b="1"/>
              <a:t> Renforce la confiance des investisseurs financiers et attire les capitaux </a:t>
            </a:r>
          </a:p>
        </p:txBody>
      </p:sp>
      <p:pic>
        <p:nvPicPr>
          <p:cNvPr id="79882" name="Picture 10"/>
          <p:cNvPicPr>
            <a:picLocks noChangeAspect="1" noChangeArrowheads="1"/>
          </p:cNvPicPr>
          <p:nvPr/>
        </p:nvPicPr>
        <p:blipFill>
          <a:blip r:embed="rId2" cstate="print"/>
          <a:srcRect/>
          <a:stretch>
            <a:fillRect/>
          </a:stretch>
        </p:blipFill>
        <p:spPr bwMode="auto">
          <a:xfrm>
            <a:off x="1908175" y="549276"/>
            <a:ext cx="4322763" cy="2305050"/>
          </a:xfrm>
          <a:prstGeom prst="rect">
            <a:avLst/>
          </a:prstGeom>
          <a:noFill/>
          <a:ln w="9525">
            <a:noFill/>
            <a:miter lim="800000"/>
            <a:headEnd/>
            <a:tailEnd/>
          </a:ln>
        </p:spPr>
      </p:pic>
      <p:sp>
        <p:nvSpPr>
          <p:cNvPr id="122891" name="AutoShape 11"/>
          <p:cNvSpPr>
            <a:spLocks noChangeArrowheads="1"/>
          </p:cNvSpPr>
          <p:nvPr/>
        </p:nvSpPr>
        <p:spPr bwMode="auto">
          <a:xfrm>
            <a:off x="4643445" y="2781303"/>
            <a:ext cx="360363" cy="503238"/>
          </a:xfrm>
          <a:prstGeom prst="downArrow">
            <a:avLst>
              <a:gd name="adj1" fmla="val 50000"/>
              <a:gd name="adj2" fmla="val 34912"/>
            </a:avLst>
          </a:prstGeom>
          <a:solidFill>
            <a:schemeClr val="accent1"/>
          </a:solidFill>
          <a:ln w="9525">
            <a:solidFill>
              <a:schemeClr val="tx1"/>
            </a:solidFill>
            <a:miter lim="800000"/>
            <a:headEnd/>
            <a:tailEnd/>
          </a:ln>
        </p:spPr>
        <p:txBody>
          <a:bodyPr wrap="none" lIns="91405" tIns="45702" rIns="91405" bIns="45702" anchor="ctr"/>
          <a:lstStyle/>
          <a:p>
            <a:endParaRPr lang="fr-FR"/>
          </a:p>
        </p:txBody>
      </p:sp>
      <p:pic>
        <p:nvPicPr>
          <p:cNvPr id="79884" name="Picture 12" descr="ImgEurope">
            <a:hlinkClick r:id="rId3"/>
          </p:cNvPr>
          <p:cNvPicPr>
            <a:picLocks noChangeAspect="1" noChangeArrowheads="1"/>
          </p:cNvPicPr>
          <p:nvPr/>
        </p:nvPicPr>
        <p:blipFill>
          <a:blip r:embed="rId4" cstate="print"/>
          <a:srcRect/>
          <a:stretch>
            <a:fillRect/>
          </a:stretch>
        </p:blipFill>
        <p:spPr bwMode="auto">
          <a:xfrm>
            <a:off x="2051050" y="765175"/>
            <a:ext cx="504825" cy="492125"/>
          </a:xfrm>
          <a:prstGeom prst="rect">
            <a:avLst/>
          </a:prstGeom>
          <a:noFill/>
          <a:ln w="9525">
            <a:noFill/>
            <a:miter lim="800000"/>
            <a:headEnd/>
            <a:tailEnd/>
          </a:ln>
        </p:spPr>
      </p:pic>
      <p:pic>
        <p:nvPicPr>
          <p:cNvPr id="79885" name="Picture 16" descr="AG00385_"/>
          <p:cNvPicPr>
            <a:picLocks noChangeAspect="1" noChangeArrowheads="1" noCrop="1"/>
          </p:cNvPicPr>
          <p:nvPr/>
        </p:nvPicPr>
        <p:blipFill>
          <a:blip r:embed="rId5" cstate="print"/>
          <a:srcRect/>
          <a:stretch>
            <a:fillRect/>
          </a:stretch>
        </p:blipFill>
        <p:spPr bwMode="auto">
          <a:xfrm>
            <a:off x="1908175" y="981084"/>
            <a:ext cx="936625" cy="733425"/>
          </a:xfrm>
          <a:prstGeom prst="rect">
            <a:avLst/>
          </a:prstGeom>
          <a:noFill/>
          <a:ln w="9525">
            <a:noFill/>
            <a:miter lim="800000"/>
            <a:headEnd/>
            <a:tailEnd/>
          </a:ln>
        </p:spPr>
      </p:pic>
      <p:sp>
        <p:nvSpPr>
          <p:cNvPr id="79886" name="Oval 14"/>
          <p:cNvSpPr>
            <a:spLocks noChangeArrowheads="1"/>
          </p:cNvSpPr>
          <p:nvPr/>
        </p:nvSpPr>
        <p:spPr bwMode="auto">
          <a:xfrm>
            <a:off x="4643447" y="908059"/>
            <a:ext cx="2160587" cy="792163"/>
          </a:xfrm>
          <a:prstGeom prst="ellipse">
            <a:avLst/>
          </a:prstGeom>
          <a:noFill/>
          <a:ln w="9525">
            <a:solidFill>
              <a:srgbClr val="FF0000"/>
            </a:solidFill>
            <a:round/>
            <a:headEnd/>
            <a:tailEnd/>
          </a:ln>
        </p:spPr>
        <p:txBody>
          <a:bodyPr wrap="none" lIns="91405" tIns="45702" rIns="91405" bIns="45702" anchor="ct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2891"/>
                                        </p:tgtEl>
                                        <p:attrNameLst>
                                          <p:attrName>style.visibility</p:attrName>
                                        </p:attrNameLst>
                                      </p:cBhvr>
                                      <p:to>
                                        <p:strVal val="visible"/>
                                      </p:to>
                                    </p:set>
                                    <p:animEffect transition="in" filter="diamond(in)">
                                      <p:cBhvr>
                                        <p:cTn id="7" dur="2000"/>
                                        <p:tgtEl>
                                          <p:spTgt spid="12289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2888">
                                            <p:txEl>
                                              <p:pRg st="0" end="0"/>
                                            </p:txEl>
                                          </p:spTgt>
                                        </p:tgtEl>
                                        <p:attrNameLst>
                                          <p:attrName>style.visibility</p:attrName>
                                        </p:attrNameLst>
                                      </p:cBhvr>
                                      <p:to>
                                        <p:strVal val="visible"/>
                                      </p:to>
                                    </p:set>
                                    <p:animEffect transition="in" filter="checkerboard(across)">
                                      <p:cBhvr>
                                        <p:cTn id="12" dur="500"/>
                                        <p:tgtEl>
                                          <p:spTgt spid="1228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2888">
                                            <p:txEl>
                                              <p:pRg st="1" end="1"/>
                                            </p:txEl>
                                          </p:spTgt>
                                        </p:tgtEl>
                                        <p:attrNameLst>
                                          <p:attrName>style.visibility</p:attrName>
                                        </p:attrNameLst>
                                      </p:cBhvr>
                                      <p:to>
                                        <p:strVal val="visible"/>
                                      </p:to>
                                    </p:set>
                                    <p:animEffect transition="in" filter="checkerboard(across)">
                                      <p:cBhvr>
                                        <p:cTn id="17" dur="500"/>
                                        <p:tgtEl>
                                          <p:spTgt spid="12288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2888">
                                            <p:txEl>
                                              <p:pRg st="2" end="2"/>
                                            </p:txEl>
                                          </p:spTgt>
                                        </p:tgtEl>
                                        <p:attrNameLst>
                                          <p:attrName>style.visibility</p:attrName>
                                        </p:attrNameLst>
                                      </p:cBhvr>
                                      <p:to>
                                        <p:strVal val="visible"/>
                                      </p:to>
                                    </p:set>
                                    <p:animEffect transition="in" filter="checkerboard(across)">
                                      <p:cBhvr>
                                        <p:cTn id="22" dur="500"/>
                                        <p:tgtEl>
                                          <p:spTgt spid="12288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2888">
                                            <p:txEl>
                                              <p:pRg st="3" end="3"/>
                                            </p:txEl>
                                          </p:spTgt>
                                        </p:tgtEl>
                                        <p:attrNameLst>
                                          <p:attrName>style.visibility</p:attrName>
                                        </p:attrNameLst>
                                      </p:cBhvr>
                                      <p:to>
                                        <p:strVal val="visible"/>
                                      </p:to>
                                    </p:set>
                                    <p:animEffect transition="in" filter="checkerboard(across)">
                                      <p:cBhvr>
                                        <p:cTn id="27" dur="500"/>
                                        <p:tgtEl>
                                          <p:spTgt spid="12288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2888">
                                            <p:txEl>
                                              <p:pRg st="4" end="4"/>
                                            </p:txEl>
                                          </p:spTgt>
                                        </p:tgtEl>
                                        <p:attrNameLst>
                                          <p:attrName>style.visibility</p:attrName>
                                        </p:attrNameLst>
                                      </p:cBhvr>
                                      <p:to>
                                        <p:strVal val="visible"/>
                                      </p:to>
                                    </p:set>
                                    <p:animEffect transition="in" filter="checkerboard(across)">
                                      <p:cBhvr>
                                        <p:cTn id="32" dur="500"/>
                                        <p:tgtEl>
                                          <p:spTgt spid="12288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2889">
                                            <p:txEl>
                                              <p:pRg st="0" end="0"/>
                                            </p:txEl>
                                          </p:spTgt>
                                        </p:tgtEl>
                                        <p:attrNameLst>
                                          <p:attrName>style.visibility</p:attrName>
                                        </p:attrNameLst>
                                      </p:cBhvr>
                                      <p:to>
                                        <p:strVal val="visible"/>
                                      </p:to>
                                    </p:set>
                                    <p:animEffect transition="in" filter="checkerboard(across)">
                                      <p:cBhvr>
                                        <p:cTn id="37" dur="500"/>
                                        <p:tgtEl>
                                          <p:spTgt spid="12288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22889">
                                            <p:txEl>
                                              <p:pRg st="1" end="1"/>
                                            </p:txEl>
                                          </p:spTgt>
                                        </p:tgtEl>
                                        <p:attrNameLst>
                                          <p:attrName>style.visibility</p:attrName>
                                        </p:attrNameLst>
                                      </p:cBhvr>
                                      <p:to>
                                        <p:strVal val="visible"/>
                                      </p:to>
                                    </p:set>
                                    <p:animEffect transition="in" filter="checkerboard(across)">
                                      <p:cBhvr>
                                        <p:cTn id="42" dur="500"/>
                                        <p:tgtEl>
                                          <p:spTgt spid="12288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122889">
                                            <p:txEl>
                                              <p:pRg st="2" end="2"/>
                                            </p:txEl>
                                          </p:spTgt>
                                        </p:tgtEl>
                                        <p:attrNameLst>
                                          <p:attrName>style.visibility</p:attrName>
                                        </p:attrNameLst>
                                      </p:cBhvr>
                                      <p:to>
                                        <p:strVal val="visible"/>
                                      </p:to>
                                    </p:set>
                                    <p:animEffect transition="in" filter="checkerboard(across)">
                                      <p:cBhvr>
                                        <p:cTn id="47" dur="500"/>
                                        <p:tgtEl>
                                          <p:spTgt spid="12288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2889">
                                            <p:txEl>
                                              <p:pRg st="3" end="3"/>
                                            </p:txEl>
                                          </p:spTgt>
                                        </p:tgtEl>
                                        <p:attrNameLst>
                                          <p:attrName>style.visibility</p:attrName>
                                        </p:attrNameLst>
                                      </p:cBhvr>
                                      <p:to>
                                        <p:strVal val="visible"/>
                                      </p:to>
                                    </p:set>
                                    <p:animEffect transition="in" filter="checkerboard(across)">
                                      <p:cBhvr>
                                        <p:cTn id="52" dur="500"/>
                                        <p:tgtEl>
                                          <p:spTgt spid="1228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1"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TotalTime>
  <Words>8816</Words>
  <Application>Microsoft Office PowerPoint</Application>
  <PresentationFormat>Affichage à l'écran (4:3)</PresentationFormat>
  <Paragraphs>1217</Paragraphs>
  <Slides>168</Slides>
  <Notes>3</Notes>
  <HiddenSlides>0</HiddenSlides>
  <MMClips>4</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168</vt:i4>
      </vt:variant>
    </vt:vector>
  </HeadingPairs>
  <TitlesOfParts>
    <vt:vector size="170" baseType="lpstr">
      <vt:lpstr>Thème Office</vt:lpstr>
      <vt:lpstr>Clip</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lpstr>Diapositive 61</vt:lpstr>
      <vt:lpstr>Diapositive 62</vt:lpstr>
      <vt:lpstr>Diapositive 63</vt:lpstr>
      <vt:lpstr>Diapositive 64</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Diapositive 84</vt:lpstr>
      <vt:lpstr>Diapositive 85</vt:lpstr>
      <vt:lpstr>Diapositive 86</vt:lpstr>
      <vt:lpstr>Diapositive 87</vt:lpstr>
      <vt:lpstr>Diapositive 88</vt:lpstr>
      <vt:lpstr>Diapositive 89</vt:lpstr>
      <vt:lpstr>Diapositive 90</vt:lpstr>
      <vt:lpstr>Diapositive 91</vt:lpstr>
      <vt:lpstr>Diapositive 92</vt:lpstr>
      <vt:lpstr>Diapositive 93</vt:lpstr>
      <vt:lpstr>Diapositive 94</vt:lpstr>
      <vt:lpstr>Diapositive 95</vt:lpstr>
      <vt:lpstr>Diapositive 96</vt:lpstr>
      <vt:lpstr>Diapositive 97</vt:lpstr>
      <vt:lpstr>Diapositive 98</vt:lpstr>
      <vt:lpstr>Diapositive 99</vt:lpstr>
      <vt:lpstr>Diapositive 100</vt:lpstr>
      <vt:lpstr>Diapositive 101</vt:lpstr>
      <vt:lpstr>Diapositive 102</vt:lpstr>
      <vt:lpstr>Diapositive 103</vt:lpstr>
      <vt:lpstr>Diapositive 104</vt:lpstr>
      <vt:lpstr>Diapositive 105</vt:lpstr>
      <vt:lpstr>Diapositive 106</vt:lpstr>
      <vt:lpstr>Diapositive 107</vt:lpstr>
      <vt:lpstr>Diapositive 108</vt:lpstr>
      <vt:lpstr>Diapositive 109</vt:lpstr>
      <vt:lpstr>Diapositive 110</vt:lpstr>
      <vt:lpstr>Diapositive 111</vt:lpstr>
      <vt:lpstr>Diapositive 112</vt:lpstr>
      <vt:lpstr>Diapositive 113</vt:lpstr>
      <vt:lpstr>La note de synthèse à l’épreuve d’économie en bref</vt:lpstr>
      <vt:lpstr>Diapositive 115</vt:lpstr>
      <vt:lpstr>Diapositive 116</vt:lpstr>
      <vt:lpstr>Diapositive 117</vt:lpstr>
      <vt:lpstr>Diapositive 118</vt:lpstr>
      <vt:lpstr>Diapositive 119</vt:lpstr>
      <vt:lpstr>Diapositive 120</vt:lpstr>
      <vt:lpstr>Diapositive 121</vt:lpstr>
      <vt:lpstr>Diapositive 122</vt:lpstr>
      <vt:lpstr>Diapositive 123</vt:lpstr>
      <vt:lpstr>Diapositive 124</vt:lpstr>
      <vt:lpstr>Diapositive 125</vt:lpstr>
      <vt:lpstr>Diapositive 126</vt:lpstr>
      <vt:lpstr>Diapositive 127</vt:lpstr>
      <vt:lpstr>Diapositive 128</vt:lpstr>
      <vt:lpstr>B/ D’où la nécessité de réguler les échanges mondiaux…</vt:lpstr>
      <vt:lpstr>Diapositive 130</vt:lpstr>
      <vt:lpstr>2/ Les enjeux de l’OMC</vt:lpstr>
      <vt:lpstr>Diapositive 132</vt:lpstr>
      <vt:lpstr>Diapositive 133</vt:lpstr>
      <vt:lpstr>Diapositive 134</vt:lpstr>
      <vt:lpstr>Diapositive 135</vt:lpstr>
      <vt:lpstr>Diapositive 136</vt:lpstr>
      <vt:lpstr>Diapositive 137</vt:lpstr>
      <vt:lpstr>Diapositive 138</vt:lpstr>
      <vt:lpstr>Diapositive 139</vt:lpstr>
      <vt:lpstr>Diapositive 140</vt:lpstr>
      <vt:lpstr>Diapositive 141</vt:lpstr>
      <vt:lpstr>Diapositive 142</vt:lpstr>
      <vt:lpstr>Diapositive 143</vt:lpstr>
      <vt:lpstr>Diapositive 144</vt:lpstr>
      <vt:lpstr>Diapositive 145</vt:lpstr>
      <vt:lpstr>Diapositive 146</vt:lpstr>
      <vt:lpstr>Diapositive 147</vt:lpstr>
      <vt:lpstr>Diapositive 148</vt:lpstr>
      <vt:lpstr>Diapositive 149</vt:lpstr>
      <vt:lpstr>Diapositive 150</vt:lpstr>
      <vt:lpstr>Diapositive 151</vt:lpstr>
      <vt:lpstr>Diapositive 152</vt:lpstr>
      <vt:lpstr>Diapositive 153</vt:lpstr>
      <vt:lpstr>Diapositive 154</vt:lpstr>
      <vt:lpstr>Diapositive 155</vt:lpstr>
      <vt:lpstr>Diapositive 156</vt:lpstr>
      <vt:lpstr>Diapositive 157</vt:lpstr>
      <vt:lpstr>Diapositive 158</vt:lpstr>
      <vt:lpstr>Diapositive 159</vt:lpstr>
      <vt:lpstr>Diapositive 160</vt:lpstr>
      <vt:lpstr>Diapositive 161</vt:lpstr>
      <vt:lpstr>Diapositive 162</vt:lpstr>
      <vt:lpstr>Diapositive 163</vt:lpstr>
      <vt:lpstr>Diapositive 164</vt:lpstr>
      <vt:lpstr>Diapositive 165</vt:lpstr>
      <vt:lpstr>Diapositive 166</vt:lpstr>
      <vt:lpstr>Diapositive 167</vt:lpstr>
      <vt:lpstr>Diapositive 168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Fonouni</dc:creator>
  <cp:lastModifiedBy>Fonouni</cp:lastModifiedBy>
  <cp:revision>138</cp:revision>
  <dcterms:created xsi:type="dcterms:W3CDTF">2016-09-03T14:12:58Z</dcterms:created>
  <dcterms:modified xsi:type="dcterms:W3CDTF">2019-08-31T09:44:42Z</dcterms:modified>
</cp:coreProperties>
</file>