
<file path=[Content_Types].xml><?xml version="1.0" encoding="utf-8"?>
<Types xmlns="http://schemas.openxmlformats.org/package/2006/content-types">
  <Default Extension="xml" ContentType="application/xml"/>
  <Default Extension="tif" ContentType="image/tif"/>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633"/>
  </p:normalViewPr>
  <p:slideViewPr>
    <p:cSldViewPr snapToGrid="0" snapToObjects="1">
      <p:cViewPr varScale="1">
        <p:scale>
          <a:sx n="63" d="100"/>
          <a:sy n="63" d="100"/>
        </p:scale>
        <p:origin x="88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Texte du titre"/>
          <p:cNvSpPr>
            <a:spLocks noGrp="1"/>
          </p:cNvSpPr>
          <p:nvPr>
            <p:ph type="title"/>
          </p:nvPr>
        </p:nvSpPr>
        <p:spPr>
          <a:xfrm>
            <a:off x="1270000" y="1638300"/>
            <a:ext cx="10464800" cy="3302000"/>
          </a:xfrm>
          <a:prstGeom prst="rect">
            <a:avLst/>
          </a:prstGeom>
        </p:spPr>
        <p:txBody>
          <a:bodyPr anchor="b"/>
          <a:lstStyle/>
          <a:p>
            <a:r>
              <a:t>Texte du titre</a:t>
            </a:r>
          </a:p>
        </p:txBody>
      </p:sp>
      <p:sp>
        <p:nvSpPr>
          <p:cNvPr id="12" name="Texte niveau 1…"/>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93" name="-Gilles Allain"/>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-Gilles Allain</a:t>
            </a:r>
          </a:p>
        </p:txBody>
      </p:sp>
      <p:sp>
        <p:nvSpPr>
          <p:cNvPr id="94" name="« Saisissez une citation ici. »"/>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 Saisissez une citation ici. » </a:t>
            </a:r>
          </a:p>
        </p:txBody>
      </p:sp>
      <p:sp>
        <p:nvSpPr>
          <p:cNvPr id="95" name="Numéro de diapositive"/>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Numéro de diapositive"/>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Numéro de diapositive"/>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20" name="Image"/>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Texte du titre"/>
          <p:cNvSpPr>
            <a:spLocks noGrp="1"/>
          </p:cNvSpPr>
          <p:nvPr>
            <p:ph type="title"/>
          </p:nvPr>
        </p:nvSpPr>
        <p:spPr>
          <a:xfrm>
            <a:off x="1270000" y="6718300"/>
            <a:ext cx="10464800" cy="1422400"/>
          </a:xfrm>
          <a:prstGeom prst="rect">
            <a:avLst/>
          </a:prstGeom>
        </p:spPr>
        <p:txBody>
          <a:bodyPr anchor="b"/>
          <a:lstStyle/>
          <a:p>
            <a:r>
              <a:t>Texte du titre</a:t>
            </a:r>
          </a:p>
        </p:txBody>
      </p:sp>
      <p:sp>
        <p:nvSpPr>
          <p:cNvPr id="22" name="Texte niveau 1…"/>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Texte niveau 1</a:t>
            </a:r>
          </a:p>
          <a:p>
            <a:pPr lvl="1"/>
            <a:r>
              <a:t>Texte niveau 2</a:t>
            </a:r>
          </a:p>
          <a:p>
            <a:pPr lvl="2"/>
            <a:r>
              <a:t>Texte niveau 3</a:t>
            </a:r>
          </a:p>
          <a:p>
            <a:pPr lvl="3"/>
            <a:r>
              <a:t>Texte niveau 4</a:t>
            </a:r>
          </a:p>
          <a:p>
            <a:pPr lvl="4"/>
            <a:r>
              <a:t>Texte niveau 5</a:t>
            </a:r>
          </a:p>
        </p:txBody>
      </p:sp>
      <p:sp>
        <p:nvSpPr>
          <p:cNvPr id="23" name="Numéro de diapositive"/>
          <p:cNvSpPr>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30" name="Texte du titre"/>
          <p:cNvSpPr>
            <a:spLocks noGrp="1"/>
          </p:cNvSpPr>
          <p:nvPr>
            <p:ph type="title"/>
          </p:nvPr>
        </p:nvSpPr>
        <p:spPr>
          <a:xfrm>
            <a:off x="1270000" y="3225800"/>
            <a:ext cx="10464800" cy="3302000"/>
          </a:xfrm>
          <a:prstGeom prst="rect">
            <a:avLst/>
          </a:prstGeom>
        </p:spPr>
        <p:txBody>
          <a:bodyPr/>
          <a:lstStyle/>
          <a:p>
            <a:r>
              <a:t>Texte du titre</a:t>
            </a:r>
          </a:p>
        </p:txBody>
      </p:sp>
      <p:sp>
        <p:nvSpPr>
          <p:cNvPr id="31" name="Numéro de diapositive"/>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Texte du titre"/>
          <p:cNvSpPr>
            <a:spLocks noGrp="1"/>
          </p:cNvSpPr>
          <p:nvPr>
            <p:ph type="title"/>
          </p:nvPr>
        </p:nvSpPr>
        <p:spPr>
          <a:xfrm>
            <a:off x="952500" y="635000"/>
            <a:ext cx="5334000" cy="3987800"/>
          </a:xfrm>
          <a:prstGeom prst="rect">
            <a:avLst/>
          </a:prstGeom>
        </p:spPr>
        <p:txBody>
          <a:bodyPr anchor="b"/>
          <a:lstStyle>
            <a:lvl1pPr>
              <a:defRPr sz="6000"/>
            </a:lvl1pPr>
          </a:lstStyle>
          <a:p>
            <a:r>
              <a:t>Texte du titre</a:t>
            </a:r>
          </a:p>
        </p:txBody>
      </p:sp>
      <p:sp>
        <p:nvSpPr>
          <p:cNvPr id="40" name="Texte niveau 1…"/>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Texte niveau 1</a:t>
            </a:r>
          </a:p>
          <a:p>
            <a:pPr lvl="1"/>
            <a:r>
              <a:t>Texte niveau 2</a:t>
            </a:r>
          </a:p>
          <a:p>
            <a:pPr lvl="2"/>
            <a:r>
              <a:t>Texte niveau 3</a:t>
            </a:r>
          </a:p>
          <a:p>
            <a:pPr lvl="3"/>
            <a:r>
              <a:t>Texte niveau 4</a:t>
            </a:r>
          </a:p>
          <a:p>
            <a:pPr lvl="4"/>
            <a:r>
              <a:t>Texte niveau 5</a:t>
            </a:r>
          </a:p>
        </p:txBody>
      </p:sp>
      <p:sp>
        <p:nvSpPr>
          <p:cNvPr id="41" name="Numéro de diapositive"/>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48" name="Texte du titre"/>
          <p:cNvSpPr>
            <a:spLocks noGrp="1"/>
          </p:cNvSpPr>
          <p:nvPr>
            <p:ph type="title"/>
          </p:nvPr>
        </p:nvSpPr>
        <p:spPr>
          <a:prstGeom prst="rect">
            <a:avLst/>
          </a:prstGeom>
        </p:spPr>
        <p:txBody>
          <a:bodyPr/>
          <a:lstStyle/>
          <a:p>
            <a:r>
              <a:t>Texte du titre</a:t>
            </a:r>
          </a:p>
        </p:txBody>
      </p:sp>
      <p:sp>
        <p:nvSpPr>
          <p:cNvPr id="49" name="Numéro de diapositive"/>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56" name="Texte du titre"/>
          <p:cNvSpPr>
            <a:spLocks noGrp="1"/>
          </p:cNvSpPr>
          <p:nvPr>
            <p:ph type="title"/>
          </p:nvPr>
        </p:nvSpPr>
        <p:spPr>
          <a:prstGeom prst="rect">
            <a:avLst/>
          </a:prstGeom>
        </p:spPr>
        <p:txBody>
          <a:bodyPr/>
          <a:lstStyle/>
          <a:p>
            <a:r>
              <a:t>Texte du titre</a:t>
            </a:r>
          </a:p>
        </p:txBody>
      </p:sp>
      <p:sp>
        <p:nvSpPr>
          <p:cNvPr id="57" name="Texte niveau 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Texte du titre"/>
          <p:cNvSpPr>
            <a:spLocks noGrp="1"/>
          </p:cNvSpPr>
          <p:nvPr>
            <p:ph type="title"/>
          </p:nvPr>
        </p:nvSpPr>
        <p:spPr>
          <a:prstGeom prst="rect">
            <a:avLst/>
          </a:prstGeom>
        </p:spPr>
        <p:txBody>
          <a:bodyPr/>
          <a:lstStyle/>
          <a:p>
            <a:r>
              <a:t>Texte du titre</a:t>
            </a:r>
          </a:p>
        </p:txBody>
      </p:sp>
      <p:sp>
        <p:nvSpPr>
          <p:cNvPr id="67" name="Texte niveau 1…"/>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Texte niveau 1</a:t>
            </a:r>
          </a:p>
          <a:p>
            <a:pPr lvl="1"/>
            <a:r>
              <a:t>Texte niveau 2</a:t>
            </a:r>
          </a:p>
          <a:p>
            <a:pPr lvl="2"/>
            <a:r>
              <a:t>Texte niveau 3</a:t>
            </a:r>
          </a:p>
          <a:p>
            <a:pPr lvl="3"/>
            <a:r>
              <a:t>Texte niveau 4</a:t>
            </a:r>
          </a:p>
          <a:p>
            <a:pPr lvl="4"/>
            <a:r>
              <a:t>Texte niveau 5</a:t>
            </a:r>
          </a:p>
        </p:txBody>
      </p:sp>
      <p:sp>
        <p:nvSpPr>
          <p:cNvPr id="68" name="Numéro de diapositive"/>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75" name="Texte niveau 1…"/>
          <p:cNvSpPr>
            <a:spLocks noGrp="1"/>
          </p:cNvSpPr>
          <p:nvPr>
            <p:ph type="body" idx="1"/>
          </p:nvPr>
        </p:nvSpPr>
        <p:spPr>
          <a:xfrm>
            <a:off x="952500" y="1270000"/>
            <a:ext cx="11099800" cy="7213600"/>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76" name="Numéro de diapositive"/>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Numéro de diapositive"/>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Texte du titre</a:t>
            </a:r>
          </a:p>
        </p:txBody>
      </p:sp>
      <p:sp>
        <p:nvSpPr>
          <p:cNvPr id="3" name="Texte niveau 1…"/>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tif"/><Relationship Id="rId5"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9.tif"/></Relationships>
</file>

<file path=ppt/slides/_rels/slide13.xml.rels><?xml version="1.0" encoding="UTF-8" standalone="yes"?>
<Relationships xmlns="http://schemas.openxmlformats.org/package/2006/relationships"><Relationship Id="rId3" Type="http://schemas.openxmlformats.org/officeDocument/2006/relationships/image" Target="../media/image10.tif"/><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image" Target="../media/image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p:cNvSpPr/>
          <p:nvPr/>
        </p:nvSpPr>
        <p:spPr>
          <a:xfrm>
            <a:off x="514002" y="623044"/>
            <a:ext cx="11976796" cy="2538512"/>
          </a:xfrm>
          <a:prstGeom prst="rect">
            <a:avLst/>
          </a:prstGeom>
          <a:blipFill>
            <a:blip r:embed="rId2"/>
          </a:blipFill>
          <a:ln w="12700">
            <a:miter lim="400000"/>
          </a:ln>
          <a:effectLst>
            <a:outerShdw blurRad="50800" dist="127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120" name="Thème 1 : De l’individu à l’acteur…"/>
          <p:cNvSpPr/>
          <p:nvPr/>
        </p:nvSpPr>
        <p:spPr>
          <a:xfrm>
            <a:off x="853987" y="908049"/>
            <a:ext cx="11576225" cy="173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Helvetica"/>
                <a:ea typeface="Helvetica"/>
                <a:cs typeface="Helvetica"/>
                <a:sym typeface="Helvetica"/>
              </a:defRPr>
            </a:pPr>
            <a:r>
              <a:t>Thème 1 : De l’individu à l’acteur</a:t>
            </a:r>
          </a:p>
          <a:p>
            <a:pPr>
              <a:defRPr b="1">
                <a:latin typeface="Helvetica"/>
                <a:ea typeface="Helvetica"/>
                <a:cs typeface="Helvetica"/>
                <a:sym typeface="Helvetica"/>
              </a:defRPr>
            </a:pPr>
            <a:endParaRPr/>
          </a:p>
          <a:p>
            <a:pPr>
              <a:defRPr b="1">
                <a:latin typeface="Helvetica"/>
                <a:ea typeface="Helvetica"/>
                <a:cs typeface="Helvetica"/>
                <a:sym typeface="Helvetica"/>
              </a:defRPr>
            </a:pPr>
            <a:r>
              <a:t>Chapitre n°4 : La communication dans l’organisation</a:t>
            </a:r>
          </a:p>
        </p:txBody>
      </p:sp>
      <p:sp>
        <p:nvSpPr>
          <p:cNvPr id="121" name="Introduction au chapitre"/>
          <p:cNvSpPr/>
          <p:nvPr/>
        </p:nvSpPr>
        <p:spPr>
          <a:xfrm>
            <a:off x="514250" y="3549650"/>
            <a:ext cx="547390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Helvetica"/>
                <a:ea typeface="Helvetica"/>
                <a:cs typeface="Helvetica"/>
                <a:sym typeface="Helvetica"/>
              </a:defRPr>
            </a:lvl1pPr>
          </a:lstStyle>
          <a:p>
            <a:r>
              <a:t>Introduction au chapitre </a:t>
            </a:r>
          </a:p>
        </p:txBody>
      </p:sp>
      <p:graphicFrame>
        <p:nvGraphicFramePr>
          <p:cNvPr id="122" name="Tableau"/>
          <p:cNvGraphicFramePr/>
          <p:nvPr/>
        </p:nvGraphicFramePr>
        <p:xfrm>
          <a:off x="546100" y="4432300"/>
          <a:ext cx="11912600" cy="4124960"/>
        </p:xfrm>
        <a:graphic>
          <a:graphicData uri="http://schemas.openxmlformats.org/drawingml/2006/table">
            <a:tbl>
              <a:tblPr firstRow="1" bandRow="1">
                <a:tableStyleId>{4C3C2611-4C71-4FC5-86AE-919BDF0F9419}</a:tableStyleId>
              </a:tblPr>
              <a:tblGrid>
                <a:gridCol w="2978150"/>
                <a:gridCol w="2978150"/>
                <a:gridCol w="2978150"/>
                <a:gridCol w="2978150"/>
              </a:tblGrid>
              <a:tr h="807720">
                <a:tc gridSpan="4">
                  <a:txBody>
                    <a:bodyPr/>
                    <a:lstStyle/>
                    <a:p>
                      <a:pPr defTabSz="914400">
                        <a:defRPr b="0">
                          <a:solidFill>
                            <a:srgbClr val="000000"/>
                          </a:solidFill>
                        </a:defRPr>
                      </a:pPr>
                      <a:r>
                        <a:rPr sz="2600" b="1">
                          <a:solidFill>
                            <a:srgbClr val="FFFFFF"/>
                          </a:solidFill>
                          <a:sym typeface="Helvetica"/>
                        </a:rPr>
                        <a:t>Je me teste sur les précédents chapitres</a:t>
                      </a:r>
                    </a:p>
                  </a:txBody>
                  <a:tcPr marL="50800" marR="50800" marT="50800" marB="50800" anchor="ctr" horzOverflow="overflow"/>
                </a:tc>
                <a:tc hMerge="1">
                  <a:txBody>
                    <a:bodyPr/>
                    <a:lstStyle/>
                    <a:p>
                      <a:endParaRPr lang="fr-FR"/>
                    </a:p>
                  </a:txBody>
                  <a:tcPr/>
                </a:tc>
                <a:tc hMerge="1">
                  <a:txBody>
                    <a:bodyPr/>
                    <a:lstStyle/>
                    <a:p>
                      <a:endParaRPr lang="fr-FR"/>
                    </a:p>
                  </a:txBody>
                  <a:tcPr/>
                </a:tc>
                <a:tc hMerge="1">
                  <a:txBody>
                    <a:bodyPr/>
                    <a:lstStyle/>
                    <a:p>
                      <a:endParaRPr lang="fr-FR"/>
                    </a:p>
                  </a:txBody>
                  <a:tcPr/>
                </a:tc>
              </a:tr>
              <a:tr h="807720">
                <a:tc gridSpan="4">
                  <a:txBody>
                    <a:bodyPr/>
                    <a:lstStyle/>
                    <a:p>
                      <a:pPr defTabSz="914400"/>
                      <a:r>
                        <a:rPr sz="2600" b="1">
                          <a:latin typeface="Helvetica"/>
                          <a:ea typeface="Helvetica"/>
                          <a:cs typeface="Helvetica"/>
                          <a:sym typeface="Helvetica"/>
                        </a:rPr>
                        <a:t>Rappeler ce qu’est une organisation.</a:t>
                      </a:r>
                    </a:p>
                  </a:txBody>
                  <a:tcPr marL="50800" marR="50800" marT="50800" marB="50800" anchor="ctr" horzOverflow="overflow"/>
                </a:tc>
                <a:tc hMerge="1">
                  <a:txBody>
                    <a:bodyPr/>
                    <a:lstStyle/>
                    <a:p>
                      <a:endParaRPr lang="fr-FR"/>
                    </a:p>
                  </a:txBody>
                  <a:tcPr/>
                </a:tc>
                <a:tc hMerge="1">
                  <a:txBody>
                    <a:bodyPr/>
                    <a:lstStyle/>
                    <a:p>
                      <a:endParaRPr lang="fr-FR"/>
                    </a:p>
                  </a:txBody>
                  <a:tcPr/>
                </a:tc>
                <a:tc hMerge="1">
                  <a:txBody>
                    <a:bodyPr/>
                    <a:lstStyle/>
                    <a:p>
                      <a:endParaRPr lang="fr-FR"/>
                    </a:p>
                  </a:txBody>
                  <a:tcPr/>
                </a:tc>
              </a:tr>
              <a:tr h="807720">
                <a:tc gridSpan="4">
                  <a:txBody>
                    <a:bodyPr/>
                    <a:lstStyle/>
                    <a:p>
                      <a:pPr defTabSz="914400"/>
                      <a:r>
                        <a:rPr sz="2600" b="1">
                          <a:latin typeface="Helvetica"/>
                          <a:ea typeface="Helvetica"/>
                          <a:cs typeface="Helvetica"/>
                          <a:sym typeface="Helvetica"/>
                        </a:rPr>
                        <a:t>Expliquer en quoi la culture est un facteur de la performance d’une organisation</a:t>
                      </a:r>
                    </a:p>
                  </a:txBody>
                  <a:tcPr marL="50800" marR="50800" marT="50800" marB="50800" anchor="ctr" horzOverflow="overflow"/>
                </a:tc>
                <a:tc hMerge="1">
                  <a:txBody>
                    <a:bodyPr/>
                    <a:lstStyle/>
                    <a:p>
                      <a:endParaRPr lang="fr-FR"/>
                    </a:p>
                  </a:txBody>
                  <a:tcPr/>
                </a:tc>
                <a:tc hMerge="1">
                  <a:txBody>
                    <a:bodyPr/>
                    <a:lstStyle/>
                    <a:p>
                      <a:endParaRPr lang="fr-FR"/>
                    </a:p>
                  </a:txBody>
                  <a:tcPr/>
                </a:tc>
                <a:tc hMerge="1">
                  <a:txBody>
                    <a:bodyPr/>
                    <a:lstStyle/>
                    <a:p>
                      <a:endParaRPr lang="fr-FR"/>
                    </a:p>
                  </a:txBody>
                  <a:tcPr/>
                </a:tc>
              </a:tr>
              <a:tr h="807720">
                <a:tc gridSpan="4">
                  <a:txBody>
                    <a:bodyPr/>
                    <a:lstStyle/>
                    <a:p>
                      <a:pPr defTabSz="914400"/>
                      <a:r>
                        <a:rPr sz="2600" b="1">
                          <a:latin typeface="Helvetica"/>
                          <a:ea typeface="Helvetica"/>
                          <a:cs typeface="Helvetica"/>
                          <a:sym typeface="Helvetica"/>
                        </a:rPr>
                        <a:t>Proposer des facteurs influençant le comportement</a:t>
                      </a:r>
                    </a:p>
                  </a:txBody>
                  <a:tcPr marL="50800" marR="50800" marT="50800" marB="50800" anchor="ctr" horzOverflow="overflow"/>
                </a:tc>
                <a:tc hMerge="1">
                  <a:txBody>
                    <a:bodyPr/>
                    <a:lstStyle/>
                    <a:p>
                      <a:endParaRPr lang="fr-FR"/>
                    </a:p>
                  </a:txBody>
                  <a:tcPr/>
                </a:tc>
                <a:tc hMerge="1">
                  <a:txBody>
                    <a:bodyPr/>
                    <a:lstStyle/>
                    <a:p>
                      <a:endParaRPr lang="fr-FR"/>
                    </a:p>
                  </a:txBody>
                  <a:tcPr/>
                </a:tc>
                <a:tc hMerge="1">
                  <a:txBody>
                    <a:bodyPr/>
                    <a:lstStyle/>
                    <a:p>
                      <a:endParaRPr lang="fr-FR"/>
                    </a:p>
                  </a:txBody>
                  <a:tcPr/>
                </a:tc>
              </a:tr>
              <a:tr h="807720">
                <a:tc gridSpan="4">
                  <a:txBody>
                    <a:bodyPr/>
                    <a:lstStyle/>
                    <a:p>
                      <a:pPr defTabSz="914400"/>
                      <a:r>
                        <a:rPr sz="2600" b="1">
                          <a:latin typeface="Helvetica"/>
                          <a:ea typeface="Helvetica"/>
                          <a:cs typeface="Helvetica"/>
                          <a:sym typeface="Helvetica"/>
                        </a:rPr>
                        <a:t>Distinguer relation formelle et relation informelle</a:t>
                      </a:r>
                    </a:p>
                  </a:txBody>
                  <a:tcPr marL="50800" marR="50800" marT="50800" marB="50800" anchor="ctr" horzOverflow="overflow"/>
                </a:tc>
                <a:tc hMerge="1">
                  <a:txBody>
                    <a:bodyPr/>
                    <a:lstStyle/>
                    <a:p>
                      <a:endParaRPr lang="fr-FR"/>
                    </a:p>
                  </a:txBody>
                  <a:tcPr/>
                </a:tc>
                <a:tc hMerge="1">
                  <a:txBody>
                    <a:bodyPr/>
                    <a:lstStyle/>
                    <a:p>
                      <a:endParaRPr lang="fr-FR"/>
                    </a:p>
                  </a:txBody>
                  <a:tcPr/>
                </a:tc>
                <a:tc hMerge="1">
                  <a:txBody>
                    <a:bodyPr/>
                    <a:lstStyle/>
                    <a:p>
                      <a:endParaRPr lang="fr-FR"/>
                    </a:p>
                  </a:txBody>
                  <a:tcPr/>
                </a:tc>
              </a:tr>
            </a:tbl>
          </a:graphicData>
        </a:graphic>
      </p:graphicFrame>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3. Quelle communication pour gérer les conflits au sein de l’organisation ?"/>
          <p:cNvSpPr/>
          <p:nvPr/>
        </p:nvSpPr>
        <p:spPr>
          <a:xfrm>
            <a:off x="92819" y="304800"/>
            <a:ext cx="12819162"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a:latin typeface="Helvetica"/>
                <a:ea typeface="Helvetica"/>
                <a:cs typeface="Helvetica"/>
                <a:sym typeface="Helvetica"/>
              </a:defRPr>
            </a:lvl1pPr>
          </a:lstStyle>
          <a:p>
            <a:r>
              <a:t>3. Quelle communication pour gérer les conflits au sein de l’organisation ?</a:t>
            </a:r>
          </a:p>
        </p:txBody>
      </p:sp>
      <p:sp>
        <p:nvSpPr>
          <p:cNvPr id="175" name="A. Définition du conflit"/>
          <p:cNvSpPr/>
          <p:nvPr/>
        </p:nvSpPr>
        <p:spPr>
          <a:xfrm>
            <a:off x="165100" y="1498600"/>
            <a:ext cx="4027488" cy="603350"/>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r>
              <a:t>A. Définition du conflit</a:t>
            </a:r>
          </a:p>
        </p:txBody>
      </p:sp>
      <p:sp>
        <p:nvSpPr>
          <p:cNvPr id="176" name="Document ressource"/>
          <p:cNvSpPr/>
          <p:nvPr/>
        </p:nvSpPr>
        <p:spPr>
          <a:xfrm>
            <a:off x="203200" y="2476500"/>
            <a:ext cx="2268042" cy="938312"/>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r>
              <a:t>Document ressource</a:t>
            </a:r>
          </a:p>
        </p:txBody>
      </p:sp>
      <p:sp>
        <p:nvSpPr>
          <p:cNvPr id="177" name="Emilie, suite à son entretien avec Marc son employeur, a accepté la proposition de formation faites par ce dernier. Une fois celle-ci réalisée, la direction décida d’embaucher Emilie en CDI.…"/>
          <p:cNvSpPr/>
          <p:nvPr/>
        </p:nvSpPr>
        <p:spPr>
          <a:xfrm>
            <a:off x="146846" y="3454399"/>
            <a:ext cx="12433142"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2000" b="1">
                <a:latin typeface="Helvetica"/>
                <a:ea typeface="Helvetica"/>
                <a:cs typeface="Helvetica"/>
                <a:sym typeface="Helvetica"/>
              </a:defRPr>
            </a:pPr>
            <a:r>
              <a:t>Emilie, suite à son entretien avec Marc son employeur, a accepté la proposition de formation faites par ce dernier. Une fois celle-ci réalisée, la direction décida d’embaucher Emilie en CDI.</a:t>
            </a:r>
          </a:p>
          <a:p>
            <a:pPr algn="just">
              <a:defRPr sz="2000" b="1">
                <a:latin typeface="Helvetica"/>
                <a:ea typeface="Helvetica"/>
                <a:cs typeface="Helvetica"/>
                <a:sym typeface="Helvetica"/>
              </a:defRPr>
            </a:pPr>
            <a:r>
              <a:t>Son nouveau travail chez Decorama consiste à ranger les produits en stocks dans les différents rayons du magasin. A plusieurs reprises, Adrien a dû prendre sa place alors qu’il travaille à la caisse du magasin car Emilie du fait de douleurs au dos, prend des pauses rallongées. Il semble très énervé contre elle car cela empiète sur l’efficacité de sa mission principale (défini par l’organisation) qui est l’encaissement des clients.</a:t>
            </a:r>
          </a:p>
          <a:p>
            <a:pPr algn="just">
              <a:defRPr sz="2000" b="1">
                <a:latin typeface="Helvetica"/>
                <a:ea typeface="Helvetica"/>
                <a:cs typeface="Helvetica"/>
                <a:sym typeface="Helvetica"/>
              </a:defRPr>
            </a:pPr>
            <a:endParaRPr/>
          </a:p>
        </p:txBody>
      </p:sp>
      <p:sp>
        <p:nvSpPr>
          <p:cNvPr id="178" name="Rectangle"/>
          <p:cNvSpPr/>
          <p:nvPr/>
        </p:nvSpPr>
        <p:spPr>
          <a:xfrm>
            <a:off x="113836" y="3430559"/>
            <a:ext cx="12777127" cy="2299018"/>
          </a:xfrm>
          <a:prstGeom prst="rect">
            <a:avLst/>
          </a:prstGeom>
          <a:ln w="38100">
            <a:solidFill>
              <a:srgbClr val="000000"/>
            </a:solidFill>
            <a:miter lim="400000"/>
          </a:ln>
        </p:spPr>
        <p:txBody>
          <a:bodyPr lIns="50800" tIns="50800" rIns="50800" bIns="50800" anchor="ctr"/>
          <a:lstStyle/>
          <a:p>
            <a:pPr>
              <a:defRPr sz="2400"/>
            </a:pPr>
            <a:endParaRPr/>
          </a:p>
        </p:txBody>
      </p:sp>
      <p:sp>
        <p:nvSpPr>
          <p:cNvPr id="179" name="Question : Après avoir bien lu et compris la situation ci-dessus, rédigez une courte conversation entre tout d’abord Emilie et Adrien concernant leur différend puis faire apparaître Marc dont sa mission sera d’essayer d’apaiser la situation et de régler le différend."/>
          <p:cNvSpPr/>
          <p:nvPr/>
        </p:nvSpPr>
        <p:spPr>
          <a:xfrm>
            <a:off x="64631" y="5865693"/>
            <a:ext cx="12188329" cy="16256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sz="2500" b="1">
                <a:latin typeface="Helvetica"/>
                <a:ea typeface="Helvetica"/>
                <a:cs typeface="Helvetica"/>
                <a:sym typeface="Helvetica"/>
              </a:defRPr>
            </a:lvl1pPr>
          </a:lstStyle>
          <a:p>
            <a:r>
              <a:t>Question : Après avoir bien lu et compris la situation ci-dessus, rédigez une courte conversation entre tout d’abord Emilie et Adrien concernant leur différend puis faire apparaître Marc dont sa mission sera d’essayer d’apaiser la situation et de régler le différend.</a:t>
            </a:r>
          </a:p>
        </p:txBody>
      </p:sp>
      <p:sp>
        <p:nvSpPr>
          <p:cNvPr id="180" name="Question : A partir de cette situation, essayez de définir la notion de conflit."/>
          <p:cNvSpPr/>
          <p:nvPr/>
        </p:nvSpPr>
        <p:spPr>
          <a:xfrm>
            <a:off x="64631" y="7799775"/>
            <a:ext cx="1148756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500" b="1">
                <a:latin typeface="Helvetica"/>
                <a:ea typeface="Helvetica"/>
                <a:cs typeface="Helvetica"/>
                <a:sym typeface="Helvetica"/>
              </a:defRPr>
            </a:lvl1pPr>
          </a:lstStyle>
          <a:p>
            <a:r>
              <a:t>Question : A partir de cette situation, essayez de définir la notion de conflit.</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3. Quelle communication pour gérer les conflits au sein de l’organisation ?"/>
          <p:cNvSpPr/>
          <p:nvPr/>
        </p:nvSpPr>
        <p:spPr>
          <a:xfrm>
            <a:off x="92819" y="304800"/>
            <a:ext cx="12819162"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a:latin typeface="Helvetica"/>
                <a:ea typeface="Helvetica"/>
                <a:cs typeface="Helvetica"/>
                <a:sym typeface="Helvetica"/>
              </a:defRPr>
            </a:lvl1pPr>
          </a:lstStyle>
          <a:p>
            <a:r>
              <a:t>3. Quelle communication pour gérer les conflits au sein de l’organisation ?</a:t>
            </a:r>
          </a:p>
        </p:txBody>
      </p:sp>
      <p:sp>
        <p:nvSpPr>
          <p:cNvPr id="183" name="B. Les différents types de conflits"/>
          <p:cNvSpPr/>
          <p:nvPr/>
        </p:nvSpPr>
        <p:spPr>
          <a:xfrm>
            <a:off x="165100" y="1498600"/>
            <a:ext cx="5521700" cy="603350"/>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r>
              <a:t>B. Les différents types de conflits </a:t>
            </a:r>
          </a:p>
        </p:txBody>
      </p:sp>
      <p:sp>
        <p:nvSpPr>
          <p:cNvPr id="184" name="Document ressource"/>
          <p:cNvSpPr/>
          <p:nvPr/>
        </p:nvSpPr>
        <p:spPr>
          <a:xfrm>
            <a:off x="230013" y="4326983"/>
            <a:ext cx="2834351" cy="1099634"/>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r>
              <a:t>Document ressource</a:t>
            </a:r>
          </a:p>
        </p:txBody>
      </p:sp>
      <p:pic>
        <p:nvPicPr>
          <p:cNvPr id="185" name="pasted-image.tiff" descr="pasted-image.tiff"/>
          <p:cNvPicPr>
            <a:picLocks noChangeAspect="1"/>
          </p:cNvPicPr>
          <p:nvPr/>
        </p:nvPicPr>
        <p:blipFill>
          <a:blip r:embed="rId4">
            <a:extLst/>
          </a:blip>
          <a:stretch>
            <a:fillRect/>
          </a:stretch>
        </p:blipFill>
        <p:spPr>
          <a:xfrm>
            <a:off x="3228776" y="2246967"/>
            <a:ext cx="9516205" cy="7434207"/>
          </a:xfrm>
          <a:prstGeom prst="rect">
            <a:avLst/>
          </a:prstGeom>
          <a:ln w="12700">
            <a:miter lim="400000"/>
          </a:ln>
        </p:spPr>
      </p:pic>
      <p:sp>
        <p:nvSpPr>
          <p:cNvPr id="186" name="Polygone"/>
          <p:cNvSpPr/>
          <p:nvPr/>
        </p:nvSpPr>
        <p:spPr>
          <a:xfrm>
            <a:off x="7094526" y="4916809"/>
            <a:ext cx="504183" cy="505301"/>
          </a:xfrm>
          <a:prstGeom prst="pentagon">
            <a:avLst/>
          </a:prstGeom>
          <a:blipFill>
            <a:blip r:embed="rId5"/>
          </a:blipFill>
          <a:ln w="12700">
            <a:miter lim="400000"/>
          </a:ln>
          <a:effectLst>
            <a:outerShdw blurRad="50800" dist="127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187" name="Polygone"/>
          <p:cNvSpPr/>
          <p:nvPr/>
        </p:nvSpPr>
        <p:spPr>
          <a:xfrm>
            <a:off x="8432130" y="6325448"/>
            <a:ext cx="503531" cy="508796"/>
          </a:xfrm>
          <a:prstGeom prst="pentagon">
            <a:avLst/>
          </a:prstGeom>
          <a:blipFill>
            <a:blip r:embed="rId5"/>
          </a:blipFill>
          <a:ln w="12700">
            <a:miter lim="400000"/>
          </a:ln>
          <a:effectLst>
            <a:outerShdw blurRad="50800" dist="127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188" name="Polygone"/>
          <p:cNvSpPr/>
          <p:nvPr/>
        </p:nvSpPr>
        <p:spPr>
          <a:xfrm>
            <a:off x="6310435" y="8642504"/>
            <a:ext cx="503909" cy="512720"/>
          </a:xfrm>
          <a:prstGeom prst="pentagon">
            <a:avLst/>
          </a:prstGeom>
          <a:blipFill>
            <a:blip r:embed="rId5"/>
          </a:blipFill>
          <a:ln w="12700">
            <a:miter lim="400000"/>
          </a:ln>
          <a:effectLst>
            <a:outerShdw blurRad="50800" dist="127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189" name="Polygone"/>
          <p:cNvSpPr/>
          <p:nvPr/>
        </p:nvSpPr>
        <p:spPr>
          <a:xfrm>
            <a:off x="244863" y="5711419"/>
            <a:ext cx="504183" cy="505301"/>
          </a:xfrm>
          <a:prstGeom prst="pentagon">
            <a:avLst/>
          </a:prstGeom>
          <a:blipFill>
            <a:blip r:embed="rId5"/>
          </a:blipFill>
          <a:ln w="12700">
            <a:miter lim="400000"/>
          </a:ln>
          <a:effectLst>
            <a:outerShdw blurRad="50800" dist="127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190" name="Type de conflit à retenir en priorité"/>
          <p:cNvSpPr/>
          <p:nvPr/>
        </p:nvSpPr>
        <p:spPr>
          <a:xfrm>
            <a:off x="871297" y="5630798"/>
            <a:ext cx="1952889"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b="1">
                <a:latin typeface="Helvetica"/>
                <a:ea typeface="Helvetica"/>
                <a:cs typeface="Helvetica"/>
                <a:sym typeface="Helvetica"/>
              </a:defRPr>
            </a:lvl1pPr>
          </a:lstStyle>
          <a:p>
            <a:r>
              <a:t>Type de conflit à retenir en priorité</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92" name="3. Quelle communication pour gérer les conflits au sein de l’organisation ?"/>
          <p:cNvSpPr/>
          <p:nvPr/>
        </p:nvSpPr>
        <p:spPr>
          <a:xfrm>
            <a:off x="92819" y="304800"/>
            <a:ext cx="12819162"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a:latin typeface="Helvetica"/>
                <a:ea typeface="Helvetica"/>
                <a:cs typeface="Helvetica"/>
                <a:sym typeface="Helvetica"/>
              </a:defRPr>
            </a:lvl1pPr>
          </a:lstStyle>
          <a:p>
            <a:r>
              <a:t>3. Quelle communication pour gérer les conflits au sein de l’organisation ?</a:t>
            </a:r>
          </a:p>
        </p:txBody>
      </p:sp>
      <p:sp>
        <p:nvSpPr>
          <p:cNvPr id="193" name="B. Les différents types de conflits"/>
          <p:cNvSpPr/>
          <p:nvPr/>
        </p:nvSpPr>
        <p:spPr>
          <a:xfrm>
            <a:off x="165100" y="1498600"/>
            <a:ext cx="5521700" cy="603350"/>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r>
              <a:t>B. Les différents types de conflits </a:t>
            </a:r>
          </a:p>
        </p:txBody>
      </p:sp>
      <p:sp>
        <p:nvSpPr>
          <p:cNvPr id="194" name="Question : Reprenez la conversation que vous avez rédigée. A quel type de conflit s’apparente-t-elle ? Justifiez."/>
          <p:cNvSpPr/>
          <p:nvPr/>
        </p:nvSpPr>
        <p:spPr>
          <a:xfrm>
            <a:off x="64631" y="2714680"/>
            <a:ext cx="12330569" cy="8636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sz="2500" b="1">
                <a:latin typeface="Helvetica"/>
                <a:ea typeface="Helvetica"/>
                <a:cs typeface="Helvetica"/>
                <a:sym typeface="Helvetica"/>
              </a:defRPr>
            </a:lvl1pPr>
          </a:lstStyle>
          <a:p>
            <a:r>
              <a:t>Question : Reprenez la conversation que vous avez rédigée. </a:t>
            </a:r>
            <a:r>
              <a:rPr dirty="0"/>
              <a:t>A quel type de conflit s’apparente-t-elle ? Justifiez.</a:t>
            </a:r>
          </a:p>
        </p:txBody>
      </p:sp>
      <p:sp>
        <p:nvSpPr>
          <p:cNvPr id="195" name="Question : Pourquoi les conflits générationnels sont généralement la conséquence des avancés technologiques ?"/>
          <p:cNvSpPr/>
          <p:nvPr/>
        </p:nvSpPr>
        <p:spPr>
          <a:xfrm>
            <a:off x="64631" y="3665400"/>
            <a:ext cx="12330569" cy="8636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sz="2500" b="1">
                <a:latin typeface="Helvetica"/>
                <a:ea typeface="Helvetica"/>
                <a:cs typeface="Helvetica"/>
                <a:sym typeface="Helvetica"/>
              </a:defRPr>
            </a:lvl1pPr>
          </a:lstStyle>
          <a:p>
            <a:r>
              <a:t>Question : Pourquoi les conflits générationnels sont généralement la conséquence des avancés technologiques ?</a:t>
            </a:r>
          </a:p>
        </p:txBody>
      </p:sp>
      <p:pic>
        <p:nvPicPr>
          <p:cNvPr id="196" name="pasted-image.tiff" descr="pasted-image.tiff"/>
          <p:cNvPicPr>
            <a:picLocks noChangeAspect="1"/>
          </p:cNvPicPr>
          <p:nvPr/>
        </p:nvPicPr>
        <p:blipFill>
          <a:blip r:embed="rId3">
            <a:extLst/>
          </a:blip>
          <a:stretch>
            <a:fillRect/>
          </a:stretch>
        </p:blipFill>
        <p:spPr>
          <a:xfrm>
            <a:off x="8246753" y="4794360"/>
            <a:ext cx="4568766" cy="4369401"/>
          </a:xfrm>
          <a:prstGeom prst="rect">
            <a:avLst/>
          </a:prstGeom>
          <a:ln w="12700">
            <a:miter lim="400000"/>
          </a:ln>
        </p:spPr>
      </p:pic>
      <p:sp>
        <p:nvSpPr>
          <p:cNvPr id="197" name="Rectangle"/>
          <p:cNvSpPr/>
          <p:nvPr/>
        </p:nvSpPr>
        <p:spPr>
          <a:xfrm>
            <a:off x="8151352" y="4420949"/>
            <a:ext cx="4759568" cy="5116224"/>
          </a:xfrm>
          <a:prstGeom prst="rect">
            <a:avLst/>
          </a:prstGeom>
          <a:ln w="50800">
            <a:solidFill>
              <a:srgbClr val="000000"/>
            </a:solidFill>
            <a:miter lim="400000"/>
          </a:ln>
        </p:spPr>
        <p:txBody>
          <a:bodyPr lIns="50800" tIns="50800" rIns="50800" bIns="50800" anchor="ctr"/>
          <a:lstStyle/>
          <a:p>
            <a:pPr>
              <a:defRPr sz="2400"/>
            </a:pPr>
            <a:endParaRPr/>
          </a:p>
        </p:txBody>
      </p:sp>
      <p:sp>
        <p:nvSpPr>
          <p:cNvPr id="198" name="Numéro de diapositive"/>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00" name="3. Quelle communication pour gérer les conflits au sein de l’organisation ?"/>
          <p:cNvSpPr/>
          <p:nvPr/>
        </p:nvSpPr>
        <p:spPr>
          <a:xfrm>
            <a:off x="92819" y="304800"/>
            <a:ext cx="12819162"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a:latin typeface="Helvetica"/>
                <a:ea typeface="Helvetica"/>
                <a:cs typeface="Helvetica"/>
                <a:sym typeface="Helvetica"/>
              </a:defRPr>
            </a:lvl1pPr>
          </a:lstStyle>
          <a:p>
            <a:r>
              <a:t>3. Quelle communication pour gérer les conflits au sein de l’organisation ?</a:t>
            </a:r>
          </a:p>
        </p:txBody>
      </p:sp>
      <p:sp>
        <p:nvSpPr>
          <p:cNvPr id="201" name="Numéro de diapositive"/>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sp>
        <p:nvSpPr>
          <p:cNvPr id="202" name="C. La gestion des conflits"/>
          <p:cNvSpPr/>
          <p:nvPr/>
        </p:nvSpPr>
        <p:spPr>
          <a:xfrm>
            <a:off x="152400" y="1664894"/>
            <a:ext cx="5521700" cy="603350"/>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r>
              <a:t>C. La gestion des conflits</a:t>
            </a:r>
          </a:p>
        </p:txBody>
      </p:sp>
      <p:pic>
        <p:nvPicPr>
          <p:cNvPr id="203" name="pasted-image.tiff" descr="pasted-image.tiff"/>
          <p:cNvPicPr>
            <a:picLocks noChangeAspect="1"/>
          </p:cNvPicPr>
          <p:nvPr/>
        </p:nvPicPr>
        <p:blipFill>
          <a:blip r:embed="rId3">
            <a:extLst/>
          </a:blip>
          <a:stretch>
            <a:fillRect/>
          </a:stretch>
        </p:blipFill>
        <p:spPr>
          <a:xfrm>
            <a:off x="2679529" y="2878133"/>
            <a:ext cx="10198271" cy="6329962"/>
          </a:xfrm>
          <a:prstGeom prst="rect">
            <a:avLst/>
          </a:prstGeom>
          <a:ln w="12700">
            <a:miter lim="400000"/>
          </a:ln>
        </p:spPr>
      </p:pic>
      <p:sp>
        <p:nvSpPr>
          <p:cNvPr id="204" name="Document ressource"/>
          <p:cNvSpPr/>
          <p:nvPr/>
        </p:nvSpPr>
        <p:spPr>
          <a:xfrm>
            <a:off x="190127" y="5340081"/>
            <a:ext cx="2315437" cy="826038"/>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r>
              <a:t>Document ressource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06" name="3. Quelle communication pour gérer les conflits au sein de l’organisation ?"/>
          <p:cNvSpPr/>
          <p:nvPr/>
        </p:nvSpPr>
        <p:spPr>
          <a:xfrm>
            <a:off x="92819" y="304800"/>
            <a:ext cx="12819162"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a:latin typeface="Helvetica"/>
                <a:ea typeface="Helvetica"/>
                <a:cs typeface="Helvetica"/>
                <a:sym typeface="Helvetica"/>
              </a:defRPr>
            </a:lvl1pPr>
          </a:lstStyle>
          <a:p>
            <a:r>
              <a:t>3. Quelle communication pour gérer les conflits au sein de l’organisation ?</a:t>
            </a:r>
          </a:p>
        </p:txBody>
      </p:sp>
      <p:sp>
        <p:nvSpPr>
          <p:cNvPr id="207" name="Numéro de diapositive"/>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sp>
        <p:nvSpPr>
          <p:cNvPr id="208" name="C. La gestion des conflits"/>
          <p:cNvSpPr/>
          <p:nvPr/>
        </p:nvSpPr>
        <p:spPr>
          <a:xfrm>
            <a:off x="152400" y="1664894"/>
            <a:ext cx="5521700" cy="603350"/>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r>
              <a:t>C. La gestion des conflits</a:t>
            </a:r>
          </a:p>
        </p:txBody>
      </p:sp>
      <p:sp>
        <p:nvSpPr>
          <p:cNvPr id="209" name="Question : Quels sont les enjeux liés à la gestion des conflits au sein d’une organisation ?"/>
          <p:cNvSpPr/>
          <p:nvPr/>
        </p:nvSpPr>
        <p:spPr>
          <a:xfrm>
            <a:off x="138115" y="2598600"/>
            <a:ext cx="11547092"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500" b="1">
                <a:latin typeface="Helvetica"/>
                <a:ea typeface="Helvetica"/>
                <a:cs typeface="Helvetica"/>
                <a:sym typeface="Helvetica"/>
              </a:defRPr>
            </a:lvl1pPr>
          </a:lstStyle>
          <a:p>
            <a:r>
              <a:t>Question : Quels sont les enjeux liés à la gestion des conflits au sein d’une organisation ?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1. Comment décrire une situation de communication interpersonnelle ?"/>
          <p:cNvSpPr/>
          <p:nvPr/>
        </p:nvSpPr>
        <p:spPr>
          <a:xfrm>
            <a:off x="351231" y="388740"/>
            <a:ext cx="11434369" cy="102592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b="1">
                <a:latin typeface="Helvetica"/>
                <a:ea typeface="Helvetica"/>
                <a:cs typeface="Helvetica"/>
                <a:sym typeface="Helvetica"/>
              </a:defRPr>
            </a:lvl1pPr>
          </a:lstStyle>
          <a:p>
            <a:r>
              <a:rPr sz="3000" dirty="0"/>
              <a:t>1. Comment décrire une situation de communication interpersonnelle ? </a:t>
            </a:r>
          </a:p>
        </p:txBody>
      </p:sp>
      <p:sp>
        <p:nvSpPr>
          <p:cNvPr id="125" name="Avant de commencer, il est important de comprendre les enjeux de la communication au sein d’une organisation."/>
          <p:cNvSpPr/>
          <p:nvPr/>
        </p:nvSpPr>
        <p:spPr>
          <a:xfrm>
            <a:off x="419100" y="1676400"/>
            <a:ext cx="9753898" cy="860822"/>
          </a:xfrm>
          <a:prstGeom prst="rect">
            <a:avLst/>
          </a:prstGeom>
          <a:blipFill>
            <a:blip r:embed="rId2"/>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just">
              <a:defRPr sz="2400">
                <a:solidFill>
                  <a:srgbClr val="FFFFFF"/>
                </a:solidFill>
              </a:defRPr>
            </a:lvl1pPr>
          </a:lstStyle>
          <a:p>
            <a:r>
              <a:t>Avant de commencer, il est important de comprendre les enjeux de la communication au sein d’une organisation.</a:t>
            </a:r>
          </a:p>
        </p:txBody>
      </p:sp>
      <p:sp>
        <p:nvSpPr>
          <p:cNvPr id="126" name="Question : D’après vous, pourquoi est-il important de communiquer au sein d’une organisation ?…"/>
          <p:cNvSpPr/>
          <p:nvPr/>
        </p:nvSpPr>
        <p:spPr>
          <a:xfrm>
            <a:off x="330200" y="2971800"/>
            <a:ext cx="10784840" cy="23876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a:defRPr sz="2500"/>
            </a:pPr>
            <a:r>
              <a:t>Question : D’après vous, pourquoi est-il important de communiquer au sein d’une organisation ?</a:t>
            </a:r>
          </a:p>
          <a:p>
            <a:pPr algn="l">
              <a:defRPr sz="2500"/>
            </a:pPr>
            <a:endParaRPr dirty="0"/>
          </a:p>
          <a:p>
            <a:pPr algn="l">
              <a:defRPr sz="2500"/>
            </a:pPr>
            <a:r>
              <a:rPr dirty="0"/>
              <a:t>Question : Quelle définition donnez-vous à la communication.</a:t>
            </a:r>
          </a:p>
          <a:p>
            <a:pPr algn="l">
              <a:defRPr sz="2500"/>
            </a:pPr>
            <a:endParaRPr dirty="0"/>
          </a:p>
          <a:p>
            <a:pPr algn="l">
              <a:defRPr sz="2500"/>
            </a:pPr>
            <a:r>
              <a:rPr dirty="0"/>
              <a:t>Question : Qui la communication concerne-t-elle dans l’organisation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1. Comment décrire une situation de communication interpersonnelle ?"/>
          <p:cNvSpPr/>
          <p:nvPr/>
        </p:nvSpPr>
        <p:spPr>
          <a:xfrm>
            <a:off x="351231" y="388740"/>
            <a:ext cx="12453848" cy="102592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b="1">
                <a:latin typeface="Helvetica"/>
                <a:ea typeface="Helvetica"/>
                <a:cs typeface="Helvetica"/>
                <a:sym typeface="Helvetica"/>
              </a:defRPr>
            </a:lvl1pPr>
          </a:lstStyle>
          <a:p>
            <a:r>
              <a:rPr sz="3000" dirty="0"/>
              <a:t>1. Comment décrire une situation de communication interpersonnelle ? </a:t>
            </a:r>
          </a:p>
        </p:txBody>
      </p:sp>
      <p:sp>
        <p:nvSpPr>
          <p:cNvPr id="129" name="A. Repérer les composantes de la communication"/>
          <p:cNvSpPr/>
          <p:nvPr/>
        </p:nvSpPr>
        <p:spPr>
          <a:xfrm>
            <a:off x="325932" y="1581150"/>
            <a:ext cx="1106500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FF2600"/>
                </a:solidFill>
                <a:latin typeface="Helvetica"/>
                <a:ea typeface="Helvetica"/>
                <a:cs typeface="Helvetica"/>
                <a:sym typeface="Helvetica"/>
              </a:defRPr>
            </a:lvl1pPr>
          </a:lstStyle>
          <a:p>
            <a:r>
              <a:t>A. Repérer les composantes de la communication </a:t>
            </a:r>
          </a:p>
        </p:txBody>
      </p:sp>
      <p:sp>
        <p:nvSpPr>
          <p:cNvPr id="130" name="Situation 1 :  Un employé d’une boulangerie bagnolaise réceptionne des marchandises pendant la matinée. Il s’agissait d’une commande de matières premières prévue par l’entreprise. L’employé vérifie, en présence du livreur, que la commande reçue est bien conforme à ce qui était prévu"/>
          <p:cNvSpPr/>
          <p:nvPr/>
        </p:nvSpPr>
        <p:spPr>
          <a:xfrm>
            <a:off x="419100" y="2463800"/>
            <a:ext cx="10877575" cy="1891904"/>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lvl="1" algn="l">
              <a:defRPr sz="2400"/>
            </a:pPr>
            <a:r>
              <a:t>Situation 1 :  Un employé d’une boulangerie bagnolaise réceptionne des marchandises pendant la matinée. Il s’agissait d’une commande de matières premières prévue par l’entreprise. L’employé vérifie, en présence du livreur, que la commande reçue est bien conforme à ce qui était prévu</a:t>
            </a:r>
          </a:p>
        </p:txBody>
      </p:sp>
      <p:sp>
        <p:nvSpPr>
          <p:cNvPr id="131" name="Situation 2 : Un employé d’une boutique Alésienne s’entretient en arrivant le matin avec sa responsable qui l’informe d’une urgence pouvant entraîner une modification de son planning hebdomadaire."/>
          <p:cNvSpPr/>
          <p:nvPr/>
        </p:nvSpPr>
        <p:spPr>
          <a:xfrm>
            <a:off x="419100" y="4711700"/>
            <a:ext cx="10878666" cy="1270000"/>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lvl="1" algn="l">
              <a:defRPr sz="2400"/>
            </a:pPr>
            <a:r>
              <a:t>Situation 2 : Un employé d’une boutique Alésienne s’entretient en arrivant le matin avec sa responsable qui l’informe d’une urgence pouvant entraîner une modification de son planning hebdomadaire. </a:t>
            </a:r>
          </a:p>
        </p:txBody>
      </p:sp>
      <p:sp>
        <p:nvSpPr>
          <p:cNvPr id="132" name="Situation 3 : Une cliente s’adresse à un vendeur concernant une promotion sur un article. Elle a besoin d’informations car elle a vu sur le site du magasin que certains articles bénéficiaient de réductions ce jour. La cliente est âgée et semble avoir du mal à entendre les précisions du vendeur"/>
          <p:cNvSpPr/>
          <p:nvPr/>
        </p:nvSpPr>
        <p:spPr>
          <a:xfrm>
            <a:off x="419100" y="6337696"/>
            <a:ext cx="10877575" cy="1891904"/>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lvl="1" algn="l">
              <a:defRPr sz="2400"/>
            </a:pPr>
            <a:r>
              <a:t>Situation 3 : Une cliente s’adresse à un vendeur concernant une promotion sur un article. Elle a besoin d’informations car elle a vu sur le site du magasin que certains articles bénéficiaient de réductions ce jour. La cliente est âgée et semble avoir du mal à entendre les précisions du vendeur</a:t>
            </a:r>
          </a:p>
        </p:txBody>
      </p:sp>
      <p:sp>
        <p:nvSpPr>
          <p:cNvPr id="133" name="Question : Repérer les composantes de la communication dans chaque situation"/>
          <p:cNvSpPr/>
          <p:nvPr/>
        </p:nvSpPr>
        <p:spPr>
          <a:xfrm>
            <a:off x="393700" y="8572896"/>
            <a:ext cx="1241137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500" b="1">
                <a:latin typeface="Helvetica"/>
                <a:ea typeface="Helvetica"/>
                <a:cs typeface="Helvetica"/>
                <a:sym typeface="Helvetica"/>
              </a:defRPr>
            </a:lvl1pPr>
          </a:lstStyle>
          <a:p>
            <a:r>
              <a:t>Question : Repérer les composantes de la communication dans chaque situation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1. Comment décrire une situation de communication interpersonnelle ?"/>
          <p:cNvSpPr/>
          <p:nvPr/>
        </p:nvSpPr>
        <p:spPr>
          <a:xfrm>
            <a:off x="351231" y="388740"/>
            <a:ext cx="11718849" cy="102592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b="1">
                <a:latin typeface="Helvetica"/>
                <a:ea typeface="Helvetica"/>
                <a:cs typeface="Helvetica"/>
                <a:sym typeface="Helvetica"/>
              </a:defRPr>
            </a:lvl1pPr>
          </a:lstStyle>
          <a:p>
            <a:r>
              <a:rPr sz="3000" dirty="0"/>
              <a:t>1. Comment décrire une situation de communication interpersonnelle ? </a:t>
            </a:r>
          </a:p>
        </p:txBody>
      </p:sp>
      <p:sp>
        <p:nvSpPr>
          <p:cNvPr id="136" name="A. Repérer les composantes de la communication"/>
          <p:cNvSpPr/>
          <p:nvPr/>
        </p:nvSpPr>
        <p:spPr>
          <a:xfrm>
            <a:off x="325932" y="1581150"/>
            <a:ext cx="1106500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FF2600"/>
                </a:solidFill>
                <a:latin typeface="Helvetica"/>
                <a:ea typeface="Helvetica"/>
                <a:cs typeface="Helvetica"/>
                <a:sym typeface="Helvetica"/>
              </a:defRPr>
            </a:lvl1pPr>
          </a:lstStyle>
          <a:p>
            <a:r>
              <a:t>A. Repérer les composantes de la communication </a:t>
            </a:r>
          </a:p>
        </p:txBody>
      </p:sp>
      <p:sp>
        <p:nvSpPr>
          <p:cNvPr id="137" name="Situation 1 : Contexte, acteurs, message, objectif, bruit, canal"/>
          <p:cNvSpPr/>
          <p:nvPr/>
        </p:nvSpPr>
        <p:spPr>
          <a:xfrm>
            <a:off x="419100" y="2463800"/>
            <a:ext cx="10877575" cy="1891904"/>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lvl="1" algn="l">
              <a:defRPr sz="2400"/>
            </a:pPr>
            <a:r>
              <a:t>Situation 1 : Contexte, acteurs, message, objectif, bruit, canal</a:t>
            </a:r>
          </a:p>
        </p:txBody>
      </p:sp>
      <p:sp>
        <p:nvSpPr>
          <p:cNvPr id="138" name="Situation 2 : Contexte, acteurs, message, objectif, bruit, canal"/>
          <p:cNvSpPr/>
          <p:nvPr/>
        </p:nvSpPr>
        <p:spPr>
          <a:xfrm>
            <a:off x="419100" y="4711700"/>
            <a:ext cx="10878666" cy="1270000"/>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lvl="1" algn="l">
              <a:defRPr sz="2400"/>
            </a:pPr>
            <a:r>
              <a:t>Situation 2 : Contexte, acteurs, message, objectif, bruit, canal</a:t>
            </a:r>
          </a:p>
        </p:txBody>
      </p:sp>
      <p:sp>
        <p:nvSpPr>
          <p:cNvPr id="139" name="Situation 3 : Contexte, acteurs, message, objectif, bruit, canal"/>
          <p:cNvSpPr/>
          <p:nvPr/>
        </p:nvSpPr>
        <p:spPr>
          <a:xfrm>
            <a:off x="419100" y="6337696"/>
            <a:ext cx="10877575" cy="1891904"/>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lvl="1" algn="l">
              <a:defRPr sz="2400"/>
            </a:pPr>
            <a:r>
              <a:t>Situation 3 : Contexte, acteurs, message, objectif, bruit, canal</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1. Comment décrire une situation de communication interpersonnelle ?"/>
          <p:cNvSpPr/>
          <p:nvPr/>
        </p:nvSpPr>
        <p:spPr>
          <a:xfrm>
            <a:off x="351231" y="388740"/>
            <a:ext cx="11933682" cy="102592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b="1">
                <a:latin typeface="Helvetica"/>
                <a:ea typeface="Helvetica"/>
                <a:cs typeface="Helvetica"/>
                <a:sym typeface="Helvetica"/>
              </a:defRPr>
            </a:lvl1pPr>
          </a:lstStyle>
          <a:p>
            <a:r>
              <a:rPr sz="3000"/>
              <a:t>1. </a:t>
            </a:r>
            <a:r>
              <a:rPr sz="3000" dirty="0"/>
              <a:t>Comment décrire une situation de communication interpersonnelle ? </a:t>
            </a:r>
          </a:p>
        </p:txBody>
      </p:sp>
      <p:sp>
        <p:nvSpPr>
          <p:cNvPr id="142" name="B. Caractériser une situation de communication interpersonnelle"/>
          <p:cNvSpPr/>
          <p:nvPr/>
        </p:nvSpPr>
        <p:spPr>
          <a:xfrm>
            <a:off x="287832" y="1826072"/>
            <a:ext cx="11945578" cy="564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FF2600"/>
                </a:solidFill>
                <a:latin typeface="Helvetica"/>
                <a:ea typeface="Helvetica"/>
                <a:cs typeface="Helvetica"/>
                <a:sym typeface="Helvetica"/>
              </a:defRPr>
            </a:lvl1pPr>
          </a:lstStyle>
          <a:p>
            <a:r>
              <a:rPr sz="3000" dirty="0"/>
              <a:t>B. Caractériser une situation de communication interpersonnelle</a:t>
            </a:r>
          </a:p>
        </p:txBody>
      </p:sp>
      <p:sp>
        <p:nvSpPr>
          <p:cNvPr id="143" name="Question : Quels sont les différents registres de langage que l’on peux utiliser lorsqu’on communique ?"/>
          <p:cNvSpPr/>
          <p:nvPr/>
        </p:nvSpPr>
        <p:spPr>
          <a:xfrm>
            <a:off x="279400" y="2882899"/>
            <a:ext cx="11770359" cy="8636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sz="2500" b="1">
                <a:latin typeface="Helvetica"/>
                <a:ea typeface="Helvetica"/>
                <a:cs typeface="Helvetica"/>
                <a:sym typeface="Helvetica"/>
              </a:defRPr>
            </a:lvl1pPr>
          </a:lstStyle>
          <a:p>
            <a:r>
              <a:t>Question : Quels sont les différents registres de langage que l’on peux utiliser lorsqu’on communique ?</a:t>
            </a:r>
          </a:p>
        </p:txBody>
      </p:sp>
      <p:sp>
        <p:nvSpPr>
          <p:cNvPr id="144" name="Question : Quel est l’objectif d’une communication entre un employé et un responsable d’équipe ? entre un employé et un client de l’entreprise ?"/>
          <p:cNvSpPr/>
          <p:nvPr/>
        </p:nvSpPr>
        <p:spPr>
          <a:xfrm>
            <a:off x="279400" y="3924299"/>
            <a:ext cx="11404599" cy="8636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sz="2500" b="1">
                <a:latin typeface="Helvetica"/>
                <a:ea typeface="Helvetica"/>
                <a:cs typeface="Helvetica"/>
                <a:sym typeface="Helvetica"/>
              </a:defRPr>
            </a:lvl1pPr>
          </a:lstStyle>
          <a:p>
            <a:r>
              <a:t>Question : Quel est l’objectif d’une communication entre un employé et un responsable d’équipe ? </a:t>
            </a:r>
            <a:r>
              <a:rPr dirty="0"/>
              <a:t>entre un employé et un client de l’entreprise ?</a:t>
            </a:r>
          </a:p>
        </p:txBody>
      </p:sp>
      <p:sp>
        <p:nvSpPr>
          <p:cNvPr id="145" name="Question : Après avoir défini la notion de communication, distinguer communication verbale de communication non verbale et montrer qu’elles sont complémentaires."/>
          <p:cNvSpPr/>
          <p:nvPr/>
        </p:nvSpPr>
        <p:spPr>
          <a:xfrm>
            <a:off x="239542" y="4965699"/>
            <a:ext cx="12525717"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500" b="1">
                <a:latin typeface="Helvetica"/>
                <a:ea typeface="Helvetica"/>
                <a:cs typeface="Helvetica"/>
                <a:sym typeface="Helvetica"/>
              </a:defRPr>
            </a:lvl1pPr>
          </a:lstStyle>
          <a:p>
            <a:r>
              <a:t>Question : Après avoir défini la notion de communication, distinguer communication verbale de communication non verbale et montrer qu’elles sont complémentaires.</a:t>
            </a:r>
          </a:p>
        </p:txBody>
      </p:sp>
      <p:sp>
        <p:nvSpPr>
          <p:cNvPr id="146" name="La tenue vestimentaire d’un salarié est-elle un élément de communication ? Expliquer."/>
          <p:cNvSpPr/>
          <p:nvPr/>
        </p:nvSpPr>
        <p:spPr>
          <a:xfrm>
            <a:off x="355600" y="7048500"/>
            <a:ext cx="12138659" cy="1270000"/>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r>
              <a:t>La tenue vestimentaire d’un salarié est-elle un élément de communication ? Expliquer.</a:t>
            </a:r>
          </a:p>
        </p:txBody>
      </p:sp>
      <p:sp>
        <p:nvSpPr>
          <p:cNvPr id="147" name="Question bilan"/>
          <p:cNvSpPr/>
          <p:nvPr/>
        </p:nvSpPr>
        <p:spPr>
          <a:xfrm>
            <a:off x="5118100" y="6607720"/>
            <a:ext cx="2768600" cy="669380"/>
          </a:xfrm>
          <a:prstGeom prst="roundRect">
            <a:avLst>
              <a:gd name="adj" fmla="val 28459"/>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r>
              <a:t>Question bilan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ssource 1"/>
          <p:cNvSpPr/>
          <p:nvPr/>
        </p:nvSpPr>
        <p:spPr>
          <a:xfrm>
            <a:off x="266700" y="190500"/>
            <a:ext cx="1965226" cy="905074"/>
          </a:xfrm>
          <a:prstGeom prst="roundRect">
            <a:avLst>
              <a:gd name="adj" fmla="val 21048"/>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r>
              <a:t>Ressource 1</a:t>
            </a:r>
          </a:p>
        </p:txBody>
      </p:sp>
      <p:sp>
        <p:nvSpPr>
          <p:cNvPr id="150" name="Emilie vient d’être embauchée chez l’entreprise Décorama. Elle a pour mission aujourd’hui de mettre en rayon certains produits. Un couple de clients s’interrogeant, elle vient vers eux pour les renseigner.…"/>
          <p:cNvSpPr/>
          <p:nvPr/>
        </p:nvSpPr>
        <p:spPr>
          <a:xfrm>
            <a:off x="158369" y="1193792"/>
            <a:ext cx="9269084" cy="40640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2000"/>
            </a:pPr>
            <a:r>
              <a:t>Emilie vient d’être embauchée chez l’entreprise Décorama. Elle a pour mission aujourd’hui de mettre en rayon certains produits. Un couple de clients s’interrogeant, elle vient vers eux pour les renseigner. </a:t>
            </a:r>
          </a:p>
          <a:p>
            <a:pPr algn="just">
              <a:defRPr sz="2000"/>
            </a:pPr>
            <a:r>
              <a:rPr b="1">
                <a:latin typeface="Helvetica"/>
                <a:ea typeface="Helvetica"/>
                <a:cs typeface="Helvetica"/>
                <a:sym typeface="Helvetica"/>
              </a:rPr>
              <a:t>La cliente :</a:t>
            </a:r>
            <a:r>
              <a:t> Bonjour, nous sommes à la recherche de produits de décoration pour notre salle à manger. Pourriez-vous nous guider dans nos choix ?</a:t>
            </a:r>
          </a:p>
          <a:p>
            <a:pPr algn="just">
              <a:defRPr sz="2000"/>
            </a:pPr>
            <a:r>
              <a:rPr b="1">
                <a:latin typeface="Helvetica"/>
                <a:ea typeface="Helvetica"/>
                <a:cs typeface="Helvetica"/>
                <a:sym typeface="Helvetica"/>
              </a:rPr>
              <a:t>Emilie :</a:t>
            </a:r>
            <a:r>
              <a:t> Salut, je suis nouvelle dans le magasin, je vais essayer de vous aider, mais franchement vu que je débarque ça va être dur.</a:t>
            </a:r>
          </a:p>
          <a:p>
            <a:pPr algn="just">
              <a:defRPr sz="2000"/>
            </a:pPr>
            <a:r>
              <a:rPr b="1">
                <a:latin typeface="Helvetica"/>
                <a:ea typeface="Helvetica"/>
                <a:cs typeface="Helvetica"/>
                <a:sym typeface="Helvetica"/>
              </a:rPr>
              <a:t>La cliente :</a:t>
            </a:r>
            <a:r>
              <a:t> Ah, je comprends bien. Nous recherchons de la décoration comme des tableaux par exemple ou bien même de la peinture. Vous ai-je bien résumé nos besoins ?</a:t>
            </a:r>
          </a:p>
          <a:p>
            <a:pPr algn="just">
              <a:defRPr sz="2000"/>
            </a:pPr>
            <a:r>
              <a:rPr b="1">
                <a:latin typeface="Helvetica"/>
                <a:ea typeface="Helvetica"/>
                <a:cs typeface="Helvetica"/>
                <a:sym typeface="Helvetica"/>
              </a:rPr>
              <a:t>Emilie :</a:t>
            </a:r>
            <a:r>
              <a:t> Ok, je vois. Bon, je sais que niveau peinture on est short, il nous reste pas grand chose mais on a des tableaux au top. Je vous montre ça direct.</a:t>
            </a:r>
          </a:p>
          <a:p>
            <a:pPr algn="just">
              <a:defRPr sz="2000"/>
            </a:pPr>
            <a:r>
              <a:t>La cliente : C’est parfait, merci beaucoup pour votre aide.</a:t>
            </a:r>
          </a:p>
        </p:txBody>
      </p:sp>
      <p:sp>
        <p:nvSpPr>
          <p:cNvPr id="151" name="Communication verbale :…"/>
          <p:cNvSpPr/>
          <p:nvPr/>
        </p:nvSpPr>
        <p:spPr>
          <a:xfrm>
            <a:off x="9461500" y="241374"/>
            <a:ext cx="3391744" cy="2565252"/>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000" b="1">
                <a:latin typeface="Helvetica"/>
                <a:ea typeface="Helvetica"/>
                <a:cs typeface="Helvetica"/>
                <a:sym typeface="Helvetica"/>
              </a:defRPr>
            </a:pPr>
            <a:r>
              <a:t>Communication verbale : </a:t>
            </a:r>
          </a:p>
          <a:p>
            <a:pPr>
              <a:defRPr sz="2000" b="1">
                <a:solidFill>
                  <a:srgbClr val="FFFFFF"/>
                </a:solidFill>
                <a:latin typeface="Helvetica"/>
                <a:ea typeface="Helvetica"/>
                <a:cs typeface="Helvetica"/>
                <a:sym typeface="Helvetica"/>
              </a:defRPr>
            </a:pPr>
            <a:r>
              <a:t>communication émise par la parole, constituée de mots d’un langage donné, sur un ton donné, avec un vocabulaire et un registre de langage particuliers.</a:t>
            </a:r>
          </a:p>
        </p:txBody>
      </p:sp>
      <p:sp>
        <p:nvSpPr>
          <p:cNvPr id="152" name="Communication non verbale :…"/>
          <p:cNvSpPr/>
          <p:nvPr/>
        </p:nvSpPr>
        <p:spPr>
          <a:xfrm>
            <a:off x="7518400" y="5461074"/>
            <a:ext cx="5248970" cy="2871888"/>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000" b="1">
                <a:latin typeface="Helvetica"/>
                <a:ea typeface="Helvetica"/>
                <a:cs typeface="Helvetica"/>
                <a:sym typeface="Helvetica"/>
              </a:defRPr>
            </a:pPr>
            <a:r>
              <a:t>Communication non verbale : </a:t>
            </a:r>
          </a:p>
          <a:p>
            <a:pPr>
              <a:defRPr sz="2000" b="1">
                <a:solidFill>
                  <a:srgbClr val="FFFFFF"/>
                </a:solidFill>
                <a:latin typeface="Helvetica"/>
                <a:ea typeface="Helvetica"/>
                <a:cs typeface="Helvetica"/>
                <a:sym typeface="Helvetica"/>
              </a:defRPr>
            </a:pPr>
            <a:r>
              <a:t>ensemble des éléments d’information non transmis par la voix lors d’une situation de communication. Les principaux éléments de communication non verbale sont : la posture, les mouvements, la gestuelle, les mimiques ou les mouvements du visage et du regard.</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2. Comment analyser une situation de communication ?"/>
          <p:cNvSpPr/>
          <p:nvPr/>
        </p:nvSpPr>
        <p:spPr>
          <a:xfrm>
            <a:off x="351231" y="577850"/>
            <a:ext cx="1225778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Helvetica"/>
                <a:ea typeface="Helvetica"/>
                <a:cs typeface="Helvetica"/>
                <a:sym typeface="Helvetica"/>
              </a:defRPr>
            </a:lvl1pPr>
          </a:lstStyle>
          <a:p>
            <a:r>
              <a:t>2. Comment analyser une situation de communication ?</a:t>
            </a:r>
          </a:p>
        </p:txBody>
      </p:sp>
      <p:sp>
        <p:nvSpPr>
          <p:cNvPr id="155" name="A. Les techniques et méthodes de la communication interpersonnelle"/>
          <p:cNvSpPr/>
          <p:nvPr/>
        </p:nvSpPr>
        <p:spPr>
          <a:xfrm>
            <a:off x="287832" y="1502907"/>
            <a:ext cx="10176968" cy="121058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b="1">
                <a:solidFill>
                  <a:srgbClr val="FF2600"/>
                </a:solidFill>
                <a:latin typeface="Helvetica"/>
                <a:ea typeface="Helvetica"/>
                <a:cs typeface="Helvetica"/>
                <a:sym typeface="Helvetica"/>
              </a:defRPr>
            </a:lvl1pPr>
          </a:lstStyle>
          <a:p>
            <a:r>
              <a:t>A. </a:t>
            </a:r>
            <a:r>
              <a:rPr dirty="0"/>
              <a:t>Les techniques et méthodes de la communication interpersonnelle</a:t>
            </a:r>
          </a:p>
        </p:txBody>
      </p:sp>
      <p:sp>
        <p:nvSpPr>
          <p:cNvPr id="156" name="Question : Indiquez les enjeux de la communication pour chaque acteur et précisez la stratégie utilisée."/>
          <p:cNvSpPr/>
          <p:nvPr/>
        </p:nvSpPr>
        <p:spPr>
          <a:xfrm>
            <a:off x="279401" y="2882899"/>
            <a:ext cx="12329614" cy="8636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sz="2500" b="1">
                <a:latin typeface="Helvetica"/>
                <a:ea typeface="Helvetica"/>
                <a:cs typeface="Helvetica"/>
                <a:sym typeface="Helvetica"/>
              </a:defRPr>
            </a:lvl1pPr>
          </a:lstStyle>
          <a:p>
            <a:r>
              <a:t>Question : Indiquez les enjeux de la communication pour chaque acteur et précisez la stratégie utilisée.</a:t>
            </a:r>
          </a:p>
        </p:txBody>
      </p:sp>
      <p:sp>
        <p:nvSpPr>
          <p:cNvPr id="157" name="Question : Indiquez au travers de cette communication ce qui relève des valeurs de l’organisation"/>
          <p:cNvSpPr/>
          <p:nvPr/>
        </p:nvSpPr>
        <p:spPr>
          <a:xfrm>
            <a:off x="279401" y="3924299"/>
            <a:ext cx="12136120" cy="8636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sz="2500" b="1">
                <a:latin typeface="Helvetica"/>
                <a:ea typeface="Helvetica"/>
                <a:cs typeface="Helvetica"/>
                <a:sym typeface="Helvetica"/>
              </a:defRPr>
            </a:lvl1pPr>
          </a:lstStyle>
          <a:p>
            <a:r>
              <a:t>Question : Indiquez au travers de cette communication ce qui relève des valeurs de l’organisation</a:t>
            </a:r>
          </a:p>
        </p:txBody>
      </p:sp>
      <p:sp>
        <p:nvSpPr>
          <p:cNvPr id="158" name="Question : Proposez des solutions que peut mettre en place Marc pour adapter les compétences des salariés au besoin de l’organisation."/>
          <p:cNvSpPr/>
          <p:nvPr/>
        </p:nvSpPr>
        <p:spPr>
          <a:xfrm>
            <a:off x="350093" y="6007099"/>
            <a:ext cx="11794673" cy="8636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sz="2500" b="1">
                <a:latin typeface="Helvetica"/>
                <a:ea typeface="Helvetica"/>
                <a:cs typeface="Helvetica"/>
                <a:sym typeface="Helvetica"/>
              </a:defRPr>
            </a:lvl1pPr>
          </a:lstStyle>
          <a:p>
            <a:r>
              <a:t>Question : Proposez des solutions que peut mettre en place Marc pour adapter les compétences des salariés au besoin de l’organisation.</a:t>
            </a:r>
          </a:p>
        </p:txBody>
      </p:sp>
      <p:sp>
        <p:nvSpPr>
          <p:cNvPr id="159" name="Question : Quels reproches peut-on s’attendre à ce que Marc fasse à Emilie ?"/>
          <p:cNvSpPr/>
          <p:nvPr/>
        </p:nvSpPr>
        <p:spPr>
          <a:xfrm>
            <a:off x="350093" y="5156200"/>
            <a:ext cx="117946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500" b="1">
                <a:latin typeface="Helvetica"/>
                <a:ea typeface="Helvetica"/>
                <a:cs typeface="Helvetica"/>
                <a:sym typeface="Helvetica"/>
              </a:defRPr>
            </a:lvl1pPr>
          </a:lstStyle>
          <a:p>
            <a:r>
              <a:rPr dirty="0"/>
              <a:t>Question : Quels reproches peut-on s’attendre à ce que Marc fasse à Emilie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Ressource 2"/>
          <p:cNvSpPr/>
          <p:nvPr/>
        </p:nvSpPr>
        <p:spPr>
          <a:xfrm>
            <a:off x="330200" y="279400"/>
            <a:ext cx="1992412" cy="896988"/>
          </a:xfrm>
          <a:prstGeom prst="roundRect">
            <a:avLst>
              <a:gd name="adj" fmla="val 21238"/>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r>
              <a:t>Ressource 2</a:t>
            </a:r>
          </a:p>
        </p:txBody>
      </p:sp>
      <p:sp>
        <p:nvSpPr>
          <p:cNvPr id="162" name="Marc, le responsable du magasin Décorama convoque Emilie à son entretien d’évaluation afin de dresser un bilan de ses premiers mois au sein de l’organisation. Celle-ci est inquiète car elle n’est pas certaine d’avoir été parfaitement professionnelle et en adéquation avec les valeurs de l’organisation. Elle tient beaucoup à ce poste qu’elle juge clé pour son développement personnel et professionnel. De plus, ce poste lui convient également pour des raisons financières.…"/>
          <p:cNvSpPr/>
          <p:nvPr/>
        </p:nvSpPr>
        <p:spPr>
          <a:xfrm>
            <a:off x="268932" y="1295386"/>
            <a:ext cx="12646968" cy="55880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2000"/>
            </a:pPr>
            <a:r>
              <a:t>Marc, le responsable du magasin Décorama convoque Emilie à son entretien d’évaluation afin de dresser un bilan de ses premiers mois au sein de l’organisation. Celle-ci est inquiète car elle n’est pas certaine d’avoir été parfaitement professionnelle et en adéquation avec les valeurs de l’organisation. Elle tient beaucoup à ce poste qu’elle juge clé pour son développement personnel et professionnel. De plus, ce poste lui convient également pour des raisons financières.</a:t>
            </a:r>
          </a:p>
          <a:p>
            <a:pPr algn="just">
              <a:defRPr sz="2000"/>
            </a:pPr>
            <a:r>
              <a:rPr b="1">
                <a:latin typeface="Helvetica"/>
                <a:ea typeface="Helvetica"/>
                <a:cs typeface="Helvetica"/>
                <a:sym typeface="Helvetica"/>
              </a:rPr>
              <a:t>Marc :</a:t>
            </a:r>
            <a:r>
              <a:t> (souriant, tendant la main à Emilie) Bonjour Emilie, asseyez vous, je vous en prie.</a:t>
            </a:r>
          </a:p>
          <a:p>
            <a:pPr algn="just">
              <a:defRPr sz="2000"/>
            </a:pPr>
            <a:r>
              <a:rPr b="1">
                <a:latin typeface="Helvetica"/>
                <a:ea typeface="Helvetica"/>
                <a:cs typeface="Helvetica"/>
                <a:sym typeface="Helvetica"/>
              </a:rPr>
              <a:t>Emilie :</a:t>
            </a:r>
            <a:r>
              <a:t> Bonjour Marc, merci.</a:t>
            </a:r>
          </a:p>
          <a:p>
            <a:pPr algn="just">
              <a:defRPr sz="2000"/>
            </a:pPr>
            <a:r>
              <a:rPr b="1">
                <a:latin typeface="Helvetica"/>
                <a:ea typeface="Helvetica"/>
                <a:cs typeface="Helvetica"/>
                <a:sym typeface="Helvetica"/>
              </a:rPr>
              <a:t>Marc :</a:t>
            </a:r>
            <a:r>
              <a:t> Vous connaissez l’objectif de cette rencontre, je vais sans plus tarder faire le point avec vous, dresser un bilan sur votre période d’essai au sein de notre organisation.</a:t>
            </a:r>
          </a:p>
          <a:p>
            <a:pPr algn="just">
              <a:defRPr sz="2000"/>
            </a:pPr>
            <a:r>
              <a:rPr b="1">
                <a:latin typeface="Helvetica"/>
                <a:ea typeface="Helvetica"/>
                <a:cs typeface="Helvetica"/>
                <a:sym typeface="Helvetica"/>
              </a:rPr>
              <a:t>Emilie :</a:t>
            </a:r>
            <a:r>
              <a:t> (visage tendu et posture crispée) Oui je suis au courant. J’espère vous avoir convaincu de ma volonté de bien faire.</a:t>
            </a:r>
          </a:p>
          <a:p>
            <a:pPr algn="just">
              <a:defRPr sz="2000"/>
            </a:pPr>
            <a:r>
              <a:rPr b="1">
                <a:latin typeface="Helvetica"/>
                <a:ea typeface="Helvetica"/>
                <a:cs typeface="Helvetica"/>
                <a:sym typeface="Helvetica"/>
              </a:rPr>
              <a:t>Marc :</a:t>
            </a:r>
            <a:r>
              <a:t> Je dois vous dire que le stâches que nous vous avons confiées ont globalement été réalisées correctement.</a:t>
            </a:r>
          </a:p>
          <a:p>
            <a:pPr algn="just">
              <a:defRPr sz="2000"/>
            </a:pPr>
            <a:r>
              <a:rPr b="1">
                <a:latin typeface="Helvetica"/>
                <a:ea typeface="Helvetica"/>
                <a:cs typeface="Helvetica"/>
                <a:sym typeface="Helvetica"/>
              </a:rPr>
              <a:t>Emilie :</a:t>
            </a:r>
            <a:r>
              <a:t> (léger sourire) Oh, je suis soulagée de le savoir !</a:t>
            </a:r>
          </a:p>
          <a:p>
            <a:pPr algn="just">
              <a:defRPr sz="2000"/>
            </a:pPr>
            <a:r>
              <a:rPr b="1">
                <a:latin typeface="Helvetica"/>
                <a:ea typeface="Helvetica"/>
                <a:cs typeface="Helvetica"/>
                <a:sym typeface="Helvetica"/>
              </a:rPr>
              <a:t>Marc : </a:t>
            </a:r>
            <a:r>
              <a:t>Cependant quelques manquements sont à noter en ce qui concerne l’accueil de nos clients</a:t>
            </a:r>
          </a:p>
          <a:p>
            <a:pPr algn="just">
              <a:defRPr sz="2000"/>
            </a:pPr>
            <a:r>
              <a:t>Emilie. (agitée) Ah… Pouvez-vous me donner des exemples ? Je voudrais m’améliorer dans ce domaine.</a:t>
            </a:r>
          </a:p>
          <a:p>
            <a:pPr algn="just">
              <a:defRPr sz="2000" b="1">
                <a:latin typeface="Helvetica"/>
                <a:ea typeface="Helvetica"/>
                <a:cs typeface="Helvetica"/>
                <a:sym typeface="Helvetica"/>
              </a:defRPr>
            </a:pPr>
            <a:r>
              <a:t>…</a:t>
            </a:r>
          </a:p>
        </p:txBody>
      </p:sp>
      <p:sp>
        <p:nvSpPr>
          <p:cNvPr id="163" name="Enjeux de la communication :…"/>
          <p:cNvSpPr/>
          <p:nvPr/>
        </p:nvSpPr>
        <p:spPr>
          <a:xfrm>
            <a:off x="355600" y="6819900"/>
            <a:ext cx="5464126" cy="2310508"/>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000" b="1">
                <a:latin typeface="Helvetica"/>
                <a:ea typeface="Helvetica"/>
                <a:cs typeface="Helvetica"/>
                <a:sym typeface="Helvetica"/>
              </a:defRPr>
            </a:pPr>
            <a:r>
              <a:t>Enjeux de la communication :</a:t>
            </a:r>
          </a:p>
          <a:p>
            <a:pPr>
              <a:defRPr sz="2000">
                <a:solidFill>
                  <a:srgbClr val="FFFFFF"/>
                </a:solidFill>
              </a:defRPr>
            </a:pPr>
            <a:r>
              <a:t>Informatifs (transmettre une information); identitaire (exprimer, défendre son identité); influents (agir sur l’autre pour changer ses idées ou ses agissements); relationnels (créer ou consolider une relation)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asted-image.tiff" descr="pasted-image.tiff"/>
          <p:cNvPicPr>
            <a:picLocks noChangeAspect="1"/>
          </p:cNvPicPr>
          <p:nvPr/>
        </p:nvPicPr>
        <p:blipFill>
          <a:blip r:embed="rId2">
            <a:extLst/>
          </a:blip>
          <a:stretch>
            <a:fillRect/>
          </a:stretch>
        </p:blipFill>
        <p:spPr>
          <a:xfrm>
            <a:off x="7226793" y="1606275"/>
            <a:ext cx="5060457" cy="4712958"/>
          </a:xfrm>
          <a:prstGeom prst="rect">
            <a:avLst/>
          </a:prstGeom>
          <a:ln w="12700">
            <a:miter lim="400000"/>
          </a:ln>
        </p:spPr>
      </p:pic>
      <p:sp>
        <p:nvSpPr>
          <p:cNvPr id="166" name="B. Le contexte de la communication"/>
          <p:cNvSpPr/>
          <p:nvPr/>
        </p:nvSpPr>
        <p:spPr>
          <a:xfrm>
            <a:off x="275132" y="304800"/>
            <a:ext cx="791371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FF2600"/>
                </a:solidFill>
                <a:latin typeface="Helvetica"/>
                <a:ea typeface="Helvetica"/>
                <a:cs typeface="Helvetica"/>
                <a:sym typeface="Helvetica"/>
              </a:defRPr>
            </a:lvl1pPr>
          </a:lstStyle>
          <a:p>
            <a:r>
              <a:t>B. Le contexte de la communication</a:t>
            </a:r>
          </a:p>
        </p:txBody>
      </p:sp>
      <p:sp>
        <p:nvSpPr>
          <p:cNvPr id="167" name="Question : Indiquez dans quelle sphère et dans quel cadre spatial se déroulent les actions ci-dessous."/>
          <p:cNvSpPr/>
          <p:nvPr/>
        </p:nvSpPr>
        <p:spPr>
          <a:xfrm>
            <a:off x="208343" y="1092199"/>
            <a:ext cx="11353737" cy="8636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sz="2500" b="1">
                <a:latin typeface="Helvetica"/>
                <a:ea typeface="Helvetica"/>
                <a:cs typeface="Helvetica"/>
                <a:sym typeface="Helvetica"/>
              </a:defRPr>
            </a:lvl1pPr>
          </a:lstStyle>
          <a:p>
            <a:r>
              <a:t>Question : Indiquez dans quelle sphère et dans quel cadre spatial se déroulent les actions ci-dessous.</a:t>
            </a:r>
          </a:p>
        </p:txBody>
      </p:sp>
      <p:pic>
        <p:nvPicPr>
          <p:cNvPr id="168" name="pasted-image.tiff" descr="pasted-image.tiff"/>
          <p:cNvPicPr>
            <a:picLocks noChangeAspect="1"/>
          </p:cNvPicPr>
          <p:nvPr/>
        </p:nvPicPr>
        <p:blipFill>
          <a:blip r:embed="rId3">
            <a:extLst/>
          </a:blip>
          <a:stretch>
            <a:fillRect/>
          </a:stretch>
        </p:blipFill>
        <p:spPr>
          <a:xfrm>
            <a:off x="475381" y="3911462"/>
            <a:ext cx="6282772" cy="3683276"/>
          </a:xfrm>
          <a:prstGeom prst="rect">
            <a:avLst/>
          </a:prstGeom>
          <a:ln w="12700">
            <a:miter lim="400000"/>
          </a:ln>
        </p:spPr>
      </p:pic>
      <p:pic>
        <p:nvPicPr>
          <p:cNvPr id="169" name="pasted-image.tiff" descr="pasted-image.tiff"/>
          <p:cNvPicPr>
            <a:picLocks noChangeAspect="1"/>
          </p:cNvPicPr>
          <p:nvPr/>
        </p:nvPicPr>
        <p:blipFill>
          <a:blip r:embed="rId4">
            <a:extLst/>
          </a:blip>
          <a:stretch>
            <a:fillRect/>
          </a:stretch>
        </p:blipFill>
        <p:spPr>
          <a:xfrm>
            <a:off x="6298971" y="6375887"/>
            <a:ext cx="6591529" cy="3047513"/>
          </a:xfrm>
          <a:prstGeom prst="rect">
            <a:avLst/>
          </a:prstGeom>
          <a:ln w="12700">
            <a:miter lim="400000"/>
          </a:ln>
        </p:spPr>
      </p:pic>
      <p:sp>
        <p:nvSpPr>
          <p:cNvPr id="170" name="Document"/>
          <p:cNvSpPr/>
          <p:nvPr/>
        </p:nvSpPr>
        <p:spPr>
          <a:xfrm>
            <a:off x="8496300" y="5676900"/>
            <a:ext cx="1806377" cy="902188"/>
          </a:xfrm>
          <a:prstGeom prst="rect">
            <a:avLst/>
          </a:prstGeom>
          <a:blipFill>
            <a:blip r:embed="rId5"/>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r>
              <a:t>Document</a:t>
            </a:r>
          </a:p>
        </p:txBody>
      </p:sp>
      <p:sp>
        <p:nvSpPr>
          <p:cNvPr id="171" name="Document"/>
          <p:cNvSpPr/>
          <p:nvPr/>
        </p:nvSpPr>
        <p:spPr>
          <a:xfrm>
            <a:off x="2324100" y="7277100"/>
            <a:ext cx="1806377" cy="902188"/>
          </a:xfrm>
          <a:prstGeom prst="rect">
            <a:avLst/>
          </a:prstGeom>
          <a:blipFill>
            <a:blip r:embed="rId5"/>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r>
              <a:t>Document</a:t>
            </a:r>
          </a:p>
        </p:txBody>
      </p:sp>
      <p:sp>
        <p:nvSpPr>
          <p:cNvPr id="172" name="Question : Après avoir défini la proxémie, montrer qu’elle facilite notre compréhension de la situation de communication."/>
          <p:cNvSpPr/>
          <p:nvPr/>
        </p:nvSpPr>
        <p:spPr>
          <a:xfrm>
            <a:off x="208343" y="2006599"/>
            <a:ext cx="8047291"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500" b="1">
                <a:latin typeface="Helvetica"/>
                <a:ea typeface="Helvetica"/>
                <a:cs typeface="Helvetica"/>
                <a:sym typeface="Helvetica"/>
              </a:defRPr>
            </a:lvl1pPr>
          </a:lstStyle>
          <a:p>
            <a:r>
              <a:t>Question : Après avoir défini la proxémie, montrer qu’elle facilite notre compréhension de la situation de communication.</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1428</Words>
  <Application>Microsoft Macintosh PowerPoint</Application>
  <PresentationFormat>Personnalisé</PresentationFormat>
  <Paragraphs>93</Paragraphs>
  <Slides>14</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14</vt:i4>
      </vt:variant>
    </vt:vector>
  </HeadingPairs>
  <TitlesOfParts>
    <vt:vector size="18" baseType="lpstr">
      <vt:lpstr>Helvetica</vt:lpstr>
      <vt:lpstr>Helvetica Light</vt:lpstr>
      <vt:lpstr>Helvetica Neue</vt:lpstr>
      <vt:lpstr>White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florent leydier</cp:lastModifiedBy>
  <cp:revision>1</cp:revision>
  <dcterms:modified xsi:type="dcterms:W3CDTF">2019-10-07T05:48:30Z</dcterms:modified>
</cp:coreProperties>
</file>